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aleway-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c8418fc3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c8418fc3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3c8418fc3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3c8418fc3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2e7c73bf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2e7c73bf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c8418fc3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c8418fc3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c8418fc3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c8418fc3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c8418fc3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c8418fc3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c74367d6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c74367d6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2e7c73b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2e7c73b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2e7c73bf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2e7c73bf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c8418fc3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c8418fc3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3c74367d6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3c74367d6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c8418fc3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c8418fc3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c8418fc3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c8418fc3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3c74367d6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3c74367d6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c74367d6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c74367d6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3c74367d6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c74367d6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c8418fc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c8418fc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c8418fc3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c8418fc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c74367d6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c74367d6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2e7c73bf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2e7c73b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yalemedicine.org/conditions/chemotherapy" TargetMode="External"/><Relationship Id="rId4" Type="http://schemas.openxmlformats.org/officeDocument/2006/relationships/hyperlink" Target="https://pmc.ncbi.nlm.nih.gov/articles/PMC8649656/#:~:text=Survival%20Analyses%20Without%20Propensity%20Score,exposed%20patients%20(%20Figure%201A%20)" TargetMode="External"/><Relationship Id="rId5" Type="http://schemas.openxmlformats.org/officeDocument/2006/relationships/hyperlink" Target="https://pmc.ncbi.nlm.nih.gov/articles/PMC7605212/" TargetMode="External"/><Relationship Id="rId6" Type="http://schemas.openxmlformats.org/officeDocument/2006/relationships/hyperlink" Target="https://my.clevelandclinic.org/health/articles/10257-chemotherapy-side-effec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Zero-Shot Chemotherapy Outcome Prediction Using LLMs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Khoa Vu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227050" y="1244825"/>
            <a:ext cx="2808000" cy="3344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Actual Prediction</a:t>
            </a:r>
            <a:endParaRPr/>
          </a:p>
          <a:p>
            <a:pPr indent="-304800" lvl="1" marL="914400" rtl="0" algn="l">
              <a:spcBef>
                <a:spcPts val="0"/>
              </a:spcBef>
              <a:spcAft>
                <a:spcPts val="0"/>
              </a:spcAft>
              <a:buSzPts val="1200"/>
              <a:buChar char="○"/>
            </a:pPr>
            <a:r>
              <a:rPr lang="en">
                <a:highlight>
                  <a:schemeClr val="lt1"/>
                </a:highlight>
              </a:rPr>
              <a:t>“good prognosis with complete remission”</a:t>
            </a:r>
            <a:endParaRPr>
              <a:highlight>
                <a:schemeClr val="lt1"/>
              </a:highlight>
            </a:endParaRPr>
          </a:p>
          <a:p>
            <a:pPr indent="-304800" lvl="0" marL="457200" rtl="0" algn="l">
              <a:spcBef>
                <a:spcPts val="0"/>
              </a:spcBef>
              <a:spcAft>
                <a:spcPts val="0"/>
              </a:spcAft>
              <a:buSzPts val="1200"/>
              <a:buChar char="●"/>
            </a:pPr>
            <a:r>
              <a:rPr lang="en">
                <a:highlight>
                  <a:schemeClr val="lt1"/>
                </a:highlight>
              </a:rPr>
              <a:t>Considers </a:t>
            </a:r>
            <a:r>
              <a:rPr lang="en">
                <a:highlight>
                  <a:srgbClr val="E6B8AF"/>
                </a:highlight>
              </a:rPr>
              <a:t>diagnosis</a:t>
            </a:r>
            <a:r>
              <a:rPr lang="en">
                <a:highlight>
                  <a:schemeClr val="lt1"/>
                </a:highlight>
              </a:rPr>
              <a:t>, </a:t>
            </a:r>
            <a:r>
              <a:rPr lang="en">
                <a:highlight>
                  <a:srgbClr val="C9DAF8"/>
                </a:highlight>
              </a:rPr>
              <a:t>pharmacological/interventional  therapy</a:t>
            </a:r>
            <a:r>
              <a:rPr lang="en">
                <a:highlight>
                  <a:schemeClr val="lt1"/>
                </a:highlight>
              </a:rPr>
              <a:t>, </a:t>
            </a:r>
            <a:r>
              <a:rPr lang="en">
                <a:highlight>
                  <a:srgbClr val="D9EAD3"/>
                </a:highlight>
              </a:rPr>
              <a:t>pathology</a:t>
            </a:r>
            <a:r>
              <a:rPr lang="en">
                <a:highlight>
                  <a:schemeClr val="lt1"/>
                </a:highlight>
              </a:rPr>
              <a:t>, </a:t>
            </a:r>
            <a:r>
              <a:rPr lang="en">
                <a:highlight>
                  <a:srgbClr val="FCE5CD"/>
                </a:highlight>
              </a:rPr>
              <a:t>age, and signs and symptoms</a:t>
            </a:r>
            <a:r>
              <a:rPr lang="en">
                <a:highlight>
                  <a:schemeClr val="lt1"/>
                </a:highlight>
              </a:rPr>
              <a:t>.</a:t>
            </a:r>
            <a:endParaRPr>
              <a:highlight>
                <a:schemeClr val="lt1"/>
              </a:highlight>
            </a:endParaRPr>
          </a:p>
          <a:p>
            <a:pPr indent="-304800" lvl="0" marL="457200" rtl="0" algn="l">
              <a:spcBef>
                <a:spcPts val="0"/>
              </a:spcBef>
              <a:spcAft>
                <a:spcPts val="0"/>
              </a:spcAft>
              <a:buSzPts val="1200"/>
              <a:buChar char="●"/>
            </a:pPr>
            <a:r>
              <a:rPr lang="en">
                <a:highlight>
                  <a:schemeClr val="lt1"/>
                </a:highlight>
              </a:rPr>
              <a:t>Similar </a:t>
            </a:r>
            <a:r>
              <a:rPr lang="en">
                <a:highlight>
                  <a:srgbClr val="FFFF00"/>
                </a:highlight>
              </a:rPr>
              <a:t>medical insight but with pathology information </a:t>
            </a:r>
            <a:r>
              <a:rPr lang="en">
                <a:highlight>
                  <a:schemeClr val="lt1"/>
                </a:highlight>
              </a:rPr>
              <a:t>as a good prognostic factor, but also includes age and improving condition. </a:t>
            </a:r>
            <a:endParaRPr>
              <a:highlight>
                <a:schemeClr val="lt1"/>
              </a:highlight>
            </a:endParaRPr>
          </a:p>
          <a:p>
            <a:pPr indent="-304800" lvl="0" marL="457200" rtl="0" algn="l">
              <a:spcBef>
                <a:spcPts val="0"/>
              </a:spcBef>
              <a:spcAft>
                <a:spcPts val="0"/>
              </a:spcAft>
              <a:buSzPts val="1200"/>
              <a:buChar char="●"/>
            </a:pPr>
            <a:r>
              <a:rPr lang="en">
                <a:highlight>
                  <a:schemeClr val="lt1"/>
                </a:highlight>
              </a:rPr>
              <a:t>Relatively </a:t>
            </a:r>
            <a:r>
              <a:rPr lang="en">
                <a:highlight>
                  <a:srgbClr val="EAD1DC"/>
                </a:highlight>
              </a:rPr>
              <a:t>accurate prediction of a favorable diagnosis</a:t>
            </a:r>
            <a:r>
              <a:rPr lang="en">
                <a:highlight>
                  <a:schemeClr val="lt1"/>
                </a:highlight>
              </a:rPr>
              <a:t> with holistic reasoning.</a:t>
            </a:r>
            <a:endParaRPr>
              <a:highlight>
                <a:schemeClr val="lt1"/>
              </a:highlight>
            </a:endParaRPr>
          </a:p>
        </p:txBody>
      </p:sp>
      <p:sp>
        <p:nvSpPr>
          <p:cNvPr id="116" name="Google Shape;116;p22"/>
          <p:cNvSpPr txBox="1"/>
          <p:nvPr>
            <p:ph idx="1" type="body"/>
          </p:nvPr>
        </p:nvSpPr>
        <p:spPr>
          <a:xfrm>
            <a:off x="2972100" y="1244825"/>
            <a:ext cx="6171900" cy="3898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Llama 3.2 Prediction</a:t>
            </a:r>
            <a:endParaRPr/>
          </a:p>
          <a:p>
            <a:pPr indent="-304800" lvl="1" marL="914400" rtl="0" algn="l">
              <a:spcBef>
                <a:spcPts val="0"/>
              </a:spcBef>
              <a:spcAft>
                <a:spcPts val="0"/>
              </a:spcAft>
              <a:buSzPts val="1200"/>
              <a:buChar char="○"/>
            </a:pPr>
            <a:r>
              <a:rPr lang="en"/>
              <a:t>“</a:t>
            </a:r>
            <a:r>
              <a:rPr lang="en"/>
              <a:t>The patient has </a:t>
            </a:r>
            <a:r>
              <a:rPr b="1" lang="en">
                <a:highlight>
                  <a:srgbClr val="E6B8AF"/>
                </a:highlight>
              </a:rPr>
              <a:t>primary CNS ALCL, a rare and aggressive type of lymphoma</a:t>
            </a:r>
            <a:r>
              <a:rPr lang="en">
                <a:highlight>
                  <a:srgbClr val="E6B8AF"/>
                </a:highlight>
              </a:rPr>
              <a:t>.</a:t>
            </a:r>
            <a:r>
              <a:rPr lang="en"/>
              <a:t> The patient has undergone craniospinal </a:t>
            </a:r>
            <a:r>
              <a:rPr b="1" lang="en">
                <a:highlight>
                  <a:srgbClr val="C9DAF8"/>
                </a:highlight>
              </a:rPr>
              <a:t>radiotherapy </a:t>
            </a:r>
            <a:r>
              <a:rPr lang="en"/>
              <a:t>and has received high-dose methotrexate with leucovorin rescue, high-dose cytosine arabinoside, and intrathecal </a:t>
            </a:r>
            <a:r>
              <a:rPr b="1" lang="en">
                <a:highlight>
                  <a:srgbClr val="C9DAF8"/>
                </a:highlight>
              </a:rPr>
              <a:t>chemotherapy</a:t>
            </a:r>
            <a:r>
              <a:rPr lang="en"/>
              <a:t>. The patient's </a:t>
            </a:r>
            <a:r>
              <a:rPr b="1" lang="en">
                <a:highlight>
                  <a:srgbClr val="D9EAD3"/>
                </a:highlight>
              </a:rPr>
              <a:t>pathology </a:t>
            </a:r>
            <a:r>
              <a:rPr lang="en"/>
              <a:t>report shows immunopositivity for CD30, ALK, vimentin, LCA, TIA-1, and Granzyme B, but negative immunoreactivity for AE1/AE3, CD20, CD3, CD68 (KP1), CD68 (PGM1), CD4, and CD8. This suggests that the </a:t>
            </a:r>
            <a:r>
              <a:rPr b="1" lang="en">
                <a:highlight>
                  <a:srgbClr val="FFFF00"/>
                </a:highlight>
              </a:rPr>
              <a:t>patient's lymphoma is ALK-positive, which is a good prognostic factor</a:t>
            </a:r>
            <a:r>
              <a:rPr lang="en"/>
              <a:t>. The patient's response to chemotherapy has been good, with </a:t>
            </a:r>
            <a:r>
              <a:rPr b="1" lang="en">
                <a:highlight>
                  <a:srgbClr val="FCE5CD"/>
                </a:highlight>
              </a:rPr>
              <a:t>no clear neoplastic lymphoid cells in the CSF and no evidence of neoplasm recurrence. The patient's muscle strength has also recovered to 4/5.</a:t>
            </a:r>
            <a:r>
              <a:rPr lang="en"/>
              <a:t> Overall, the</a:t>
            </a:r>
            <a:r>
              <a:rPr lang="en">
                <a:highlight>
                  <a:srgbClr val="EAD1DC"/>
                </a:highlight>
              </a:rPr>
              <a:t> </a:t>
            </a:r>
            <a:r>
              <a:rPr b="1" lang="en">
                <a:highlight>
                  <a:srgbClr val="EAD1DC"/>
                </a:highlight>
              </a:rPr>
              <a:t>patient's outlook is good, with a high likelihood of long-term survival</a:t>
            </a:r>
            <a:r>
              <a:rPr lang="en">
                <a:highlight>
                  <a:srgbClr val="EAD1DC"/>
                </a:highlight>
              </a:rPr>
              <a:t>.</a:t>
            </a:r>
            <a:r>
              <a:rPr lang="en"/>
              <a:t> The patient's </a:t>
            </a:r>
            <a:r>
              <a:rPr b="1" lang="en">
                <a:highlight>
                  <a:srgbClr val="FCE5CD"/>
                </a:highlight>
              </a:rPr>
              <a:t>age and overall health status also contribute to a favorable prognosis</a:t>
            </a:r>
            <a:r>
              <a:rPr lang="en"/>
              <a:t>.  [</a:t>
            </a:r>
            <a:r>
              <a:rPr lang="en"/>
              <a:t>Model begins repeating itself</a:t>
            </a:r>
            <a:r>
              <a:rPr lang="en"/>
              <a:t>]”</a:t>
            </a:r>
            <a:endParaRPr/>
          </a:p>
        </p:txBody>
      </p:sp>
      <p:sp>
        <p:nvSpPr>
          <p:cNvPr id="117" name="Google Shape;117;p22"/>
          <p:cNvSpPr txBox="1"/>
          <p:nvPr>
            <p:ph type="title"/>
          </p:nvPr>
        </p:nvSpPr>
        <p:spPr>
          <a:xfrm>
            <a:off x="311700" y="445025"/>
            <a:ext cx="8832300" cy="62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Studies - CR2655 (Llama 3.2)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227050" y="1244825"/>
            <a:ext cx="2808000" cy="3601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Actual Prediction</a:t>
            </a:r>
            <a:endParaRPr/>
          </a:p>
          <a:p>
            <a:pPr indent="-304800" lvl="1" marL="914400" rtl="0" algn="l">
              <a:spcBef>
                <a:spcPts val="0"/>
              </a:spcBef>
              <a:spcAft>
                <a:spcPts val="0"/>
              </a:spcAft>
              <a:buSzPts val="1200"/>
              <a:buChar char="○"/>
            </a:pPr>
            <a:r>
              <a:rPr lang="en">
                <a:highlight>
                  <a:schemeClr val="lt1"/>
                </a:highlight>
              </a:rPr>
              <a:t>“good prognosis with complete remission”</a:t>
            </a:r>
            <a:endParaRPr>
              <a:highlight>
                <a:schemeClr val="lt1"/>
              </a:highlight>
            </a:endParaRPr>
          </a:p>
          <a:p>
            <a:pPr indent="-304800" lvl="0" marL="457200" rtl="0" algn="l">
              <a:spcBef>
                <a:spcPts val="0"/>
              </a:spcBef>
              <a:spcAft>
                <a:spcPts val="0"/>
              </a:spcAft>
              <a:buSzPts val="1200"/>
              <a:buChar char="●"/>
            </a:pPr>
            <a:r>
              <a:rPr lang="en">
                <a:highlight>
                  <a:schemeClr val="lt1"/>
                </a:highlight>
              </a:rPr>
              <a:t>Carefully </a:t>
            </a:r>
            <a:r>
              <a:rPr lang="en">
                <a:highlight>
                  <a:srgbClr val="D9D2E9"/>
                </a:highlight>
              </a:rPr>
              <a:t>lays out thinking process</a:t>
            </a:r>
            <a:r>
              <a:rPr lang="en">
                <a:highlight>
                  <a:schemeClr val="lt1"/>
                </a:highlight>
              </a:rPr>
              <a:t>.</a:t>
            </a:r>
            <a:endParaRPr>
              <a:highlight>
                <a:schemeClr val="lt1"/>
              </a:highlight>
            </a:endParaRPr>
          </a:p>
          <a:p>
            <a:pPr indent="-304800" lvl="0" marL="457200" rtl="0" algn="l">
              <a:spcBef>
                <a:spcPts val="0"/>
              </a:spcBef>
              <a:spcAft>
                <a:spcPts val="0"/>
              </a:spcAft>
              <a:buSzPts val="1200"/>
              <a:buChar char="●"/>
            </a:pPr>
            <a:r>
              <a:rPr lang="en">
                <a:highlight>
                  <a:schemeClr val="lt1"/>
                </a:highlight>
              </a:rPr>
              <a:t>Considers the </a:t>
            </a:r>
            <a:r>
              <a:rPr lang="en">
                <a:highlight>
                  <a:srgbClr val="E6B8AF"/>
                </a:highlight>
              </a:rPr>
              <a:t>diagnosis</a:t>
            </a:r>
            <a:r>
              <a:rPr lang="en">
                <a:highlight>
                  <a:schemeClr val="lt1"/>
                </a:highlight>
              </a:rPr>
              <a:t>, and </a:t>
            </a:r>
            <a:r>
              <a:rPr lang="en">
                <a:highlight>
                  <a:srgbClr val="C9DAF8"/>
                </a:highlight>
              </a:rPr>
              <a:t>pharmacological treatments</a:t>
            </a:r>
            <a:r>
              <a:rPr lang="en">
                <a:highlight>
                  <a:schemeClr val="lt1"/>
                </a:highlight>
              </a:rPr>
              <a:t>, but makes a </a:t>
            </a:r>
            <a:r>
              <a:rPr lang="en">
                <a:highlight>
                  <a:srgbClr val="D9EAD3"/>
                </a:highlight>
              </a:rPr>
              <a:t>different medical connection to the CNS</a:t>
            </a:r>
            <a:r>
              <a:rPr lang="en">
                <a:highlight>
                  <a:schemeClr val="lt1"/>
                </a:highlight>
              </a:rPr>
              <a:t>.</a:t>
            </a:r>
            <a:endParaRPr>
              <a:highlight>
                <a:schemeClr val="lt1"/>
              </a:highlight>
            </a:endParaRPr>
          </a:p>
          <a:p>
            <a:pPr indent="-304800" lvl="0" marL="457200" rtl="0" algn="l">
              <a:spcBef>
                <a:spcPts val="0"/>
              </a:spcBef>
              <a:spcAft>
                <a:spcPts val="0"/>
              </a:spcAft>
              <a:buSzPts val="1200"/>
              <a:buChar char="●"/>
            </a:pPr>
            <a:r>
              <a:rPr lang="en">
                <a:highlight>
                  <a:schemeClr val="lt1"/>
                </a:highlight>
              </a:rPr>
              <a:t>Mentions the </a:t>
            </a:r>
            <a:r>
              <a:rPr lang="en">
                <a:highlight>
                  <a:srgbClr val="FFFF00"/>
                </a:highlight>
              </a:rPr>
              <a:t>side effects of chemotherapy</a:t>
            </a:r>
            <a:r>
              <a:rPr lang="en">
                <a:highlight>
                  <a:schemeClr val="lt1"/>
                </a:highlight>
              </a:rPr>
              <a:t>.</a:t>
            </a:r>
            <a:endParaRPr>
              <a:highlight>
                <a:schemeClr val="lt1"/>
              </a:highlight>
            </a:endParaRPr>
          </a:p>
          <a:p>
            <a:pPr indent="-304800" lvl="0" marL="457200" rtl="0" algn="l">
              <a:spcBef>
                <a:spcPts val="0"/>
              </a:spcBef>
              <a:spcAft>
                <a:spcPts val="0"/>
              </a:spcAft>
              <a:buSzPts val="1200"/>
              <a:buChar char="●"/>
            </a:pPr>
            <a:r>
              <a:rPr lang="en">
                <a:highlight>
                  <a:srgbClr val="EAD1DC"/>
                </a:highlight>
              </a:rPr>
              <a:t>Prediction is inaccurate</a:t>
            </a:r>
            <a:r>
              <a:rPr lang="en">
                <a:highlight>
                  <a:schemeClr val="lt1"/>
                </a:highlight>
              </a:rPr>
              <a:t>.</a:t>
            </a:r>
            <a:endParaRPr>
              <a:highlight>
                <a:schemeClr val="lt1"/>
              </a:highlight>
            </a:endParaRPr>
          </a:p>
          <a:p>
            <a:pPr indent="0" lvl="0" marL="0" rtl="0" algn="l">
              <a:spcBef>
                <a:spcPts val="1200"/>
              </a:spcBef>
              <a:spcAft>
                <a:spcPts val="1200"/>
              </a:spcAft>
              <a:buNone/>
            </a:pPr>
            <a:r>
              <a:t/>
            </a:r>
            <a:endParaRPr>
              <a:highlight>
                <a:schemeClr val="lt1"/>
              </a:highlight>
            </a:endParaRPr>
          </a:p>
        </p:txBody>
      </p:sp>
      <p:sp>
        <p:nvSpPr>
          <p:cNvPr id="123" name="Google Shape;123;p23"/>
          <p:cNvSpPr txBox="1"/>
          <p:nvPr>
            <p:ph idx="1" type="body"/>
          </p:nvPr>
        </p:nvSpPr>
        <p:spPr>
          <a:xfrm>
            <a:off x="2972100" y="1244825"/>
            <a:ext cx="6171900" cy="38988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Gemma 2 Prediction</a:t>
            </a:r>
            <a:endParaRPr/>
          </a:p>
          <a:p>
            <a:pPr indent="-304800" lvl="1" marL="914400" rtl="0" algn="l">
              <a:spcBef>
                <a:spcPts val="0"/>
              </a:spcBef>
              <a:spcAft>
                <a:spcPts val="0"/>
              </a:spcAft>
              <a:buSzPts val="1200"/>
              <a:buChar char="○"/>
            </a:pPr>
            <a:r>
              <a:rPr lang="en"/>
              <a:t>“</a:t>
            </a:r>
            <a:r>
              <a:rPr lang="en"/>
              <a:t>**</a:t>
            </a:r>
            <a:r>
              <a:rPr b="1" lang="en">
                <a:highlight>
                  <a:srgbClr val="D9D2E9"/>
                </a:highlight>
              </a:rPr>
              <a:t>Step 1</a:t>
            </a:r>
            <a:r>
              <a:rPr lang="en"/>
              <a:t>: </a:t>
            </a:r>
            <a:r>
              <a:rPr b="1" lang="en">
                <a:highlight>
                  <a:srgbClr val="E6B8AF"/>
                </a:highlight>
              </a:rPr>
              <a:t>Understanding the Diagnosis</a:t>
            </a:r>
            <a:r>
              <a:rPr lang="en"/>
              <a:t>**The patient has been diagnosed with primary CNS ALK-positive anaplastic large cell lymphoma (ALCL). This is a type of aggressive lymphoma that affects the central nervous system (CNS).</a:t>
            </a:r>
            <a:endParaRPr/>
          </a:p>
          <a:p>
            <a:pPr indent="-304800" lvl="1" marL="914400" rtl="0" algn="l">
              <a:spcBef>
                <a:spcPts val="0"/>
              </a:spcBef>
              <a:spcAft>
                <a:spcPts val="0"/>
              </a:spcAft>
              <a:buSzPts val="1200"/>
              <a:buChar char="○"/>
            </a:pPr>
            <a:r>
              <a:rPr lang="en"/>
              <a:t>**</a:t>
            </a:r>
            <a:r>
              <a:rPr b="1" lang="en">
                <a:highlight>
                  <a:srgbClr val="D9D2E9"/>
                </a:highlight>
              </a:rPr>
              <a:t>Step 2</a:t>
            </a:r>
            <a:r>
              <a:rPr lang="en"/>
              <a:t>: </a:t>
            </a:r>
            <a:r>
              <a:rPr b="1" lang="en">
                <a:highlight>
                  <a:srgbClr val="C9DAF8"/>
                </a:highlight>
              </a:rPr>
              <a:t>Chemotherapy </a:t>
            </a:r>
            <a:r>
              <a:rPr b="1" lang="en">
                <a:highlight>
                  <a:srgbClr val="C9DAF8"/>
                </a:highlight>
              </a:rPr>
              <a:t>Treatment</a:t>
            </a:r>
            <a:r>
              <a:rPr lang="en"/>
              <a:t>**The patient has received 6 cycles of high-dose methotrexate with leucovorin rescue and 1 cycle of high-dose cytosine arabinoside. This is a standard chemotherapy regimen for ALCL.</a:t>
            </a:r>
            <a:endParaRPr/>
          </a:p>
          <a:p>
            <a:pPr indent="-304800" lvl="1" marL="914400" rtl="0" algn="l">
              <a:spcBef>
                <a:spcPts val="0"/>
              </a:spcBef>
              <a:spcAft>
                <a:spcPts val="0"/>
              </a:spcAft>
              <a:buSzPts val="1200"/>
              <a:buChar char="○"/>
            </a:pPr>
            <a:r>
              <a:rPr lang="en"/>
              <a:t>**</a:t>
            </a:r>
            <a:r>
              <a:rPr b="1" lang="en">
                <a:highlight>
                  <a:srgbClr val="D9D2E9"/>
                </a:highlight>
              </a:rPr>
              <a:t>Step 3</a:t>
            </a:r>
            <a:r>
              <a:rPr lang="en"/>
              <a:t>: Outlook Considerations*** **Aggressive Nature:** ALCL is a highly aggressive cancer, and its treatment is often challenging.* **CNS Involvement:** The disease is primarily </a:t>
            </a:r>
            <a:r>
              <a:rPr b="1" lang="en">
                <a:highlight>
                  <a:srgbClr val="D9EAD3"/>
                </a:highlight>
              </a:rPr>
              <a:t>affecting the CNS, which can be difficult to treat.</a:t>
            </a:r>
            <a:r>
              <a:rPr lang="en"/>
              <a:t>* **Response to Treatment:** While chemotherapy can be effective in treating ALCL, it is not always curative. * **Side Effects:** Chemotherapy can </a:t>
            </a:r>
            <a:r>
              <a:rPr b="1" lang="en">
                <a:highlight>
                  <a:srgbClr val="FFFF00"/>
                </a:highlight>
              </a:rPr>
              <a:t>cause significant side effects, including fatigue, nausea, and neuropathy.</a:t>
            </a:r>
            <a:endParaRPr b="1">
              <a:highlight>
                <a:srgbClr val="FFFF00"/>
              </a:highlight>
            </a:endParaRPr>
          </a:p>
          <a:p>
            <a:pPr indent="-304800" lvl="1" marL="914400" rtl="0" algn="l">
              <a:spcBef>
                <a:spcPts val="0"/>
              </a:spcBef>
              <a:spcAft>
                <a:spcPts val="0"/>
              </a:spcAft>
              <a:buSzPts val="1200"/>
              <a:buChar char="○"/>
            </a:pPr>
            <a:r>
              <a:rPr lang="en"/>
              <a:t>**</a:t>
            </a:r>
            <a:r>
              <a:rPr b="1" lang="en">
                <a:highlight>
                  <a:srgbClr val="D9D2E9"/>
                </a:highlight>
              </a:rPr>
              <a:t>Step 4</a:t>
            </a:r>
            <a:r>
              <a:rPr lang="en"/>
              <a:t>: Potential Outlook**Based on the information provided, </a:t>
            </a:r>
            <a:r>
              <a:rPr b="1" lang="en">
                <a:highlight>
                  <a:srgbClr val="EAD1DC"/>
                </a:highlight>
              </a:rPr>
              <a:t>the patient's outlook is likely to be guarded</a:t>
            </a:r>
            <a:r>
              <a:rPr lang="en"/>
              <a:t>. ALCL is a challenging disease to treat, and the CNS involvement adds complexity. While chemotherapy is a standard treatment, the p</a:t>
            </a:r>
            <a:r>
              <a:rPr lang="en"/>
              <a:t>atient's prognosis will depend on factors such as the extent of disease, response to treatment, and potential side effects. </a:t>
            </a:r>
            <a:r>
              <a:rPr lang="en"/>
              <a:t>&lt;end_of_turn&gt;”</a:t>
            </a:r>
            <a:endParaRPr/>
          </a:p>
        </p:txBody>
      </p:sp>
      <p:sp>
        <p:nvSpPr>
          <p:cNvPr id="124" name="Google Shape;124;p23"/>
          <p:cNvSpPr txBox="1"/>
          <p:nvPr>
            <p:ph type="title"/>
          </p:nvPr>
        </p:nvSpPr>
        <p:spPr>
          <a:xfrm>
            <a:off x="311700" y="445025"/>
            <a:ext cx="8832300" cy="62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Studies - CR2655 (Gemma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227050" y="1244825"/>
            <a:ext cx="2808000" cy="3685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Actual Prediction</a:t>
            </a:r>
            <a:endParaRPr/>
          </a:p>
          <a:p>
            <a:pPr indent="-304800" lvl="1" marL="914400" rtl="0" algn="l">
              <a:spcBef>
                <a:spcPts val="0"/>
              </a:spcBef>
              <a:spcAft>
                <a:spcPts val="0"/>
              </a:spcAft>
              <a:buSzPts val="1200"/>
              <a:buChar char="○"/>
            </a:pPr>
            <a:r>
              <a:rPr lang="en">
                <a:highlight>
                  <a:schemeClr val="lt1"/>
                </a:highlight>
              </a:rPr>
              <a:t>“the patient died of disease at the age of 44 years after one cycle of chemotherapy, 34 months after the onset of initial symptoms”</a:t>
            </a:r>
            <a:endParaRPr>
              <a:highlight>
                <a:schemeClr val="lt1"/>
              </a:highlight>
            </a:endParaRPr>
          </a:p>
          <a:p>
            <a:pPr indent="-304800" lvl="0" marL="457200" rtl="0" algn="l">
              <a:spcBef>
                <a:spcPts val="0"/>
              </a:spcBef>
              <a:spcAft>
                <a:spcPts val="0"/>
              </a:spcAft>
              <a:buSzPts val="1200"/>
              <a:buChar char="●"/>
            </a:pPr>
            <a:r>
              <a:rPr lang="en">
                <a:highlight>
                  <a:schemeClr val="lt1"/>
                </a:highlight>
              </a:rPr>
              <a:t>Considers </a:t>
            </a:r>
            <a:r>
              <a:rPr lang="en">
                <a:highlight>
                  <a:srgbClr val="E6B8AF"/>
                </a:highlight>
              </a:rPr>
              <a:t>diagnosis</a:t>
            </a:r>
            <a:r>
              <a:rPr lang="en">
                <a:highlight>
                  <a:schemeClr val="lt1"/>
                </a:highlight>
              </a:rPr>
              <a:t>, </a:t>
            </a:r>
            <a:r>
              <a:rPr lang="en">
                <a:highlight>
                  <a:srgbClr val="D9EAD3"/>
                </a:highlight>
              </a:rPr>
              <a:t>pathology</a:t>
            </a:r>
            <a:r>
              <a:rPr lang="en">
                <a:highlight>
                  <a:schemeClr val="lt1"/>
                </a:highlight>
              </a:rPr>
              <a:t>, and </a:t>
            </a:r>
            <a:r>
              <a:rPr lang="en">
                <a:highlight>
                  <a:srgbClr val="C9DAF8"/>
                </a:highlight>
              </a:rPr>
              <a:t>pharmacological</a:t>
            </a:r>
            <a:r>
              <a:rPr lang="en">
                <a:highlight>
                  <a:srgbClr val="C9DAF8"/>
                </a:highlight>
              </a:rPr>
              <a:t>/ interventional therapies</a:t>
            </a:r>
            <a:r>
              <a:rPr lang="en">
                <a:highlight>
                  <a:schemeClr val="lt1"/>
                </a:highlight>
              </a:rPr>
              <a:t>.</a:t>
            </a:r>
            <a:endParaRPr>
              <a:highlight>
                <a:schemeClr val="lt1"/>
              </a:highlight>
            </a:endParaRPr>
          </a:p>
          <a:p>
            <a:pPr indent="-304800" lvl="0" marL="457200" rtl="0" algn="l">
              <a:spcBef>
                <a:spcPts val="0"/>
              </a:spcBef>
              <a:spcAft>
                <a:spcPts val="0"/>
              </a:spcAft>
              <a:buSzPts val="1200"/>
              <a:buChar char="●"/>
            </a:pPr>
            <a:r>
              <a:rPr lang="en">
                <a:highlight>
                  <a:schemeClr val="lt1"/>
                </a:highlight>
              </a:rPr>
              <a:t>Special emphasis on the type of chemotherapy (</a:t>
            </a:r>
            <a:r>
              <a:rPr lang="en">
                <a:highlight>
                  <a:srgbClr val="FFFF00"/>
                </a:highlight>
              </a:rPr>
              <a:t>Doxorubicin</a:t>
            </a:r>
            <a:r>
              <a:rPr b="1" lang="en">
                <a:highlight>
                  <a:srgbClr val="FFFF00"/>
                </a:highlight>
              </a:rPr>
              <a:t> </a:t>
            </a:r>
            <a:r>
              <a:rPr lang="en">
                <a:highlight>
                  <a:schemeClr val="lt1"/>
                </a:highlight>
              </a:rPr>
              <a:t>) and </a:t>
            </a:r>
            <a:r>
              <a:rPr lang="en">
                <a:highlight>
                  <a:srgbClr val="D9EAD3"/>
                </a:highlight>
              </a:rPr>
              <a:t>tumor pathology</a:t>
            </a:r>
            <a:r>
              <a:rPr lang="en">
                <a:highlight>
                  <a:schemeClr val="lt1"/>
                </a:highlight>
              </a:rPr>
              <a:t>.</a:t>
            </a:r>
            <a:endParaRPr>
              <a:highlight>
                <a:schemeClr val="lt1"/>
              </a:highlight>
            </a:endParaRPr>
          </a:p>
          <a:p>
            <a:pPr indent="-304800" lvl="0" marL="457200" rtl="0" algn="l">
              <a:spcBef>
                <a:spcPts val="0"/>
              </a:spcBef>
              <a:spcAft>
                <a:spcPts val="0"/>
              </a:spcAft>
              <a:buSzPts val="1200"/>
              <a:buChar char="●"/>
            </a:pPr>
            <a:r>
              <a:rPr lang="en"/>
              <a:t>Accurate </a:t>
            </a:r>
            <a:r>
              <a:rPr lang="en">
                <a:highlight>
                  <a:srgbClr val="EAD1DC"/>
                </a:highlight>
              </a:rPr>
              <a:t>prediction</a:t>
            </a:r>
            <a:r>
              <a:rPr lang="en"/>
              <a:t> of the prognosis.</a:t>
            </a:r>
            <a:endParaRPr/>
          </a:p>
          <a:p>
            <a:pPr indent="0" lvl="0" marL="457200" rtl="0" algn="l">
              <a:spcBef>
                <a:spcPts val="1200"/>
              </a:spcBef>
              <a:spcAft>
                <a:spcPts val="1200"/>
              </a:spcAft>
              <a:buNone/>
            </a:pPr>
            <a:r>
              <a:t/>
            </a:r>
            <a:endParaRPr>
              <a:highlight>
                <a:schemeClr val="lt1"/>
              </a:highlight>
            </a:endParaRPr>
          </a:p>
        </p:txBody>
      </p:sp>
      <p:sp>
        <p:nvSpPr>
          <p:cNvPr id="130" name="Google Shape;130;p24"/>
          <p:cNvSpPr txBox="1"/>
          <p:nvPr>
            <p:ph idx="1" type="body"/>
          </p:nvPr>
        </p:nvSpPr>
        <p:spPr>
          <a:xfrm>
            <a:off x="2972100" y="1244825"/>
            <a:ext cx="6171900" cy="38988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Phi 4 Mini Prediction</a:t>
            </a:r>
            <a:endParaRPr/>
          </a:p>
          <a:p>
            <a:pPr indent="-304800" lvl="1" marL="914400" rtl="0" algn="l">
              <a:spcBef>
                <a:spcPts val="0"/>
              </a:spcBef>
              <a:spcAft>
                <a:spcPts val="0"/>
              </a:spcAft>
              <a:buSzPts val="1200"/>
              <a:buChar char="○"/>
            </a:pPr>
            <a:r>
              <a:rPr lang="en"/>
              <a:t>“</a:t>
            </a:r>
            <a:r>
              <a:rPr lang="en"/>
              <a:t>The patient has been</a:t>
            </a:r>
            <a:r>
              <a:rPr lang="en">
                <a:highlight>
                  <a:srgbClr val="EAD1DC"/>
                </a:highlight>
              </a:rPr>
              <a:t> </a:t>
            </a:r>
            <a:r>
              <a:rPr b="1" lang="en">
                <a:highlight>
                  <a:srgbClr val="E6B8AF"/>
                </a:highlight>
              </a:rPr>
              <a:t>diagnosed with a highly aggressive and rare form of uterine malignant mesenchymoma</a:t>
            </a:r>
            <a:r>
              <a:rPr lang="en"/>
              <a:t>, also known as leiomyosarcoma with chondrosarcomatous and osteosarcomatous differentiation, which has metastasized to the lungs. This type of tumor is known for its poor prognosis due to its aggressive nature and tendency to metastasize. The patient has undergone </a:t>
            </a:r>
            <a:r>
              <a:rPr b="1" lang="en">
                <a:highlight>
                  <a:srgbClr val="C9DAF8"/>
                </a:highlight>
              </a:rPr>
              <a:t>embolization, myomectomy, and hysterectomy, which are surgical interventions aimed at managing the disease</a:t>
            </a:r>
            <a:r>
              <a:rPr lang="en">
                <a:highlight>
                  <a:srgbClr val="C9DAF8"/>
                </a:highlight>
              </a:rPr>
              <a:t>.</a:t>
            </a:r>
            <a:r>
              <a:rPr lang="en"/>
              <a:t> However, the presence of </a:t>
            </a:r>
            <a:r>
              <a:rPr b="1" lang="en">
                <a:highlight>
                  <a:srgbClr val="D9EAD3"/>
                </a:highlight>
              </a:rPr>
              <a:t>pulmonary metastases indicates that the cancer has spread beyond the primary site, which typically worsens the prognosis</a:t>
            </a:r>
            <a:r>
              <a:rPr lang="en"/>
              <a:t>. The patient is also receiving </a:t>
            </a:r>
            <a:r>
              <a:rPr b="1" lang="en">
                <a:highlight>
                  <a:srgbClr val="FFFF00"/>
                </a:highlight>
              </a:rPr>
              <a:t>palliative chemotherapy</a:t>
            </a:r>
            <a:r>
              <a:rPr lang="en"/>
              <a:t> with doxorubicin, which is a standard treatment for metastatic sarcomas. </a:t>
            </a:r>
            <a:r>
              <a:rPr b="1" lang="en">
                <a:highlight>
                  <a:srgbClr val="FFFF00"/>
                </a:highlight>
              </a:rPr>
              <a:t>Doxorubicin can help control the disease and alleviate symptoms, but it is not curative for metastatic cancer</a:t>
            </a:r>
            <a:r>
              <a:rPr lang="en">
                <a:highlight>
                  <a:srgbClr val="FFFF00"/>
                </a:highlight>
              </a:rPr>
              <a:t>.</a:t>
            </a:r>
            <a:r>
              <a:rPr lang="en"/>
              <a:t> Given the </a:t>
            </a:r>
            <a:r>
              <a:rPr b="1" lang="en">
                <a:highlight>
                  <a:srgbClr val="EAD1DC"/>
                </a:highlight>
              </a:rPr>
              <a:t>advanced stage of the disease and the presence of metastases, the patient's outlook is generally poor</a:t>
            </a:r>
            <a:r>
              <a:rPr lang="en"/>
              <a:t>. The chemotherapy may provide some benefit in terms of symptom management and potentially prolonging survival, but it is </a:t>
            </a:r>
            <a:r>
              <a:rPr b="1" lang="en">
                <a:highlight>
                  <a:srgbClr val="EAD1DC"/>
                </a:highlight>
              </a:rPr>
              <a:t>unlikely to result in a cure</a:t>
            </a:r>
            <a:r>
              <a:rPr lang="en">
                <a:highlight>
                  <a:srgbClr val="EAD1DC"/>
                </a:highlight>
              </a:rPr>
              <a:t>.</a:t>
            </a:r>
            <a:r>
              <a:rPr lang="en"/>
              <a:t> The patient may experience a </a:t>
            </a:r>
            <a:r>
              <a:rPr b="1" lang="en">
                <a:highlight>
                  <a:srgbClr val="EAD1DC"/>
                </a:highlight>
              </a:rPr>
              <a:t>modest extension of life expectancy, but the focus will likely be on maintaining quality of life and managing symptoms</a:t>
            </a:r>
            <a:r>
              <a:rPr lang="en">
                <a:highlight>
                  <a:srgbClr val="EAD1DC"/>
                </a:highlight>
              </a:rPr>
              <a:t>.</a:t>
            </a:r>
            <a:r>
              <a:rPr lang="en"/>
              <a:t>&lt;|endoftext|&gt;”</a:t>
            </a:r>
            <a:endParaRPr/>
          </a:p>
        </p:txBody>
      </p:sp>
      <p:sp>
        <p:nvSpPr>
          <p:cNvPr id="131" name="Google Shape;131;p24"/>
          <p:cNvSpPr txBox="1"/>
          <p:nvPr>
            <p:ph type="title"/>
          </p:nvPr>
        </p:nvSpPr>
        <p:spPr>
          <a:xfrm>
            <a:off x="311700" y="445025"/>
            <a:ext cx="8832300" cy="62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Studies - CR1393 (Phi 4 Mini)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227050" y="1244825"/>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Actual Prediction</a:t>
            </a:r>
            <a:endParaRPr/>
          </a:p>
          <a:p>
            <a:pPr indent="-304800" lvl="1" marL="914400" rtl="0" algn="l">
              <a:spcBef>
                <a:spcPts val="0"/>
              </a:spcBef>
              <a:spcAft>
                <a:spcPts val="0"/>
              </a:spcAft>
              <a:buSzPts val="1200"/>
              <a:buChar char="○"/>
            </a:pPr>
            <a:r>
              <a:rPr lang="en">
                <a:highlight>
                  <a:schemeClr val="lt1"/>
                </a:highlight>
              </a:rPr>
              <a:t>“the patient died of disease at the age of 44 years after one cycle of chemotherapy, 34 months after the onset of initial symptoms”</a:t>
            </a:r>
            <a:endParaRPr>
              <a:highlight>
                <a:schemeClr val="lt1"/>
              </a:highlight>
            </a:endParaRPr>
          </a:p>
          <a:p>
            <a:pPr indent="-304800" lvl="0" marL="457200" rtl="0" algn="l">
              <a:spcBef>
                <a:spcPts val="0"/>
              </a:spcBef>
              <a:spcAft>
                <a:spcPts val="0"/>
              </a:spcAft>
              <a:buSzPts val="1200"/>
              <a:buChar char="●"/>
            </a:pPr>
            <a:r>
              <a:rPr lang="en">
                <a:highlight>
                  <a:schemeClr val="lt1"/>
                </a:highlight>
              </a:rPr>
              <a:t>Considers </a:t>
            </a:r>
            <a:r>
              <a:rPr lang="en">
                <a:highlight>
                  <a:srgbClr val="E6B8AF"/>
                </a:highlight>
              </a:rPr>
              <a:t>diagnosis</a:t>
            </a:r>
            <a:r>
              <a:rPr lang="en">
                <a:highlight>
                  <a:schemeClr val="lt1"/>
                </a:highlight>
              </a:rPr>
              <a:t>,  </a:t>
            </a:r>
            <a:r>
              <a:rPr lang="en">
                <a:highlight>
                  <a:srgbClr val="D9EAD3"/>
                </a:highlight>
              </a:rPr>
              <a:t>tumor pathology</a:t>
            </a:r>
            <a:r>
              <a:rPr lang="en">
                <a:highlight>
                  <a:schemeClr val="lt1"/>
                </a:highlight>
              </a:rPr>
              <a:t>, and </a:t>
            </a:r>
            <a:r>
              <a:rPr lang="en">
                <a:highlight>
                  <a:srgbClr val="FCE5CD"/>
                </a:highlight>
              </a:rPr>
              <a:t>age</a:t>
            </a:r>
            <a:r>
              <a:rPr lang="en">
                <a:highlight>
                  <a:schemeClr val="lt1"/>
                </a:highlight>
              </a:rPr>
              <a:t>.</a:t>
            </a:r>
            <a:endParaRPr>
              <a:highlight>
                <a:schemeClr val="lt1"/>
              </a:highlight>
            </a:endParaRPr>
          </a:p>
          <a:p>
            <a:pPr indent="-304800" lvl="0" marL="457200" rtl="0" algn="l">
              <a:spcBef>
                <a:spcPts val="0"/>
              </a:spcBef>
              <a:spcAft>
                <a:spcPts val="0"/>
              </a:spcAft>
              <a:buSzPts val="1200"/>
              <a:buChar char="●"/>
            </a:pPr>
            <a:r>
              <a:rPr lang="en">
                <a:highlight>
                  <a:schemeClr val="lt1"/>
                </a:highlight>
              </a:rPr>
              <a:t>Accurate</a:t>
            </a:r>
            <a:r>
              <a:rPr lang="en">
                <a:highlight>
                  <a:srgbClr val="EAD1DC"/>
                </a:highlight>
              </a:rPr>
              <a:t> prediction that cancer couldn’t of have been cured</a:t>
            </a:r>
            <a:r>
              <a:rPr lang="en">
                <a:highlight>
                  <a:schemeClr val="lt1"/>
                </a:highlight>
              </a:rPr>
              <a:t>.</a:t>
            </a:r>
            <a:endParaRPr>
              <a:highlight>
                <a:schemeClr val="lt1"/>
              </a:highlight>
            </a:endParaRPr>
          </a:p>
        </p:txBody>
      </p:sp>
      <p:sp>
        <p:nvSpPr>
          <p:cNvPr id="137" name="Google Shape;137;p25"/>
          <p:cNvSpPr txBox="1"/>
          <p:nvPr>
            <p:ph idx="1" type="body"/>
          </p:nvPr>
        </p:nvSpPr>
        <p:spPr>
          <a:xfrm>
            <a:off x="2972100" y="1244825"/>
            <a:ext cx="6171900" cy="3898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Llama 3.2 Prediction</a:t>
            </a:r>
            <a:endParaRPr/>
          </a:p>
          <a:p>
            <a:pPr indent="-304800" lvl="1" marL="914400" rtl="0" algn="l">
              <a:spcBef>
                <a:spcPts val="0"/>
              </a:spcBef>
              <a:spcAft>
                <a:spcPts val="0"/>
              </a:spcAft>
              <a:buSzPts val="1200"/>
              <a:buChar char="○"/>
            </a:pPr>
            <a:r>
              <a:rPr lang="en"/>
              <a:t>The patient has a </a:t>
            </a:r>
            <a:r>
              <a:rPr b="1" lang="en">
                <a:highlight>
                  <a:srgbClr val="E6B8AF"/>
                </a:highlight>
              </a:rPr>
              <a:t>rare and aggressive type of uterine cancer, leiomyosarcoma with chondrosarcomatous</a:t>
            </a:r>
            <a:r>
              <a:rPr lang="en">
                <a:highlight>
                  <a:srgbClr val="E6B8AF"/>
                </a:highlight>
              </a:rPr>
              <a:t> </a:t>
            </a:r>
            <a:r>
              <a:rPr b="1" lang="en">
                <a:highlight>
                  <a:srgbClr val="E6B8AF"/>
                </a:highlight>
              </a:rPr>
              <a:t>and osteosarcomatous differentiation</a:t>
            </a:r>
            <a:r>
              <a:rPr lang="en"/>
              <a:t>. The cancer has already </a:t>
            </a:r>
            <a:r>
              <a:rPr b="1" lang="en">
                <a:highlight>
                  <a:srgbClr val="D9EAD3"/>
                </a:highlight>
              </a:rPr>
              <a:t>metastasized </a:t>
            </a:r>
            <a:r>
              <a:rPr lang="en"/>
              <a:t>to the lungs. The patient's age is 41, which is relatively young for this type of cancer. The cancer is highly aggressive,</a:t>
            </a:r>
            <a:r>
              <a:rPr b="1" lang="en"/>
              <a:t> </a:t>
            </a:r>
            <a:r>
              <a:rPr b="1" lang="en">
                <a:highlight>
                  <a:srgbClr val="D9EAD3"/>
                </a:highlight>
              </a:rPr>
              <a:t>with a high mitotic index and numerous atypical figures</a:t>
            </a:r>
            <a:r>
              <a:rPr lang="en"/>
              <a:t>. The tumor cells have invaded blood vessels and there is</a:t>
            </a:r>
            <a:r>
              <a:rPr b="1" lang="en"/>
              <a:t> </a:t>
            </a:r>
            <a:r>
              <a:rPr b="1" lang="en">
                <a:highlight>
                  <a:srgbClr val="D9EAD3"/>
                </a:highlight>
              </a:rPr>
              <a:t>evidence of vascular invasion</a:t>
            </a:r>
            <a:r>
              <a:rPr lang="en"/>
              <a:t>. The cancer is also highly differentiated, with extensive </a:t>
            </a:r>
            <a:r>
              <a:rPr b="1" lang="en">
                <a:highlight>
                  <a:srgbClr val="D9EAD3"/>
                </a:highlight>
              </a:rPr>
              <a:t>malignant chondroid and osteoid differentiation</a:t>
            </a:r>
            <a:r>
              <a:rPr lang="en"/>
              <a:t>. Given these factors, the patient's outlook in response to chemotherapy is poor. The </a:t>
            </a:r>
            <a:r>
              <a:rPr b="1" lang="en">
                <a:highlight>
                  <a:srgbClr val="EAD1DC"/>
                </a:highlight>
              </a:rPr>
              <a:t>cancer is likely to be resistant to chemotherapy, and the patient's age and overall health may not be sufficient to tolerate aggressive chemotherapy</a:t>
            </a:r>
            <a:r>
              <a:rPr lang="en"/>
              <a:t>. The patient's best chance of survival is likely to be with palliative care, which may include chemotherapy, but </a:t>
            </a:r>
            <a:r>
              <a:rPr b="1" lang="en">
                <a:highlight>
                  <a:srgbClr val="EAD1DC"/>
                </a:highlight>
              </a:rPr>
              <a:t>the goal of treatment will be to manage symptoms and improve quality of life rather than to achieve a cure</a:t>
            </a:r>
            <a:r>
              <a:rPr lang="en"/>
              <a:t>.&lt;|eot_id|&gt;</a:t>
            </a:r>
            <a:endParaRPr/>
          </a:p>
        </p:txBody>
      </p:sp>
      <p:sp>
        <p:nvSpPr>
          <p:cNvPr id="138" name="Google Shape;138;p25"/>
          <p:cNvSpPr txBox="1"/>
          <p:nvPr>
            <p:ph type="title"/>
          </p:nvPr>
        </p:nvSpPr>
        <p:spPr>
          <a:xfrm>
            <a:off x="311700" y="445025"/>
            <a:ext cx="8832300" cy="62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Studies - </a:t>
            </a:r>
            <a:r>
              <a:rPr lang="en"/>
              <a:t>CR1393 (Llama 3.2)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227050" y="1244825"/>
            <a:ext cx="2808000" cy="3683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Actual Prediction</a:t>
            </a:r>
            <a:endParaRPr/>
          </a:p>
          <a:p>
            <a:pPr indent="-304800" lvl="1" marL="914400" rtl="0" algn="l">
              <a:spcBef>
                <a:spcPts val="0"/>
              </a:spcBef>
              <a:spcAft>
                <a:spcPts val="0"/>
              </a:spcAft>
              <a:buSzPts val="1200"/>
              <a:buChar char="○"/>
            </a:pPr>
            <a:r>
              <a:rPr lang="en">
                <a:highlight>
                  <a:schemeClr val="lt1"/>
                </a:highlight>
              </a:rPr>
              <a:t>“the patient died of disease at the age of 44 years after one cycle of chemotherapy, 34 months after the onset of initial symptoms”</a:t>
            </a:r>
            <a:endParaRPr>
              <a:highlight>
                <a:schemeClr val="lt1"/>
              </a:highlight>
            </a:endParaRPr>
          </a:p>
          <a:p>
            <a:pPr indent="-304800" lvl="0" marL="457200" rtl="0" algn="l">
              <a:spcBef>
                <a:spcPts val="0"/>
              </a:spcBef>
              <a:spcAft>
                <a:spcPts val="0"/>
              </a:spcAft>
              <a:buSzPts val="1200"/>
              <a:buChar char="●"/>
            </a:pPr>
            <a:r>
              <a:rPr lang="en">
                <a:highlight>
                  <a:schemeClr val="lt1"/>
                </a:highlight>
              </a:rPr>
              <a:t>Considers the </a:t>
            </a:r>
            <a:r>
              <a:rPr lang="en">
                <a:highlight>
                  <a:srgbClr val="E6B8AF"/>
                </a:highlight>
              </a:rPr>
              <a:t>diagnosis</a:t>
            </a:r>
            <a:r>
              <a:rPr lang="en">
                <a:highlight>
                  <a:schemeClr val="lt1"/>
                </a:highlight>
              </a:rPr>
              <a:t>, </a:t>
            </a:r>
            <a:r>
              <a:rPr lang="en">
                <a:highlight>
                  <a:srgbClr val="FCE5CD"/>
                </a:highlight>
              </a:rPr>
              <a:t>signs, and symptoms</a:t>
            </a:r>
            <a:r>
              <a:rPr lang="en">
                <a:highlight>
                  <a:schemeClr val="lt1"/>
                </a:highlight>
              </a:rPr>
              <a:t>, </a:t>
            </a:r>
            <a:r>
              <a:rPr lang="en"/>
              <a:t>and </a:t>
            </a:r>
            <a:r>
              <a:rPr lang="en">
                <a:highlight>
                  <a:srgbClr val="C9DAF8"/>
                </a:highlight>
              </a:rPr>
              <a:t>pharmacological treatment</a:t>
            </a:r>
            <a:r>
              <a:rPr lang="en">
                <a:highlight>
                  <a:schemeClr val="lt1"/>
                </a:highlight>
              </a:rPr>
              <a:t>.</a:t>
            </a:r>
            <a:endParaRPr>
              <a:highlight>
                <a:schemeClr val="lt1"/>
              </a:highlight>
            </a:endParaRPr>
          </a:p>
          <a:p>
            <a:pPr indent="-304800" lvl="0" marL="457200" rtl="0" algn="l">
              <a:spcBef>
                <a:spcPts val="0"/>
              </a:spcBef>
              <a:spcAft>
                <a:spcPts val="0"/>
              </a:spcAft>
              <a:buSzPts val="1200"/>
              <a:buChar char="●"/>
            </a:pPr>
            <a:r>
              <a:rPr lang="en">
                <a:highlight>
                  <a:schemeClr val="lt1"/>
                </a:highlight>
              </a:rPr>
              <a:t>While </a:t>
            </a:r>
            <a:r>
              <a:rPr lang="en">
                <a:highlight>
                  <a:srgbClr val="EAD1DC"/>
                </a:highlight>
              </a:rPr>
              <a:t>prediction </a:t>
            </a:r>
            <a:r>
              <a:rPr lang="en">
                <a:highlight>
                  <a:schemeClr val="lt1"/>
                </a:highlight>
              </a:rPr>
              <a:t>is also accurate, model </a:t>
            </a:r>
            <a:r>
              <a:rPr lang="en">
                <a:highlight>
                  <a:srgbClr val="FFFF00"/>
                </a:highlight>
              </a:rPr>
              <a:t>identifies information that could be more helpful in making predictions</a:t>
            </a:r>
            <a:r>
              <a:rPr lang="en">
                <a:highlight>
                  <a:schemeClr val="lt1"/>
                </a:highlight>
              </a:rPr>
              <a:t>.</a:t>
            </a:r>
            <a:endParaRPr>
              <a:highlight>
                <a:schemeClr val="lt1"/>
              </a:highlight>
            </a:endParaRPr>
          </a:p>
        </p:txBody>
      </p:sp>
      <p:sp>
        <p:nvSpPr>
          <p:cNvPr id="144" name="Google Shape;144;p26"/>
          <p:cNvSpPr txBox="1"/>
          <p:nvPr>
            <p:ph idx="1" type="body"/>
          </p:nvPr>
        </p:nvSpPr>
        <p:spPr>
          <a:xfrm>
            <a:off x="2972100" y="1244825"/>
            <a:ext cx="6171900" cy="40581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Gemma 2</a:t>
            </a:r>
            <a:r>
              <a:rPr lang="en"/>
              <a:t> Prediction</a:t>
            </a:r>
            <a:endParaRPr/>
          </a:p>
          <a:p>
            <a:pPr indent="-304800" lvl="1" marL="914400" rtl="0" algn="l">
              <a:spcBef>
                <a:spcPts val="0"/>
              </a:spcBef>
              <a:spcAft>
                <a:spcPts val="0"/>
              </a:spcAft>
              <a:buSzPts val="1200"/>
              <a:buChar char="○"/>
            </a:pPr>
            <a:r>
              <a:rPr lang="en"/>
              <a:t>“</a:t>
            </a:r>
            <a:r>
              <a:rPr lang="en"/>
              <a:t>**Step 1</a:t>
            </a:r>
            <a:r>
              <a:rPr b="1" lang="en"/>
              <a:t>:</a:t>
            </a:r>
            <a:r>
              <a:rPr lang="en"/>
              <a:t> </a:t>
            </a:r>
            <a:r>
              <a:rPr b="1" lang="en">
                <a:highlight>
                  <a:srgbClr val="E6B8AF"/>
                </a:highlight>
              </a:rPr>
              <a:t>Understand the Diagnosis</a:t>
            </a:r>
            <a:r>
              <a:rPr lang="en"/>
              <a:t>**The patient has a uterine malignant mesenchymoma (leiomyosarcoma with chondrosarcomatous and osteosarcomatous differentiation). This is a rare and aggressive type of uterine cancer.</a:t>
            </a:r>
            <a:endParaRPr/>
          </a:p>
          <a:p>
            <a:pPr indent="-304800" lvl="1" marL="914400" rtl="0" algn="l">
              <a:spcBef>
                <a:spcPts val="0"/>
              </a:spcBef>
              <a:spcAft>
                <a:spcPts val="0"/>
              </a:spcAft>
              <a:buSzPts val="1200"/>
              <a:buChar char="○"/>
            </a:pPr>
            <a:r>
              <a:rPr lang="en"/>
              <a:t>**Step 2</a:t>
            </a:r>
            <a:r>
              <a:rPr b="1" lang="en"/>
              <a:t>:</a:t>
            </a:r>
            <a:r>
              <a:rPr lang="en"/>
              <a:t> Consider the Stage**The </a:t>
            </a:r>
            <a:r>
              <a:rPr b="1" lang="en">
                <a:highlight>
                  <a:srgbClr val="E6B8AF"/>
                </a:highlight>
              </a:rPr>
              <a:t>diagnosis includes pulmonary metastases, indicating the cancer has spread beyond the uterus</a:t>
            </a:r>
            <a:r>
              <a:rPr lang="en"/>
              <a:t>. The </a:t>
            </a:r>
            <a:r>
              <a:rPr b="1" lang="en">
                <a:highlight>
                  <a:srgbClr val="FCE5CD"/>
                </a:highlight>
              </a:rPr>
              <a:t>size of the pelvic mass</a:t>
            </a:r>
            <a:r>
              <a:rPr b="1" lang="en"/>
              <a:t> </a:t>
            </a:r>
            <a:r>
              <a:rPr lang="en"/>
              <a:t>and the extent of the tumor in the uterus suggest a locally advanced disease.</a:t>
            </a:r>
            <a:endParaRPr/>
          </a:p>
          <a:p>
            <a:pPr indent="-304800" lvl="1" marL="914400" rtl="0" algn="l">
              <a:spcBef>
                <a:spcPts val="0"/>
              </a:spcBef>
              <a:spcAft>
                <a:spcPts val="0"/>
              </a:spcAft>
              <a:buSzPts val="1200"/>
              <a:buChar char="○"/>
            </a:pPr>
            <a:r>
              <a:rPr lang="en"/>
              <a:t>**Step 3:</a:t>
            </a:r>
            <a:r>
              <a:rPr b="1" lang="en">
                <a:highlight>
                  <a:srgbClr val="CFE2F3"/>
                </a:highlight>
              </a:rPr>
              <a:t> </a:t>
            </a:r>
            <a:r>
              <a:rPr b="1" lang="en">
                <a:highlight>
                  <a:srgbClr val="C9DAF8"/>
                </a:highlight>
              </a:rPr>
              <a:t>Chemotherapy Considerations**Doxorubicin is a chemotherapy drug used to treat various cancers, including uterine sarcomas</a:t>
            </a:r>
            <a:r>
              <a:rPr lang="en"/>
              <a:t>. However, </a:t>
            </a:r>
            <a:r>
              <a:rPr b="1" lang="en">
                <a:highlight>
                  <a:srgbClr val="EAD1DC"/>
                </a:highlight>
              </a:rPr>
              <a:t>the</a:t>
            </a:r>
            <a:r>
              <a:rPr lang="en">
                <a:highlight>
                  <a:srgbClr val="EAD1DC"/>
                </a:highlight>
              </a:rPr>
              <a:t> </a:t>
            </a:r>
            <a:r>
              <a:rPr b="1" lang="en">
                <a:highlight>
                  <a:srgbClr val="EAD1DC"/>
                </a:highlight>
              </a:rPr>
              <a:t>prognosis for uterine sarcomas is generally poor, and the patient's advanced stage and the presence of pulmonary metastases make the outlook challenging</a:t>
            </a:r>
            <a:r>
              <a:rPr lang="en"/>
              <a:t>.</a:t>
            </a:r>
            <a:endParaRPr/>
          </a:p>
          <a:p>
            <a:pPr indent="-304800" lvl="1" marL="914400" rtl="0" algn="l">
              <a:spcBef>
                <a:spcPts val="0"/>
              </a:spcBef>
              <a:spcAft>
                <a:spcPts val="0"/>
              </a:spcAft>
              <a:buSzPts val="1200"/>
              <a:buChar char="○"/>
            </a:pPr>
            <a:r>
              <a:rPr lang="en"/>
              <a:t>**Step 4</a:t>
            </a:r>
            <a:r>
              <a:rPr b="1" lang="en"/>
              <a:t>:</a:t>
            </a:r>
            <a:r>
              <a:rPr lang="en"/>
              <a:t> Potential Outlook**</a:t>
            </a:r>
            <a:r>
              <a:rPr b="1" lang="en">
                <a:highlight>
                  <a:srgbClr val="EAD1DC"/>
                </a:highlight>
              </a:rPr>
              <a:t>Based on the information provided, the patient's outlook is likely to be poor</a:t>
            </a:r>
            <a:r>
              <a:rPr lang="en"/>
              <a:t>. The aggressive nature of the tumor, its spread to the lungs, and the </a:t>
            </a:r>
            <a:r>
              <a:rPr b="1" lang="en">
                <a:highlight>
                  <a:srgbClr val="FFFF00"/>
                </a:highlight>
              </a:rPr>
              <a:t>lack of specific information about the patient's overall health make it difficult to predict a positive response to chemotherapy</a:t>
            </a:r>
            <a:r>
              <a:rPr b="1" lang="en"/>
              <a:t>.</a:t>
            </a:r>
            <a:r>
              <a:rPr lang="en"/>
              <a:t> &lt;end_of_turn&gt;”</a:t>
            </a:r>
            <a:endParaRPr/>
          </a:p>
        </p:txBody>
      </p:sp>
      <p:sp>
        <p:nvSpPr>
          <p:cNvPr id="145" name="Google Shape;145;p26"/>
          <p:cNvSpPr txBox="1"/>
          <p:nvPr>
            <p:ph type="title"/>
          </p:nvPr>
        </p:nvSpPr>
        <p:spPr>
          <a:xfrm>
            <a:off x="311700" y="445025"/>
            <a:ext cx="8832300" cy="62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Studies - CR1393 (Gemma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(Filling the Gap)</a:t>
            </a:r>
            <a:endParaRPr/>
          </a:p>
        </p:txBody>
      </p:sp>
      <p:sp>
        <p:nvSpPr>
          <p:cNvPr id="151" name="Google Shape;151;p27"/>
          <p:cNvSpPr txBox="1"/>
          <p:nvPr>
            <p:ph idx="1" type="body"/>
          </p:nvPr>
        </p:nvSpPr>
        <p:spPr>
          <a:xfrm>
            <a:off x="311700" y="1152475"/>
            <a:ext cx="8520600" cy="395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p</a:t>
            </a:r>
            <a:r>
              <a:rPr lang="en"/>
              <a:t>rediction</a:t>
            </a:r>
            <a:r>
              <a:rPr lang="en"/>
              <a:t> accuracy stands to benefit from external </a:t>
            </a:r>
            <a:r>
              <a:rPr lang="en"/>
              <a:t>information</a:t>
            </a:r>
            <a:r>
              <a:rPr lang="en"/>
              <a:t> </a:t>
            </a:r>
            <a:endParaRPr/>
          </a:p>
          <a:p>
            <a:pPr indent="-317500" lvl="1" marL="914400" rtl="0" algn="l">
              <a:spcBef>
                <a:spcPts val="0"/>
              </a:spcBef>
              <a:spcAft>
                <a:spcPts val="0"/>
              </a:spcAft>
              <a:buSzPts val="1400"/>
              <a:buChar char="○"/>
            </a:pPr>
            <a:r>
              <a:rPr lang="en"/>
              <a:t>(e.g. retrieval augmented generation (RAG))</a:t>
            </a:r>
            <a:endParaRPr/>
          </a:p>
          <a:p>
            <a:pPr indent="-342900" lvl="0" marL="457200" rtl="0" algn="l">
              <a:spcBef>
                <a:spcPts val="0"/>
              </a:spcBef>
              <a:spcAft>
                <a:spcPts val="0"/>
              </a:spcAft>
              <a:buSzPts val="1800"/>
              <a:buChar char="●"/>
            </a:pPr>
            <a:r>
              <a:rPr lang="en"/>
              <a:t>Model predictions are unstructured.</a:t>
            </a:r>
            <a:endParaRPr/>
          </a:p>
          <a:p>
            <a:pPr indent="-317500" lvl="1" marL="914400" rtl="0" algn="l">
              <a:spcBef>
                <a:spcPts val="0"/>
              </a:spcBef>
              <a:spcAft>
                <a:spcPts val="0"/>
              </a:spcAft>
              <a:buSzPts val="1400"/>
              <a:buChar char="○"/>
            </a:pPr>
            <a:r>
              <a:rPr lang="en"/>
              <a:t>Zero shot prompting is inadequate, since doctors have access to thousands of case studies.</a:t>
            </a:r>
            <a:endParaRPr/>
          </a:p>
          <a:p>
            <a:pPr indent="-317500" lvl="1" marL="914400" rtl="0" algn="l">
              <a:spcBef>
                <a:spcPts val="0"/>
              </a:spcBef>
              <a:spcAft>
                <a:spcPts val="0"/>
              </a:spcAft>
              <a:buSzPts val="1400"/>
              <a:buChar char="○"/>
            </a:pPr>
            <a:r>
              <a:rPr lang="en"/>
              <a:t>Incorporate multi-shot prompts to detail </a:t>
            </a:r>
            <a:r>
              <a:rPr b="1" lang="en" u="sng"/>
              <a:t>what </a:t>
            </a:r>
            <a:r>
              <a:rPr lang="en"/>
              <a:t>models should be looking for.</a:t>
            </a:r>
            <a:endParaRPr/>
          </a:p>
          <a:p>
            <a:pPr indent="-342900" lvl="0" marL="457200" rtl="0" algn="l">
              <a:spcBef>
                <a:spcPts val="0"/>
              </a:spcBef>
              <a:spcAft>
                <a:spcPts val="0"/>
              </a:spcAft>
              <a:buSzPts val="1800"/>
              <a:buChar char="●"/>
            </a:pPr>
            <a:r>
              <a:rPr lang="en"/>
              <a:t>EHR data mainly details the effects of disease.</a:t>
            </a:r>
            <a:endParaRPr/>
          </a:p>
          <a:p>
            <a:pPr indent="-317500" lvl="1" marL="914400" rtl="0" algn="l">
              <a:spcBef>
                <a:spcPts val="0"/>
              </a:spcBef>
              <a:spcAft>
                <a:spcPts val="0"/>
              </a:spcAft>
              <a:buSzPts val="1400"/>
              <a:buChar char="○"/>
            </a:pPr>
            <a:r>
              <a:rPr lang="en"/>
              <a:t>Makes predictions of a good prognosis difficult in the face of overwhelming negative information.</a:t>
            </a:r>
            <a:endParaRPr/>
          </a:p>
          <a:p>
            <a:pPr indent="-317500" lvl="1" marL="914400" rtl="0" algn="l">
              <a:spcBef>
                <a:spcPts val="0"/>
              </a:spcBef>
              <a:spcAft>
                <a:spcPts val="0"/>
              </a:spcAft>
              <a:buSzPts val="1400"/>
              <a:buChar char="○"/>
            </a:pPr>
            <a:r>
              <a:rPr lang="en"/>
              <a:t>Missing data compromises model predictions.</a:t>
            </a:r>
            <a:endParaRPr/>
          </a:p>
          <a:p>
            <a:pPr indent="-317500" lvl="1" marL="914400" rtl="0" algn="l">
              <a:spcBef>
                <a:spcPts val="0"/>
              </a:spcBef>
              <a:spcAft>
                <a:spcPts val="0"/>
              </a:spcAft>
              <a:buSzPts val="1400"/>
              <a:buChar char="○"/>
            </a:pPr>
            <a:r>
              <a:rPr lang="en"/>
              <a:t>EHR data preprocessing (e.g. imbalances).</a:t>
            </a:r>
            <a:endParaRPr/>
          </a:p>
          <a:p>
            <a:pPr indent="-342900" lvl="0" marL="457200" rtl="0" algn="l">
              <a:spcBef>
                <a:spcPts val="0"/>
              </a:spcBef>
              <a:spcAft>
                <a:spcPts val="0"/>
              </a:spcAft>
              <a:buSzPts val="1800"/>
              <a:buChar char="●"/>
            </a:pPr>
            <a:r>
              <a:rPr lang="en"/>
              <a:t>Other Extensions</a:t>
            </a:r>
            <a:endParaRPr/>
          </a:p>
          <a:p>
            <a:pPr indent="-317500" lvl="1" marL="914400" rtl="0" algn="l">
              <a:spcBef>
                <a:spcPts val="0"/>
              </a:spcBef>
              <a:spcAft>
                <a:spcPts val="0"/>
              </a:spcAft>
              <a:buSzPts val="1400"/>
              <a:buChar char="○"/>
            </a:pPr>
            <a:r>
              <a:rPr lang="en"/>
              <a:t>Larger models</a:t>
            </a:r>
            <a:endParaRPr/>
          </a:p>
          <a:p>
            <a:pPr indent="-317500" lvl="1" marL="914400" rtl="0" algn="l">
              <a:spcBef>
                <a:spcPts val="0"/>
              </a:spcBef>
              <a:spcAft>
                <a:spcPts val="0"/>
              </a:spcAft>
              <a:buSzPts val="1400"/>
              <a:buChar char="○"/>
            </a:pPr>
            <a:r>
              <a:rPr lang="en"/>
              <a:t>Different datasets (MIMIC III &amp; MIMIC IV)</a:t>
            </a:r>
            <a:endParaRPr/>
          </a:p>
          <a:p>
            <a:pPr indent="-317500" lvl="1" marL="914400" rtl="0" algn="l">
              <a:spcBef>
                <a:spcPts val="0"/>
              </a:spcBef>
              <a:spcAft>
                <a:spcPts val="0"/>
              </a:spcAft>
              <a:buSzPts val="1400"/>
              <a:buChar char="○"/>
            </a:pPr>
            <a:r>
              <a:rPr lang="en"/>
              <a:t>Have the model suggest chemotherapy/interventional </a:t>
            </a:r>
            <a:r>
              <a:rPr lang="en"/>
              <a:t>treatment</a:t>
            </a:r>
            <a:r>
              <a:rPr lang="en"/>
              <a:t> with the best prognosis.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u="sng">
                <a:solidFill>
                  <a:schemeClr val="hlink"/>
                </a:solidFill>
                <a:hlinkClick r:id="rId3"/>
              </a:rPr>
              <a:t>https://www.yalemedicine.org/conditions/chemotherapy</a:t>
            </a:r>
            <a:endParaRPr/>
          </a:p>
          <a:p>
            <a:pPr indent="-342900" lvl="0" marL="457200" rtl="0" algn="l">
              <a:spcBef>
                <a:spcPts val="0"/>
              </a:spcBef>
              <a:spcAft>
                <a:spcPts val="0"/>
              </a:spcAft>
              <a:buSzPts val="1800"/>
              <a:buAutoNum type="arabicParenR"/>
            </a:pPr>
            <a:r>
              <a:rPr lang="en"/>
              <a:t>Milliman Client Report - Parity for Oral and INtravenous/Injected Cancer Drugs</a:t>
            </a:r>
            <a:endParaRPr/>
          </a:p>
          <a:p>
            <a:pPr indent="-342900" lvl="0" marL="457200" rtl="0" algn="l">
              <a:spcBef>
                <a:spcPts val="0"/>
              </a:spcBef>
              <a:spcAft>
                <a:spcPts val="0"/>
              </a:spcAft>
              <a:buSzPts val="1800"/>
              <a:buAutoNum type="arabicParenR"/>
            </a:pPr>
            <a:r>
              <a:rPr lang="en" u="sng">
                <a:solidFill>
                  <a:schemeClr val="hlink"/>
                </a:solidFill>
                <a:hlinkClick r:id="rId4"/>
              </a:rPr>
              <a:t>https://pmc.ncbi.nlm.nih.gov/articles/PMC8649656/#:~:text=Survival%20Analyses%20Without%20Propensity%20Score,exposed%20patients%20(%20Figure%201A%20)</a:t>
            </a:r>
            <a:r>
              <a:rPr lang="en"/>
              <a:t>.</a:t>
            </a:r>
            <a:endParaRPr/>
          </a:p>
          <a:p>
            <a:pPr indent="-342900" lvl="0" marL="457200" rtl="0" algn="l">
              <a:spcBef>
                <a:spcPts val="0"/>
              </a:spcBef>
              <a:spcAft>
                <a:spcPts val="0"/>
              </a:spcAft>
              <a:buSzPts val="1800"/>
              <a:buAutoNum type="arabicParenR"/>
            </a:pPr>
            <a:r>
              <a:rPr lang="en" u="sng">
                <a:solidFill>
                  <a:schemeClr val="hlink"/>
                </a:solidFill>
                <a:hlinkClick r:id="rId5"/>
              </a:rPr>
              <a:t>https://pmc.ncbi.nlm.nih.gov/articles/PMC7605212/</a:t>
            </a:r>
            <a:endParaRPr/>
          </a:p>
          <a:p>
            <a:pPr indent="-342900" lvl="0" marL="457200" rtl="0" algn="l">
              <a:spcBef>
                <a:spcPts val="0"/>
              </a:spcBef>
              <a:spcAft>
                <a:spcPts val="0"/>
              </a:spcAft>
              <a:buSzPts val="1800"/>
              <a:buAutoNum type="arabicParenR"/>
            </a:pPr>
            <a:r>
              <a:rPr lang="en" u="sng">
                <a:solidFill>
                  <a:schemeClr val="hlink"/>
                </a:solidFill>
                <a:hlinkClick r:id="rId6"/>
              </a:rPr>
              <a:t>https://my.clevelandclinic.org/health/articles/10257-chemotherapy-side-effects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Supplementary Material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0"/>
          <p:cNvPicPr preferRelativeResize="0"/>
          <p:nvPr/>
        </p:nvPicPr>
        <p:blipFill>
          <a:blip r:embed="rId3">
            <a:alphaModFix/>
          </a:blip>
          <a:stretch>
            <a:fillRect/>
          </a:stretch>
        </p:blipFill>
        <p:spPr>
          <a:xfrm>
            <a:off x="0" y="1068425"/>
            <a:ext cx="9144000" cy="3714376"/>
          </a:xfrm>
          <a:prstGeom prst="rect">
            <a:avLst/>
          </a:prstGeom>
          <a:noFill/>
          <a:ln>
            <a:noFill/>
          </a:ln>
        </p:spPr>
      </p:pic>
      <p:sp>
        <p:nvSpPr>
          <p:cNvPr id="168" name="Google Shape;168;p30"/>
          <p:cNvSpPr txBox="1"/>
          <p:nvPr>
            <p:ph idx="4294967295" type="title"/>
          </p:nvPr>
        </p:nvSpPr>
        <p:spPr>
          <a:xfrm>
            <a:off x="311700" y="445025"/>
            <a:ext cx="88323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Studies - CR1393 (JSON)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174" name="Google Shape;174;p31"/>
          <p:cNvSpPr txBox="1"/>
          <p:nvPr>
            <p:ph idx="1" type="body"/>
          </p:nvPr>
        </p:nvSpPr>
        <p:spPr>
          <a:xfrm>
            <a:off x="311700" y="1152475"/>
            <a:ext cx="8520600" cy="375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Phi 4 Mini</a:t>
            </a:r>
            <a:endParaRPr/>
          </a:p>
          <a:p>
            <a:pPr indent="-317500" lvl="1" marL="914400" rtl="0" algn="l">
              <a:spcBef>
                <a:spcPts val="0"/>
              </a:spcBef>
              <a:spcAft>
                <a:spcPts val="0"/>
              </a:spcAft>
              <a:buSzPts val="1400"/>
              <a:buChar char="○"/>
            </a:pPr>
            <a:r>
              <a:rPr lang="en"/>
              <a:t>Best scoring (0.890 cosine similarity and 7.587 L2 distance): CCR463</a:t>
            </a:r>
            <a:endParaRPr/>
          </a:p>
          <a:p>
            <a:pPr indent="-317500" lvl="2" marL="1371600" rtl="0" algn="l">
              <a:spcBef>
                <a:spcPts val="0"/>
              </a:spcBef>
              <a:spcAft>
                <a:spcPts val="0"/>
              </a:spcAft>
              <a:buSzPts val="1400"/>
              <a:buChar char="■"/>
            </a:pPr>
            <a:r>
              <a:rPr lang="en"/>
              <a:t>Actual Patient Outcome:</a:t>
            </a:r>
            <a:endParaRPr/>
          </a:p>
          <a:p>
            <a:pPr indent="-317500" lvl="3" marL="1828800" rtl="0" algn="l">
              <a:spcBef>
                <a:spcPts val="0"/>
              </a:spcBef>
              <a:spcAft>
                <a:spcPts val="0"/>
              </a:spcAft>
              <a:buSzPts val="1400"/>
              <a:buChar char="●"/>
            </a:pPr>
            <a:r>
              <a:rPr lang="en"/>
              <a:t>a woman with a </a:t>
            </a:r>
            <a:r>
              <a:rPr b="1" lang="en"/>
              <a:t>survival time of 16 years after ovarian cancer recurrence</a:t>
            </a:r>
            <a:endParaRPr b="1"/>
          </a:p>
          <a:p>
            <a:pPr indent="-317500" lvl="2" marL="1371600" rtl="0" algn="l">
              <a:spcBef>
                <a:spcPts val="0"/>
              </a:spcBef>
              <a:spcAft>
                <a:spcPts val="0"/>
              </a:spcAft>
              <a:buSzPts val="1400"/>
              <a:buChar char="■"/>
            </a:pPr>
            <a:r>
              <a:rPr lang="en"/>
              <a:t>Predicted Answer:</a:t>
            </a:r>
            <a:endParaRPr/>
          </a:p>
          <a:p>
            <a:pPr indent="-317500" lvl="3" marL="1828800" rtl="0" algn="l">
              <a:spcBef>
                <a:spcPts val="0"/>
              </a:spcBef>
              <a:spcAft>
                <a:spcPts val="0"/>
              </a:spcAft>
              <a:buSzPts val="1400"/>
              <a:buChar char="●"/>
            </a:pPr>
            <a:r>
              <a:rPr lang="en"/>
              <a:t>The patient is a </a:t>
            </a:r>
            <a:r>
              <a:rPr b="1" lang="en"/>
              <a:t>long-term survivor of recurrent ovarian cancer</a:t>
            </a:r>
            <a:r>
              <a:rPr lang="en"/>
              <a:t> with a post-recurrence survival time of </a:t>
            </a:r>
            <a:r>
              <a:rPr b="1" lang="en"/>
              <a:t>16 years</a:t>
            </a:r>
            <a:r>
              <a:rPr lang="en"/>
              <a:t>.&lt;|endoftext|&gt;</a:t>
            </a:r>
            <a:endParaRPr/>
          </a:p>
          <a:p>
            <a:pPr indent="-317500" lvl="1" marL="914400" rtl="0" algn="l">
              <a:spcBef>
                <a:spcPts val="0"/>
              </a:spcBef>
              <a:spcAft>
                <a:spcPts val="0"/>
              </a:spcAft>
              <a:buSzPts val="1400"/>
              <a:buChar char="○"/>
            </a:pPr>
            <a:r>
              <a:rPr lang="en"/>
              <a:t>Worst scoring (0.174 cosine similarity and 21.055 L2 distance): CCR1374</a:t>
            </a:r>
            <a:endParaRPr/>
          </a:p>
          <a:p>
            <a:pPr indent="-317500" lvl="2" marL="1371600" rtl="0" algn="l">
              <a:spcBef>
                <a:spcPts val="0"/>
              </a:spcBef>
              <a:spcAft>
                <a:spcPts val="0"/>
              </a:spcAft>
              <a:buSzPts val="1400"/>
              <a:buChar char="■"/>
            </a:pPr>
            <a:r>
              <a:rPr lang="en"/>
              <a:t>Actual Patient Outcome:</a:t>
            </a:r>
            <a:endParaRPr/>
          </a:p>
          <a:p>
            <a:pPr indent="-317500" lvl="3" marL="1828800" rtl="0" algn="l">
              <a:spcBef>
                <a:spcPts val="0"/>
              </a:spcBef>
              <a:spcAft>
                <a:spcPts val="0"/>
              </a:spcAft>
              <a:buSzPts val="1400"/>
              <a:buChar char="●"/>
            </a:pPr>
            <a:r>
              <a:rPr lang="en"/>
              <a:t>doing well 10 months later</a:t>
            </a:r>
            <a:endParaRPr/>
          </a:p>
          <a:p>
            <a:pPr indent="-317500" lvl="2" marL="1371600" rtl="0" algn="l">
              <a:spcBef>
                <a:spcPts val="0"/>
              </a:spcBef>
              <a:spcAft>
                <a:spcPts val="0"/>
              </a:spcAft>
              <a:buSzPts val="1400"/>
              <a:buChar char="■"/>
            </a:pPr>
            <a:r>
              <a:rPr lang="en"/>
              <a:t>Predicted Patient Outcome:</a:t>
            </a:r>
            <a:endParaRPr/>
          </a:p>
          <a:p>
            <a:pPr indent="-317500" lvl="3" marL="1828800" rtl="0" algn="l">
              <a:spcBef>
                <a:spcPts val="0"/>
              </a:spcBef>
              <a:spcAft>
                <a:spcPts val="0"/>
              </a:spcAft>
              <a:buSzPts val="1400"/>
              <a:buChar char="●"/>
            </a:pPr>
            <a:r>
              <a:rPr lang="en"/>
              <a:t>The patient received six cycles of adjuvant chemotherapy including cisplatin and cyclophosphamide. The outlook in response to chemotherapy is </a:t>
            </a:r>
            <a:r>
              <a:rPr b="1" lang="en"/>
              <a:t>uncertain and requires further evaluation</a:t>
            </a:r>
            <a:r>
              <a:rPr lang="en"/>
              <a:t>.&lt;|endoftext|&gt;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 Chemotherapy Background</a:t>
            </a:r>
            <a:endParaRPr/>
          </a:p>
        </p:txBody>
      </p:sp>
      <p:sp>
        <p:nvSpPr>
          <p:cNvPr id="65" name="Google Shape;65;p14"/>
          <p:cNvSpPr txBox="1"/>
          <p:nvPr>
            <p:ph idx="1" type="body"/>
          </p:nvPr>
        </p:nvSpPr>
        <p:spPr>
          <a:xfrm>
            <a:off x="311700" y="1152475"/>
            <a:ext cx="8520600" cy="393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Utilization of drugs </a:t>
            </a:r>
            <a:r>
              <a:rPr lang="en"/>
              <a:t>designed</a:t>
            </a:r>
            <a:r>
              <a:rPr lang="en"/>
              <a:t> to destroy cancer cells, prevent </a:t>
            </a:r>
            <a:r>
              <a:rPr lang="en"/>
              <a:t>metastasization</a:t>
            </a:r>
            <a:r>
              <a:rPr lang="en"/>
              <a:t>, and shrink cancerous tumors.</a:t>
            </a:r>
            <a:r>
              <a:rPr baseline="30000" lang="en"/>
              <a:t>1</a:t>
            </a:r>
            <a:endParaRPr baseline="30000"/>
          </a:p>
          <a:p>
            <a:pPr indent="-342900" lvl="0" marL="457200" rtl="0" algn="l">
              <a:spcBef>
                <a:spcPts val="0"/>
              </a:spcBef>
              <a:spcAft>
                <a:spcPts val="0"/>
              </a:spcAft>
              <a:buSzPts val="1800"/>
              <a:buChar char="●"/>
            </a:pPr>
            <a:r>
              <a:rPr lang="en"/>
              <a:t>In 2010, 25% of cancer patients received a form of chemotherapy (orally, infused, or both).</a:t>
            </a:r>
            <a:r>
              <a:rPr baseline="30000" lang="en"/>
              <a:t>2</a:t>
            </a:r>
            <a:endParaRPr/>
          </a:p>
          <a:p>
            <a:pPr indent="-342900" lvl="0" marL="457200" rtl="0" algn="l">
              <a:spcBef>
                <a:spcPts val="0"/>
              </a:spcBef>
              <a:spcAft>
                <a:spcPts val="0"/>
              </a:spcAft>
              <a:buSzPts val="1800"/>
              <a:buChar char="●"/>
            </a:pPr>
            <a:r>
              <a:rPr lang="en"/>
              <a:t>Cohort from 2014-2015 of 4,295 de novo metastatic prostate cancer patients:</a:t>
            </a:r>
            <a:r>
              <a:rPr baseline="30000" lang="en"/>
              <a:t>3</a:t>
            </a:r>
            <a:endParaRPr/>
          </a:p>
          <a:p>
            <a:pPr indent="-317500" lvl="1" marL="914400" rtl="0" algn="l">
              <a:spcBef>
                <a:spcPts val="0"/>
              </a:spcBef>
              <a:spcAft>
                <a:spcPts val="0"/>
              </a:spcAft>
              <a:buSzPts val="1400"/>
              <a:buChar char="○"/>
            </a:pPr>
            <a:r>
              <a:rPr lang="en"/>
              <a:t>18 month survival rate: 76.3% vs. 69.3%</a:t>
            </a:r>
            <a:endParaRPr/>
          </a:p>
          <a:p>
            <a:pPr indent="-317500" lvl="1" marL="914400" rtl="0" algn="l">
              <a:spcBef>
                <a:spcPts val="0"/>
              </a:spcBef>
              <a:spcAft>
                <a:spcPts val="0"/>
              </a:spcAft>
              <a:buSzPts val="1400"/>
              <a:buChar char="○"/>
            </a:pPr>
            <a:r>
              <a:rPr lang="en"/>
              <a:t>30 month survival rate: 61</a:t>
            </a:r>
            <a:r>
              <a:rPr lang="en"/>
              <a:t>.6% vs. 54.3%</a:t>
            </a:r>
            <a:endParaRPr/>
          </a:p>
          <a:p>
            <a:pPr indent="-342900" lvl="0" marL="457200" rtl="0" algn="l">
              <a:spcBef>
                <a:spcPts val="0"/>
              </a:spcBef>
              <a:spcAft>
                <a:spcPts val="0"/>
              </a:spcAft>
              <a:buSzPts val="1800"/>
              <a:buChar char="●"/>
            </a:pPr>
            <a:r>
              <a:rPr lang="en"/>
              <a:t>Cohort from 2004-2015 of 7,580 metaplastic breast cancer patients:</a:t>
            </a:r>
            <a:r>
              <a:rPr baseline="30000" lang="en"/>
              <a:t>4</a:t>
            </a:r>
            <a:endParaRPr/>
          </a:p>
          <a:p>
            <a:pPr indent="-317500" lvl="1" marL="914400" rtl="0" algn="l">
              <a:spcBef>
                <a:spcPts val="0"/>
              </a:spcBef>
              <a:spcAft>
                <a:spcPts val="0"/>
              </a:spcAft>
              <a:buSzPts val="1400"/>
              <a:buChar char="○"/>
            </a:pPr>
            <a:r>
              <a:rPr lang="en"/>
              <a:t>1 year overall survival: 51% vs 38%</a:t>
            </a:r>
            <a:endParaRPr/>
          </a:p>
          <a:p>
            <a:pPr indent="-317500" lvl="1" marL="914400" rtl="0" algn="l">
              <a:spcBef>
                <a:spcPts val="0"/>
              </a:spcBef>
              <a:spcAft>
                <a:spcPts val="0"/>
              </a:spcAft>
              <a:buSzPts val="1400"/>
              <a:buChar char="○"/>
            </a:pPr>
            <a:r>
              <a:rPr lang="en"/>
              <a:t>2 year overall survival:  35% vs 21%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a:t>
            </a:r>
            <a:endParaRPr/>
          </a:p>
        </p:txBody>
      </p:sp>
      <p:sp>
        <p:nvSpPr>
          <p:cNvPr id="180" name="Google Shape;180;p3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Llama 3.2</a:t>
            </a:r>
            <a:endParaRPr/>
          </a:p>
          <a:p>
            <a:pPr indent="-317500" lvl="1" marL="914400" rtl="0" algn="l">
              <a:spcBef>
                <a:spcPts val="0"/>
              </a:spcBef>
              <a:spcAft>
                <a:spcPts val="0"/>
              </a:spcAft>
              <a:buSzPts val="1400"/>
              <a:buChar char="○"/>
            </a:pPr>
            <a:r>
              <a:rPr lang="en"/>
              <a:t>Best scoring (0.799 cosine similarity and 10.140 L2 distance): </a:t>
            </a:r>
            <a:r>
              <a:rPr lang="en"/>
              <a:t>CCR463</a:t>
            </a:r>
            <a:endParaRPr/>
          </a:p>
          <a:p>
            <a:pPr indent="-317500" lvl="2" marL="1371600" rtl="0" algn="l">
              <a:spcBef>
                <a:spcPts val="0"/>
              </a:spcBef>
              <a:spcAft>
                <a:spcPts val="0"/>
              </a:spcAft>
              <a:buSzPts val="1400"/>
              <a:buChar char="■"/>
            </a:pPr>
            <a:r>
              <a:rPr lang="en"/>
              <a:t>Actual Patient Outcome:</a:t>
            </a:r>
            <a:endParaRPr/>
          </a:p>
          <a:p>
            <a:pPr indent="-317500" lvl="3" marL="1828800" rtl="0" algn="l">
              <a:spcBef>
                <a:spcPts val="0"/>
              </a:spcBef>
              <a:spcAft>
                <a:spcPts val="0"/>
              </a:spcAft>
              <a:buSzPts val="1400"/>
              <a:buChar char="●"/>
            </a:pPr>
            <a:r>
              <a:rPr lang="en"/>
              <a:t>a woman with a </a:t>
            </a:r>
            <a:r>
              <a:rPr b="1" lang="en"/>
              <a:t>survival time of 16 years after ovarian cancer recurrence</a:t>
            </a:r>
            <a:endParaRPr b="1"/>
          </a:p>
          <a:p>
            <a:pPr indent="-317500" lvl="2" marL="1371600" rtl="0" algn="l">
              <a:spcBef>
                <a:spcPts val="0"/>
              </a:spcBef>
              <a:spcAft>
                <a:spcPts val="0"/>
              </a:spcAft>
              <a:buSzPts val="1400"/>
              <a:buChar char="■"/>
            </a:pPr>
            <a:r>
              <a:rPr lang="en"/>
              <a:t>Predicted Answer:</a:t>
            </a:r>
            <a:endParaRPr/>
          </a:p>
          <a:p>
            <a:pPr indent="-285750" lvl="3" marL="1828800" rtl="0" algn="l">
              <a:spcBef>
                <a:spcPts val="0"/>
              </a:spcBef>
              <a:spcAft>
                <a:spcPts val="0"/>
              </a:spcAft>
              <a:buSzPts val="900"/>
              <a:buChar char="●"/>
            </a:pPr>
            <a:r>
              <a:rPr lang="en" sz="900"/>
              <a:t>Very good response to chemotherapy expected. The patient's age, medical history, and previous treatment with chemotherapy are all relevant factors in predicting the patient's response to chemotherapy. The patient's age is 63 years, and she has a history of ovarian cancer, which is a type of cancer that is often treated with chemotherapy. The patient has undergone previous treatment with chemotherapy, which suggests that she may have some level of resistance to the treatment. However, the fact that she has been a long-term survivor of </a:t>
            </a:r>
            <a:r>
              <a:rPr b="1" lang="en" sz="900"/>
              <a:t>recurrent ovarian cancer for 16 years</a:t>
            </a:r>
            <a:r>
              <a:rPr lang="en" sz="900"/>
              <a:t> indicates that she may still be responsive to chemotherapy. The patient's previous treatment with adjuvant</a:t>
            </a:r>
            <a:endParaRPr sz="900"/>
          </a:p>
          <a:p>
            <a:pPr indent="-317500" lvl="1" marL="914400" rtl="0" algn="l">
              <a:spcBef>
                <a:spcPts val="0"/>
              </a:spcBef>
              <a:spcAft>
                <a:spcPts val="0"/>
              </a:spcAft>
              <a:buSzPts val="1400"/>
              <a:buChar char="○"/>
            </a:pPr>
            <a:r>
              <a:rPr lang="en"/>
              <a:t>Worst scoring </a:t>
            </a:r>
            <a:r>
              <a:rPr lang="en"/>
              <a:t>(0.108 cosine similarity and 21.53 L2 distance): CCR2921</a:t>
            </a:r>
            <a:endParaRPr/>
          </a:p>
          <a:p>
            <a:pPr indent="-317500" lvl="2" marL="1371600" rtl="0" algn="l">
              <a:spcBef>
                <a:spcPts val="0"/>
              </a:spcBef>
              <a:spcAft>
                <a:spcPts val="0"/>
              </a:spcAft>
              <a:buSzPts val="1400"/>
              <a:buChar char="■"/>
            </a:pPr>
            <a:r>
              <a:rPr lang="en"/>
              <a:t>Actual Patient Outcome:</a:t>
            </a:r>
            <a:endParaRPr/>
          </a:p>
          <a:p>
            <a:pPr indent="-317500" lvl="3" marL="1828800" rtl="0" algn="l">
              <a:spcBef>
                <a:spcPts val="0"/>
              </a:spcBef>
              <a:spcAft>
                <a:spcPts val="0"/>
              </a:spcAft>
              <a:buSzPts val="1400"/>
              <a:buChar char="●"/>
            </a:pPr>
            <a:r>
              <a:rPr lang="en"/>
              <a:t>the patient died</a:t>
            </a:r>
            <a:endParaRPr/>
          </a:p>
          <a:p>
            <a:pPr indent="-317500" lvl="2" marL="1371600" rtl="0" algn="l">
              <a:spcBef>
                <a:spcPts val="0"/>
              </a:spcBef>
              <a:spcAft>
                <a:spcPts val="0"/>
              </a:spcAft>
              <a:buSzPts val="1400"/>
              <a:buChar char="■"/>
            </a:pPr>
            <a:r>
              <a:rPr lang="en"/>
              <a:t>Predicted Patient Outcome:</a:t>
            </a:r>
            <a:endParaRPr/>
          </a:p>
          <a:p>
            <a:pPr indent="-285750" lvl="3" marL="1828800" rtl="0" algn="l">
              <a:spcBef>
                <a:spcPts val="0"/>
              </a:spcBef>
              <a:spcAft>
                <a:spcPts val="0"/>
              </a:spcAft>
              <a:buSzPts val="900"/>
              <a:buChar char="●"/>
            </a:pPr>
            <a:r>
              <a:rPr lang="en" sz="900"/>
              <a:t>Very good response expected with chemotherapy.    </a:t>
            </a:r>
            <a:r>
              <a:rPr b="1" lang="en" sz="900"/>
              <a:t> Please provide a brief explanation of your prediction</a:t>
            </a:r>
            <a:r>
              <a:rPr lang="en" sz="900"/>
              <a:t>. The patient's outlook in response to</a:t>
            </a:r>
            <a:r>
              <a:rPr b="1" lang="en" sz="900">
                <a:highlight>
                  <a:srgbClr val="FFFF00"/>
                </a:highlight>
              </a:rPr>
              <a:t> chemotherapy is very good due to the presence of the Philadelphia chromosome, which is a hallmark of Ph+ ALL. The presence of the Ph chromosome is associated with a high response rate to chemotherapy,</a:t>
            </a:r>
            <a:r>
              <a:rPr lang="en" sz="900"/>
              <a:t> particularly with regimens that include anthracyclines, such as Adriamycin. The patient's initial response to the Adr-Vp regimen, which includes Adriamycin, vincristine, and prednisolone, is expected to be good, with a high likelihood of achieving complete remission. The patient</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a:t>
            </a:r>
            <a:endParaRPr/>
          </a:p>
        </p:txBody>
      </p:sp>
      <p:sp>
        <p:nvSpPr>
          <p:cNvPr id="186" name="Google Shape;186;p33"/>
          <p:cNvSpPr txBox="1"/>
          <p:nvPr>
            <p:ph idx="1" type="body"/>
          </p:nvPr>
        </p:nvSpPr>
        <p:spPr>
          <a:xfrm>
            <a:off x="311700" y="1152475"/>
            <a:ext cx="8520600" cy="3592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Gemma 2</a:t>
            </a:r>
            <a:endParaRPr/>
          </a:p>
          <a:p>
            <a:pPr indent="-317500" lvl="1" marL="914400" rtl="0" algn="l">
              <a:spcBef>
                <a:spcPts val="0"/>
              </a:spcBef>
              <a:spcAft>
                <a:spcPts val="0"/>
              </a:spcAft>
              <a:buSzPts val="1400"/>
              <a:buChar char="○"/>
            </a:pPr>
            <a:r>
              <a:rPr lang="en"/>
              <a:t>Best scoring (0.808 cosine similarity, 1.171 L1 distance, and 10.042 L2 distance): CCR1159</a:t>
            </a:r>
            <a:endParaRPr/>
          </a:p>
          <a:p>
            <a:pPr indent="-317500" lvl="2" marL="1371600" rtl="0" algn="l">
              <a:spcBef>
                <a:spcPts val="0"/>
              </a:spcBef>
              <a:spcAft>
                <a:spcPts val="0"/>
              </a:spcAft>
              <a:buSzPts val="1400"/>
              <a:buChar char="■"/>
            </a:pPr>
            <a:r>
              <a:rPr lang="en"/>
              <a:t>Actual Patient Outcome:</a:t>
            </a:r>
            <a:endParaRPr/>
          </a:p>
          <a:p>
            <a:pPr indent="-317500" lvl="3" marL="1828800" rtl="0" algn="l">
              <a:spcBef>
                <a:spcPts val="0"/>
              </a:spcBef>
              <a:spcAft>
                <a:spcPts val="0"/>
              </a:spcAft>
              <a:buSzPts val="1400"/>
              <a:buChar char="●"/>
            </a:pPr>
            <a:r>
              <a:rPr lang="en"/>
              <a:t>the maintenance therapy has been </a:t>
            </a:r>
            <a:r>
              <a:rPr b="1" lang="en"/>
              <a:t>resumed with a support of ivig</a:t>
            </a:r>
            <a:r>
              <a:rPr lang="en"/>
              <a:t>, which is </a:t>
            </a:r>
            <a:r>
              <a:rPr b="1" lang="en"/>
              <a:t>effective this time</a:t>
            </a:r>
            <a:endParaRPr b="1"/>
          </a:p>
          <a:p>
            <a:pPr indent="-317500" lvl="2" marL="1371600" rtl="0" algn="l">
              <a:spcBef>
                <a:spcPts val="0"/>
              </a:spcBef>
              <a:spcAft>
                <a:spcPts val="0"/>
              </a:spcAft>
              <a:buSzPts val="1400"/>
              <a:buChar char="■"/>
            </a:pPr>
            <a:r>
              <a:rPr lang="en"/>
              <a:t>Predicted Answer:</a:t>
            </a:r>
            <a:endParaRPr/>
          </a:p>
          <a:p>
            <a:pPr indent="-317500" lvl="3" marL="1828800" rtl="0" algn="l">
              <a:spcBef>
                <a:spcPts val="0"/>
              </a:spcBef>
              <a:spcAft>
                <a:spcPts val="0"/>
              </a:spcAft>
              <a:buSzPts val="1400"/>
              <a:buChar char="●"/>
            </a:pPr>
            <a:r>
              <a:rPr lang="en"/>
              <a:t>**Answer:**  Patient has a </a:t>
            </a:r>
            <a:r>
              <a:rPr b="1" lang="en"/>
              <a:t>good prognosis</a:t>
            </a:r>
            <a:r>
              <a:rPr lang="en"/>
              <a:t> with </a:t>
            </a:r>
            <a:r>
              <a:rPr b="1" lang="en"/>
              <a:t>continued treatment</a:t>
            </a:r>
            <a:r>
              <a:rPr lang="en"/>
              <a:t>. &lt;end_of_turn&gt;</a:t>
            </a:r>
            <a:endParaRPr/>
          </a:p>
          <a:p>
            <a:pPr indent="-317500" lvl="1" marL="914400" rtl="0" algn="l">
              <a:spcBef>
                <a:spcPts val="0"/>
              </a:spcBef>
              <a:spcAft>
                <a:spcPts val="0"/>
              </a:spcAft>
              <a:buSzPts val="1400"/>
              <a:buChar char="○"/>
            </a:pPr>
            <a:r>
              <a:rPr lang="en"/>
              <a:t>Worst scoring (</a:t>
            </a:r>
            <a:r>
              <a:rPr lang="en"/>
              <a:t>0.117 cosine similarity, 2.748 L1 distance, and 21.626 L2 distance): CCR1141</a:t>
            </a:r>
            <a:endParaRPr/>
          </a:p>
          <a:p>
            <a:pPr indent="-317500" lvl="2" marL="1371600" rtl="0" algn="l">
              <a:spcBef>
                <a:spcPts val="0"/>
              </a:spcBef>
              <a:spcAft>
                <a:spcPts val="0"/>
              </a:spcAft>
              <a:buSzPts val="1400"/>
              <a:buChar char="■"/>
            </a:pPr>
            <a:r>
              <a:rPr lang="en"/>
              <a:t>Actual Patient Outcome:</a:t>
            </a:r>
            <a:endParaRPr/>
          </a:p>
          <a:p>
            <a:pPr indent="-317500" lvl="3" marL="1828800" rtl="0" algn="l">
              <a:spcBef>
                <a:spcPts val="0"/>
              </a:spcBef>
              <a:spcAft>
                <a:spcPts val="0"/>
              </a:spcAft>
              <a:buSzPts val="1400"/>
              <a:buChar char="●"/>
            </a:pPr>
            <a:r>
              <a:rPr b="1" lang="en"/>
              <a:t>no recurrence or distant metastasis</a:t>
            </a:r>
            <a:r>
              <a:rPr lang="en"/>
              <a:t> had occurred at his 4-year postoperative follow-up</a:t>
            </a:r>
            <a:endParaRPr/>
          </a:p>
          <a:p>
            <a:pPr indent="-317500" lvl="2" marL="1371600" rtl="0" algn="l">
              <a:spcBef>
                <a:spcPts val="0"/>
              </a:spcBef>
              <a:spcAft>
                <a:spcPts val="0"/>
              </a:spcAft>
              <a:buSzPts val="1400"/>
              <a:buChar char="■"/>
            </a:pPr>
            <a:r>
              <a:rPr lang="en"/>
              <a:t>Predicted Patient Outcome:</a:t>
            </a:r>
            <a:endParaRPr/>
          </a:p>
          <a:p>
            <a:pPr indent="-317500" lvl="3" marL="1828800" rtl="0" algn="l">
              <a:spcBef>
                <a:spcPts val="0"/>
              </a:spcBef>
              <a:spcAft>
                <a:spcPts val="0"/>
              </a:spcAft>
              <a:buSzPts val="1400"/>
              <a:buChar char="●"/>
            </a:pPr>
            <a:r>
              <a:rPr lang="en"/>
              <a:t>**Answer:**  The patient's outlook is likely to be </a:t>
            </a:r>
            <a:r>
              <a:rPr b="1" lang="en"/>
              <a:t>guarded</a:t>
            </a:r>
            <a:r>
              <a:rPr lang="en"/>
              <a:t>, with potential for </a:t>
            </a:r>
            <a:r>
              <a:rPr b="1" lang="en"/>
              <a:t>partial response</a:t>
            </a:r>
            <a:r>
              <a:rPr lang="en"/>
              <a:t>. &lt;end_of_turn&gt;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 (Cont.)</a:t>
            </a:r>
            <a:endParaRPr/>
          </a:p>
        </p:txBody>
      </p:sp>
      <p:sp>
        <p:nvSpPr>
          <p:cNvPr id="71" name="Google Shape;71;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Success comes from killing healthy and cancerous cells.</a:t>
            </a:r>
            <a:endParaRPr/>
          </a:p>
          <a:p>
            <a:pPr indent="-342900" lvl="0" marL="457200" rtl="0" algn="l">
              <a:spcBef>
                <a:spcPts val="0"/>
              </a:spcBef>
              <a:spcAft>
                <a:spcPts val="0"/>
              </a:spcAft>
              <a:buSzPts val="1800"/>
              <a:buChar char="●"/>
            </a:pPr>
            <a:r>
              <a:rPr lang="en"/>
              <a:t>Side effects:</a:t>
            </a:r>
            <a:r>
              <a:rPr baseline="30000" lang="en"/>
              <a:t>5</a:t>
            </a:r>
            <a:endParaRPr baseline="30000"/>
          </a:p>
          <a:p>
            <a:pPr indent="-317500" lvl="1" marL="914400" rtl="0" algn="l">
              <a:spcBef>
                <a:spcPts val="0"/>
              </a:spcBef>
              <a:spcAft>
                <a:spcPts val="0"/>
              </a:spcAft>
              <a:buSzPts val="1400"/>
              <a:buChar char="○"/>
            </a:pPr>
            <a:r>
              <a:rPr b="1" lang="en"/>
              <a:t>Weakened immune system</a:t>
            </a:r>
            <a:endParaRPr b="1"/>
          </a:p>
          <a:p>
            <a:pPr indent="-317500" lvl="1" marL="914400" rtl="0" algn="l">
              <a:spcBef>
                <a:spcPts val="0"/>
              </a:spcBef>
              <a:spcAft>
                <a:spcPts val="0"/>
              </a:spcAft>
              <a:buSzPts val="1400"/>
              <a:buChar char="○"/>
            </a:pPr>
            <a:r>
              <a:rPr b="1" lang="en"/>
              <a:t>Bruising and bleeding</a:t>
            </a:r>
            <a:endParaRPr b="1"/>
          </a:p>
          <a:p>
            <a:pPr indent="-317500" lvl="1" marL="914400" rtl="0" algn="l">
              <a:spcBef>
                <a:spcPts val="0"/>
              </a:spcBef>
              <a:spcAft>
                <a:spcPts val="0"/>
              </a:spcAft>
              <a:buSzPts val="1400"/>
              <a:buChar char="○"/>
            </a:pPr>
            <a:r>
              <a:rPr b="1" lang="en"/>
              <a:t>Peripheral neuropathy</a:t>
            </a:r>
            <a:endParaRPr b="1"/>
          </a:p>
          <a:p>
            <a:pPr indent="-317500" lvl="1" marL="914400" rtl="0" algn="l">
              <a:spcBef>
                <a:spcPts val="0"/>
              </a:spcBef>
              <a:spcAft>
                <a:spcPts val="0"/>
              </a:spcAft>
              <a:buSzPts val="1400"/>
              <a:buChar char="○"/>
            </a:pPr>
            <a:r>
              <a:rPr b="1" lang="en"/>
              <a:t>Nausea and vomiting</a:t>
            </a:r>
            <a:endParaRPr b="1"/>
          </a:p>
          <a:p>
            <a:pPr indent="-317500" lvl="1" marL="914400" rtl="0" algn="l">
              <a:spcBef>
                <a:spcPts val="0"/>
              </a:spcBef>
              <a:spcAft>
                <a:spcPts val="0"/>
              </a:spcAft>
              <a:buSzPts val="1400"/>
              <a:buChar char="○"/>
            </a:pPr>
            <a:r>
              <a:rPr b="1" lang="en"/>
              <a:t>Fatigue</a:t>
            </a:r>
            <a:endParaRPr b="1"/>
          </a:p>
          <a:p>
            <a:pPr indent="-317500" lvl="1" marL="914400" rtl="0" algn="l">
              <a:spcBef>
                <a:spcPts val="0"/>
              </a:spcBef>
              <a:spcAft>
                <a:spcPts val="0"/>
              </a:spcAft>
              <a:buSzPts val="1400"/>
              <a:buChar char="○"/>
            </a:pPr>
            <a:r>
              <a:rPr b="1" lang="en"/>
              <a:t>Hair loss</a:t>
            </a:r>
            <a:endParaRPr b="1"/>
          </a:p>
          <a:p>
            <a:pPr indent="-342900" lvl="0" marL="457200" rtl="0" algn="l">
              <a:spcBef>
                <a:spcPts val="0"/>
              </a:spcBef>
              <a:spcAft>
                <a:spcPts val="0"/>
              </a:spcAft>
              <a:buSzPts val="1800"/>
              <a:buChar char="●"/>
            </a:pPr>
            <a:r>
              <a:rPr lang="en"/>
              <a:t>Patient response to chemotherapy can be determined by a variety of factors (e.g. medical history, life style, etc.)</a:t>
            </a:r>
            <a:endParaRPr/>
          </a:p>
          <a:p>
            <a:pPr indent="-317500" lvl="1" marL="914400" rtl="0" algn="l">
              <a:spcBef>
                <a:spcPts val="0"/>
              </a:spcBef>
              <a:spcAft>
                <a:spcPts val="0"/>
              </a:spcAft>
              <a:buSzPts val="1400"/>
              <a:buChar char="○"/>
            </a:pPr>
            <a:r>
              <a:rPr lang="en"/>
              <a:t>Is it worth risking patient’s health to undergo chemotherapy or should other treatment avenues be explored? </a:t>
            </a:r>
            <a:endParaRPr/>
          </a:p>
          <a:p>
            <a:pPr indent="-317500" lvl="1" marL="914400" rtl="0" algn="l">
              <a:spcBef>
                <a:spcPts val="0"/>
              </a:spcBef>
              <a:spcAft>
                <a:spcPts val="0"/>
              </a:spcAft>
              <a:buSzPts val="1400"/>
              <a:buChar char="○"/>
            </a:pPr>
            <a:r>
              <a:rPr lang="en"/>
              <a:t>Would a patient respond poorly or well to chemotherapy?</a:t>
            </a:r>
            <a:endParaRPr/>
          </a:p>
          <a:p>
            <a:pPr indent="-317500" lvl="1" marL="914400" rtl="0" algn="l">
              <a:spcBef>
                <a:spcPts val="0"/>
              </a:spcBef>
              <a:spcAft>
                <a:spcPts val="0"/>
              </a:spcAft>
              <a:buSzPts val="1400"/>
              <a:buChar char="○"/>
            </a:pPr>
            <a:r>
              <a:rPr lang="en"/>
              <a:t>Goal: Predict chemotherapy response using patient EHR data and LLMs.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and Feature Set Selection</a:t>
            </a:r>
            <a:endParaRPr/>
          </a:p>
        </p:txBody>
      </p:sp>
      <p:sp>
        <p:nvSpPr>
          <p:cNvPr id="77" name="Google Shape;77;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Clinical Case Report Data (MCCAR) – </a:t>
            </a:r>
            <a:r>
              <a:rPr lang="en"/>
              <a:t>185 clinical cases</a:t>
            </a:r>
            <a:endParaRPr/>
          </a:p>
          <a:p>
            <a:pPr indent="-317500" lvl="1" marL="914400" rtl="0" algn="l">
              <a:spcBef>
                <a:spcPts val="0"/>
              </a:spcBef>
              <a:spcAft>
                <a:spcPts val="0"/>
              </a:spcAft>
              <a:buSzPts val="1400"/>
              <a:buChar char="○"/>
            </a:pPr>
            <a:r>
              <a:rPr lang="en"/>
              <a:t>Pharmacological</a:t>
            </a:r>
            <a:r>
              <a:rPr lang="en"/>
              <a:t> Therapy must contain the word, “chemotherapy”</a:t>
            </a:r>
            <a:endParaRPr/>
          </a:p>
          <a:p>
            <a:pPr indent="-317500" lvl="1" marL="914400" rtl="0" algn="l">
              <a:spcBef>
                <a:spcPts val="0"/>
              </a:spcBef>
              <a:spcAft>
                <a:spcPts val="0"/>
              </a:spcAft>
              <a:buSzPts val="1400"/>
              <a:buChar char="○"/>
            </a:pPr>
            <a:r>
              <a:rPr lang="en"/>
              <a:t>Patient Outcome Assessment must not be “NA”</a:t>
            </a:r>
            <a:endParaRPr/>
          </a:p>
          <a:p>
            <a:pPr indent="-342900" lvl="0" marL="457200" rtl="0" algn="l">
              <a:spcBef>
                <a:spcPts val="0"/>
              </a:spcBef>
              <a:spcAft>
                <a:spcPts val="0"/>
              </a:spcAft>
              <a:buSzPts val="1800"/>
              <a:buChar char="●"/>
            </a:pPr>
            <a:r>
              <a:rPr lang="en"/>
              <a:t>Retained features:</a:t>
            </a:r>
            <a:endParaRPr/>
          </a:p>
          <a:p>
            <a:pPr indent="-317500" lvl="1" marL="914400" rtl="0" algn="l">
              <a:spcBef>
                <a:spcPts val="0"/>
              </a:spcBef>
              <a:spcAft>
                <a:spcPts val="0"/>
              </a:spcAft>
              <a:buSzPts val="1400"/>
              <a:buChar char="○"/>
            </a:pPr>
            <a:r>
              <a:rPr b="1" lang="en"/>
              <a:t>Life Style</a:t>
            </a:r>
            <a:r>
              <a:rPr lang="en"/>
              <a:t>: Lifestyle choices (e.g. smoking, drug use, etc.) </a:t>
            </a:r>
            <a:endParaRPr/>
          </a:p>
          <a:p>
            <a:pPr indent="-317500" lvl="1" marL="914400" rtl="0" algn="l">
              <a:spcBef>
                <a:spcPts val="0"/>
              </a:spcBef>
              <a:spcAft>
                <a:spcPts val="0"/>
              </a:spcAft>
              <a:buSzPts val="1400"/>
              <a:buChar char="○"/>
            </a:pPr>
            <a:r>
              <a:rPr b="1" lang="en"/>
              <a:t>Family History</a:t>
            </a:r>
            <a:r>
              <a:rPr lang="en"/>
              <a:t>: Genetic dispositions </a:t>
            </a:r>
            <a:endParaRPr/>
          </a:p>
          <a:p>
            <a:pPr indent="-317500" lvl="1" marL="914400" rtl="0" algn="l">
              <a:spcBef>
                <a:spcPts val="0"/>
              </a:spcBef>
              <a:spcAft>
                <a:spcPts val="0"/>
              </a:spcAft>
              <a:buSzPts val="1400"/>
              <a:buChar char="○"/>
            </a:pPr>
            <a:r>
              <a:rPr b="1" lang="en"/>
              <a:t>Medical/Surgical History</a:t>
            </a:r>
            <a:r>
              <a:rPr lang="en"/>
              <a:t>: Previous conditions and </a:t>
            </a:r>
            <a:r>
              <a:rPr lang="en"/>
              <a:t>surgeries</a:t>
            </a:r>
            <a:r>
              <a:rPr lang="en"/>
              <a:t> could contribute to complications</a:t>
            </a:r>
            <a:endParaRPr/>
          </a:p>
          <a:p>
            <a:pPr indent="-317500" lvl="1" marL="914400" rtl="0" algn="l">
              <a:spcBef>
                <a:spcPts val="0"/>
              </a:spcBef>
              <a:spcAft>
                <a:spcPts val="0"/>
              </a:spcAft>
              <a:buSzPts val="1400"/>
              <a:buChar char="○"/>
            </a:pPr>
            <a:r>
              <a:rPr b="1" lang="en"/>
              <a:t>Signs and symptoms</a:t>
            </a:r>
            <a:r>
              <a:rPr lang="en"/>
              <a:t>: Indicator of cancer severity</a:t>
            </a:r>
            <a:endParaRPr/>
          </a:p>
          <a:p>
            <a:pPr indent="-317500" lvl="1" marL="914400" rtl="0" algn="l">
              <a:spcBef>
                <a:spcPts val="0"/>
              </a:spcBef>
              <a:spcAft>
                <a:spcPts val="0"/>
              </a:spcAft>
              <a:buSzPts val="1400"/>
              <a:buChar char="○"/>
            </a:pPr>
            <a:r>
              <a:rPr b="1" lang="en"/>
              <a:t>Comorbidities</a:t>
            </a:r>
            <a:r>
              <a:rPr lang="en"/>
              <a:t>: Concurrent </a:t>
            </a:r>
            <a:r>
              <a:rPr lang="en"/>
              <a:t>conditions could</a:t>
            </a:r>
            <a:r>
              <a:rPr lang="en"/>
              <a:t> induce risk</a:t>
            </a:r>
            <a:endParaRPr/>
          </a:p>
          <a:p>
            <a:pPr indent="-317500" lvl="1" marL="914400" rtl="0" algn="l">
              <a:spcBef>
                <a:spcPts val="0"/>
              </a:spcBef>
              <a:spcAft>
                <a:spcPts val="0"/>
              </a:spcAft>
              <a:buSzPts val="1400"/>
              <a:buChar char="○"/>
            </a:pPr>
            <a:r>
              <a:rPr b="1" lang="en"/>
              <a:t>Diagnosis</a:t>
            </a:r>
            <a:r>
              <a:rPr lang="en"/>
              <a:t>: Current cancer stage</a:t>
            </a:r>
            <a:endParaRPr/>
          </a:p>
          <a:p>
            <a:pPr indent="-317500" lvl="1" marL="914400" rtl="0" algn="l">
              <a:spcBef>
                <a:spcPts val="0"/>
              </a:spcBef>
              <a:spcAft>
                <a:spcPts val="0"/>
              </a:spcAft>
              <a:buSzPts val="1400"/>
              <a:buChar char="○"/>
            </a:pPr>
            <a:r>
              <a:rPr b="1" lang="en"/>
              <a:t>Laboratory</a:t>
            </a:r>
            <a:r>
              <a:rPr b="1" lang="en"/>
              <a:t> Values</a:t>
            </a:r>
            <a:r>
              <a:rPr lang="en"/>
              <a:t>: Bodily information</a:t>
            </a:r>
            <a:endParaRPr/>
          </a:p>
          <a:p>
            <a:pPr indent="-317500" lvl="1" marL="914400" rtl="0" algn="l">
              <a:spcBef>
                <a:spcPts val="0"/>
              </a:spcBef>
              <a:spcAft>
                <a:spcPts val="0"/>
              </a:spcAft>
              <a:buSzPts val="1400"/>
              <a:buChar char="○"/>
            </a:pPr>
            <a:r>
              <a:rPr b="1" lang="en"/>
              <a:t>Pathology</a:t>
            </a:r>
            <a:r>
              <a:rPr lang="en"/>
              <a:t>: Tumor information</a:t>
            </a:r>
            <a:endParaRPr/>
          </a:p>
          <a:p>
            <a:pPr indent="-317500" lvl="1" marL="914400" rtl="0" algn="l">
              <a:spcBef>
                <a:spcPts val="0"/>
              </a:spcBef>
              <a:spcAft>
                <a:spcPts val="0"/>
              </a:spcAft>
              <a:buSzPts val="1400"/>
              <a:buChar char="○"/>
            </a:pPr>
            <a:r>
              <a:rPr b="1" lang="en"/>
              <a:t>Age</a:t>
            </a:r>
            <a:r>
              <a:rPr lang="en"/>
              <a:t>: Susceptibility to side effects</a:t>
            </a:r>
            <a:endParaRPr/>
          </a:p>
          <a:p>
            <a:pPr indent="-317500" lvl="1" marL="914400" rtl="0" algn="l">
              <a:spcBef>
                <a:spcPts val="0"/>
              </a:spcBef>
              <a:spcAft>
                <a:spcPts val="0"/>
              </a:spcAft>
              <a:buSzPts val="1400"/>
              <a:buChar char="○"/>
            </a:pPr>
            <a:r>
              <a:rPr b="1" lang="en"/>
              <a:t>Pharmacological/</a:t>
            </a:r>
            <a:r>
              <a:rPr b="1" lang="en"/>
              <a:t>Interventional</a:t>
            </a:r>
            <a:r>
              <a:rPr b="1" lang="en"/>
              <a:t> Therapy</a:t>
            </a:r>
            <a:r>
              <a:rPr lang="en"/>
              <a:t>: Type of chemotherapy and combined interventions</a:t>
            </a:r>
            <a:endParaRPr/>
          </a:p>
          <a:p>
            <a:pPr indent="-317500" lvl="1" marL="914400" rtl="0" algn="l">
              <a:spcBef>
                <a:spcPts val="0"/>
              </a:spcBef>
              <a:spcAft>
                <a:spcPts val="0"/>
              </a:spcAft>
              <a:buSzPts val="1400"/>
              <a:buChar char="○"/>
            </a:pPr>
            <a:r>
              <a:rPr b="1" lang="en"/>
              <a:t>Patient Outcome Assessment</a:t>
            </a:r>
            <a:r>
              <a:rPr lang="en"/>
              <a:t>: True label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Hugging Face Models/Prompt Used</a:t>
            </a:r>
            <a:endParaRPr/>
          </a:p>
        </p:txBody>
      </p:sp>
      <p:sp>
        <p:nvSpPr>
          <p:cNvPr id="83" name="Google Shape;83;p1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Llama 3.2 3B Instructor - October 24th, 2024</a:t>
            </a:r>
            <a:endParaRPr/>
          </a:p>
          <a:p>
            <a:pPr indent="-342900" lvl="0" marL="457200" rtl="0" algn="l">
              <a:spcBef>
                <a:spcPts val="0"/>
              </a:spcBef>
              <a:spcAft>
                <a:spcPts val="0"/>
              </a:spcAft>
              <a:buSzPts val="1800"/>
              <a:buChar char="●"/>
            </a:pPr>
            <a:r>
              <a:rPr lang="en"/>
              <a:t>Gemma 2 2B Instructor - </a:t>
            </a:r>
            <a:r>
              <a:rPr lang="en"/>
              <a:t>August</a:t>
            </a:r>
            <a:r>
              <a:rPr lang="en"/>
              <a:t> 27th, 2024</a:t>
            </a:r>
            <a:endParaRPr/>
          </a:p>
          <a:p>
            <a:pPr indent="-342900" lvl="0" marL="457200" rtl="0" algn="l">
              <a:spcBef>
                <a:spcPts val="0"/>
              </a:spcBef>
              <a:spcAft>
                <a:spcPts val="0"/>
              </a:spcAft>
              <a:buSzPts val="1800"/>
              <a:buChar char="●"/>
            </a:pPr>
            <a:r>
              <a:rPr lang="en"/>
              <a:t>Phi 4 Mini Instructor (3.8B parameters) - March 5th, 2025</a:t>
            </a:r>
            <a:endParaRPr/>
          </a:p>
          <a:p>
            <a:pPr indent="-342900" lvl="0" marL="457200" rtl="0" algn="l">
              <a:spcBef>
                <a:spcPts val="0"/>
              </a:spcBef>
              <a:spcAft>
                <a:spcPts val="0"/>
              </a:spcAft>
              <a:buSzPts val="1800"/>
              <a:buChar char="●"/>
            </a:pPr>
            <a:r>
              <a:rPr lang="en"/>
              <a:t>Prompt:</a:t>
            </a:r>
            <a:endParaRPr/>
          </a:p>
          <a:p>
            <a:pPr indent="-317500" lvl="1" marL="914400" rtl="0" algn="l">
              <a:lnSpc>
                <a:spcPct val="135714"/>
              </a:lnSpc>
              <a:spcBef>
                <a:spcPts val="0"/>
              </a:spcBef>
              <a:spcAft>
                <a:spcPts val="0"/>
              </a:spcAft>
              <a:buSzPts val="1400"/>
              <a:buChar char="○"/>
            </a:pPr>
            <a:r>
              <a:rPr lang="en"/>
              <a:t>"You are a </a:t>
            </a:r>
            <a:r>
              <a:rPr b="1" lang="en"/>
              <a:t>highly knowledgeable oncologist</a:t>
            </a:r>
            <a:r>
              <a:rPr lang="en"/>
              <a:t> with </a:t>
            </a:r>
            <a:r>
              <a:rPr b="1" lang="en"/>
              <a:t>expertise in treating cancer  and providing chemotherapy</a:t>
            </a:r>
            <a:r>
              <a:rPr lang="en"/>
              <a:t>. You are presented with a patient's clinical details and are asked to provide a </a:t>
            </a:r>
            <a:r>
              <a:rPr b="1" lang="en"/>
              <a:t>prediction on the patient's outlook in response to chemotherapy</a:t>
            </a:r>
            <a:r>
              <a:rPr lang="en"/>
              <a:t>.  For a clinical case like this: {case_description}\n, what is the patient's outlook in response to chemotherapy? </a:t>
            </a:r>
            <a:endParaRPr/>
          </a:p>
          <a:p>
            <a:pPr indent="-317500" lvl="1" marL="914400" rtl="0" algn="l">
              <a:lnSpc>
                <a:spcPct val="135714"/>
              </a:lnSpc>
              <a:spcBef>
                <a:spcPts val="0"/>
              </a:spcBef>
              <a:spcAft>
                <a:spcPts val="0"/>
              </a:spcAft>
              <a:buSzPts val="1400"/>
              <a:buChar char="○"/>
            </a:pPr>
            <a:r>
              <a:rPr lang="en"/>
              <a:t>Please provide the potential patient outlook in response to chemotherapy, and limit your response to a </a:t>
            </a:r>
            <a:r>
              <a:rPr b="1" lang="en"/>
              <a:t>maximum of 10 words.</a:t>
            </a:r>
            <a:r>
              <a:rPr lang="en"/>
              <a:t> Be </a:t>
            </a:r>
            <a:r>
              <a:rPr b="1" lang="en"/>
              <a:t>very clear and concise in your prediction</a:t>
            </a:r>
            <a:r>
              <a:rPr lang="en"/>
              <a:t>."</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Cosine Similarity</a:t>
            </a:r>
            <a:endParaRPr/>
          </a:p>
        </p:txBody>
      </p:sp>
      <p:sp>
        <p:nvSpPr>
          <p:cNvPr id="89" name="Google Shape;89;p18"/>
          <p:cNvSpPr txBox="1"/>
          <p:nvPr>
            <p:ph idx="1" type="body"/>
          </p:nvPr>
        </p:nvSpPr>
        <p:spPr>
          <a:xfrm>
            <a:off x="311700" y="1152475"/>
            <a:ext cx="25794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Measures how similar the two text embeddings are in vector space.</a:t>
            </a:r>
            <a:endParaRPr/>
          </a:p>
          <a:p>
            <a:pPr indent="-342900" lvl="0" marL="457200" rtl="0" algn="l">
              <a:spcBef>
                <a:spcPts val="0"/>
              </a:spcBef>
              <a:spcAft>
                <a:spcPts val="0"/>
              </a:spcAft>
              <a:buSzPts val="1800"/>
              <a:buChar char="●"/>
            </a:pPr>
            <a:r>
              <a:rPr lang="en"/>
              <a:t>Do they point in relatively the same direction (i.e. the angle between them is low)?</a:t>
            </a:r>
            <a:endParaRPr/>
          </a:p>
          <a:p>
            <a:pPr indent="-342900" lvl="0" marL="457200" rtl="0" algn="l">
              <a:spcBef>
                <a:spcPts val="0"/>
              </a:spcBef>
              <a:spcAft>
                <a:spcPts val="0"/>
              </a:spcAft>
              <a:buSzPts val="1800"/>
              <a:buChar char="●"/>
            </a:pPr>
            <a:r>
              <a:rPr lang="en"/>
              <a:t>Phi 4 Mini performs the best.</a:t>
            </a:r>
            <a:endParaRPr/>
          </a:p>
        </p:txBody>
      </p:sp>
      <p:pic>
        <p:nvPicPr>
          <p:cNvPr id="90" name="Google Shape;90;p18"/>
          <p:cNvPicPr preferRelativeResize="0"/>
          <p:nvPr/>
        </p:nvPicPr>
        <p:blipFill>
          <a:blip r:embed="rId3">
            <a:alphaModFix/>
          </a:blip>
          <a:stretch>
            <a:fillRect/>
          </a:stretch>
        </p:blipFill>
        <p:spPr>
          <a:xfrm>
            <a:off x="2891100" y="1068425"/>
            <a:ext cx="6252593" cy="399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L2 Distance (Euclidean Distance)</a:t>
            </a:r>
            <a:endParaRPr/>
          </a:p>
        </p:txBody>
      </p:sp>
      <p:sp>
        <p:nvSpPr>
          <p:cNvPr id="96" name="Google Shape;96;p19"/>
          <p:cNvSpPr txBox="1"/>
          <p:nvPr>
            <p:ph idx="1" type="body"/>
          </p:nvPr>
        </p:nvSpPr>
        <p:spPr>
          <a:xfrm>
            <a:off x="311700" y="1152475"/>
            <a:ext cx="2696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Are the text embeddings in relatively the same location in vector space? </a:t>
            </a:r>
            <a:endParaRPr/>
          </a:p>
          <a:p>
            <a:pPr indent="-342900" lvl="0" marL="457200" rtl="0" algn="l">
              <a:spcBef>
                <a:spcPts val="0"/>
              </a:spcBef>
              <a:spcAft>
                <a:spcPts val="0"/>
              </a:spcAft>
              <a:buSzPts val="1800"/>
              <a:buChar char="●"/>
            </a:pPr>
            <a:r>
              <a:rPr lang="en"/>
              <a:t>Phi 4 Mini still performs the best.</a:t>
            </a:r>
            <a:endParaRPr/>
          </a:p>
        </p:txBody>
      </p:sp>
      <p:pic>
        <p:nvPicPr>
          <p:cNvPr id="97" name="Google Shape;97;p19"/>
          <p:cNvPicPr preferRelativeResize="0"/>
          <p:nvPr/>
        </p:nvPicPr>
        <p:blipFill>
          <a:blip r:embed="rId3">
            <a:alphaModFix/>
          </a:blip>
          <a:stretch>
            <a:fillRect/>
          </a:stretch>
        </p:blipFill>
        <p:spPr>
          <a:xfrm>
            <a:off x="3007800" y="1152413"/>
            <a:ext cx="6136201" cy="39910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Studies - Chain of Thought Prompting (COT)</a:t>
            </a:r>
            <a:endParaRPr/>
          </a:p>
        </p:txBody>
      </p:sp>
      <p:sp>
        <p:nvSpPr>
          <p:cNvPr id="103" name="Google Shape;103;p20"/>
          <p:cNvSpPr txBox="1"/>
          <p:nvPr>
            <p:ph idx="1" type="body"/>
          </p:nvPr>
        </p:nvSpPr>
        <p:spPr>
          <a:xfrm>
            <a:off x="311700" y="1152475"/>
            <a:ext cx="8520600" cy="4057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Zero Shot COT </a:t>
            </a:r>
            <a:r>
              <a:rPr lang="en"/>
              <a:t>Prompt:</a:t>
            </a:r>
            <a:endParaRPr/>
          </a:p>
          <a:p>
            <a:pPr indent="-317500" lvl="1" marL="914400" rtl="0" algn="l">
              <a:spcBef>
                <a:spcPts val="0"/>
              </a:spcBef>
              <a:spcAft>
                <a:spcPts val="0"/>
              </a:spcAft>
              <a:buSzPts val="1400"/>
              <a:buChar char="○"/>
            </a:pPr>
            <a:r>
              <a:rPr lang="en" sz="1400">
                <a:highlight>
                  <a:schemeClr val="lt1"/>
                </a:highlight>
              </a:rPr>
              <a:t>You are a highly knowledgeable oncologist with expertise in treating cancer and providing chemotherapy. You are presented with a patient's clinical details and are asked to provide a prediction on the patient's outlook in response to chemotherapy. </a:t>
            </a:r>
            <a:r>
              <a:rPr lang="en">
                <a:highlight>
                  <a:schemeClr val="lt1"/>
                </a:highlight>
              </a:rPr>
              <a:t>F</a:t>
            </a:r>
            <a:r>
              <a:rPr lang="en" sz="1400">
                <a:highlight>
                  <a:schemeClr val="lt1"/>
                </a:highlight>
              </a:rPr>
              <a:t>or a clinical case like this: {case_description}\n, what is the patient's outlook in response to chemotherapy? </a:t>
            </a:r>
            <a:endParaRPr>
              <a:highlight>
                <a:schemeClr val="lt1"/>
              </a:highlight>
            </a:endParaRPr>
          </a:p>
          <a:p>
            <a:pPr indent="-317500" lvl="1" marL="914400" rtl="0" algn="l">
              <a:spcBef>
                <a:spcPts val="0"/>
              </a:spcBef>
              <a:spcAft>
                <a:spcPts val="0"/>
              </a:spcAft>
              <a:buSzPts val="1400"/>
              <a:buChar char="○"/>
            </a:pPr>
            <a:r>
              <a:rPr lang="en" sz="1400">
                <a:highlight>
                  <a:schemeClr val="lt1"/>
                </a:highlight>
              </a:rPr>
              <a:t> </a:t>
            </a:r>
            <a:r>
              <a:rPr b="1" lang="en" sz="1400">
                <a:highlight>
                  <a:schemeClr val="lt1"/>
                </a:highlight>
              </a:rPr>
              <a:t>Let's think about it step by step.</a:t>
            </a:r>
            <a:r>
              <a:rPr lang="en">
                <a:highlight>
                  <a:schemeClr val="lt1"/>
                </a:highlight>
              </a:rPr>
              <a:t> </a:t>
            </a:r>
            <a:r>
              <a:rPr lang="en" sz="1400">
                <a:highlight>
                  <a:schemeClr val="lt1"/>
                </a:highlight>
              </a:rPr>
              <a:t>Please provide the potential patient outlook in response to chemotherapy. </a:t>
            </a:r>
            <a:r>
              <a:rPr b="1" lang="en" sz="1400">
                <a:highlight>
                  <a:schemeClr val="lt1"/>
                </a:highlight>
              </a:rPr>
              <a:t>Limit your </a:t>
            </a:r>
            <a:r>
              <a:rPr b="1" lang="en">
                <a:highlight>
                  <a:schemeClr val="lt1"/>
                </a:highlight>
              </a:rPr>
              <a:t>response</a:t>
            </a:r>
            <a:r>
              <a:rPr b="1" lang="en" sz="1400">
                <a:highlight>
                  <a:schemeClr val="lt1"/>
                </a:highlight>
              </a:rPr>
              <a:t> to a maximum of 150 words</a:t>
            </a:r>
            <a:r>
              <a:rPr lang="en" sz="1400">
                <a:highlight>
                  <a:schemeClr val="lt1"/>
                </a:highlight>
              </a:rPr>
              <a:t>. Be very</a:t>
            </a:r>
            <a:r>
              <a:rPr b="1" lang="en" sz="1400">
                <a:highlight>
                  <a:schemeClr val="lt1"/>
                </a:highlight>
              </a:rPr>
              <a:t> clear and concise in your reasoning</a:t>
            </a:r>
            <a:r>
              <a:rPr lang="en" sz="1400">
                <a:highlight>
                  <a:schemeClr val="lt1"/>
                </a:highlight>
              </a:rPr>
              <a:t>.</a:t>
            </a:r>
            <a:endParaRPr sz="1400">
              <a:highlight>
                <a:schemeClr val="lt1"/>
              </a:highlight>
            </a:endParaRPr>
          </a:p>
          <a:p>
            <a:pPr indent="-342900" lvl="0" marL="457200" rtl="0" algn="l">
              <a:spcBef>
                <a:spcPts val="0"/>
              </a:spcBef>
              <a:spcAft>
                <a:spcPts val="0"/>
              </a:spcAft>
              <a:buSzPts val="1800"/>
              <a:buChar char="●"/>
            </a:pPr>
            <a:r>
              <a:rPr lang="en">
                <a:highlight>
                  <a:schemeClr val="lt1"/>
                </a:highlight>
              </a:rPr>
              <a:t>Selected two clinical case studies with very different outcomes:</a:t>
            </a:r>
            <a:endParaRPr>
              <a:highlight>
                <a:schemeClr val="lt1"/>
              </a:highlight>
            </a:endParaRPr>
          </a:p>
          <a:p>
            <a:pPr indent="-317500" lvl="1" marL="914400" rtl="0" algn="l">
              <a:spcBef>
                <a:spcPts val="0"/>
              </a:spcBef>
              <a:spcAft>
                <a:spcPts val="0"/>
              </a:spcAft>
              <a:buSzPts val="1400"/>
              <a:buChar char="○"/>
            </a:pPr>
            <a:r>
              <a:rPr b="1" lang="en">
                <a:highlight>
                  <a:schemeClr val="lt1"/>
                </a:highlight>
              </a:rPr>
              <a:t>CCR2655</a:t>
            </a:r>
            <a:endParaRPr b="1">
              <a:highlight>
                <a:schemeClr val="lt1"/>
              </a:highlight>
            </a:endParaRPr>
          </a:p>
          <a:p>
            <a:pPr indent="-317500" lvl="2" marL="1371600" rtl="0" algn="l">
              <a:spcBef>
                <a:spcPts val="0"/>
              </a:spcBef>
              <a:spcAft>
                <a:spcPts val="0"/>
              </a:spcAft>
              <a:buSzPts val="1400"/>
              <a:buChar char="■"/>
            </a:pPr>
            <a:r>
              <a:rPr lang="en">
                <a:highlight>
                  <a:schemeClr val="lt1"/>
                </a:highlight>
              </a:rPr>
              <a:t>“good prognosis with complete remission”</a:t>
            </a:r>
            <a:endParaRPr>
              <a:highlight>
                <a:schemeClr val="lt1"/>
              </a:highlight>
            </a:endParaRPr>
          </a:p>
          <a:p>
            <a:pPr indent="-317500" lvl="1" marL="914400" rtl="0" algn="l">
              <a:spcBef>
                <a:spcPts val="0"/>
              </a:spcBef>
              <a:spcAft>
                <a:spcPts val="0"/>
              </a:spcAft>
              <a:buSzPts val="1400"/>
              <a:buChar char="○"/>
            </a:pPr>
            <a:r>
              <a:rPr b="1" lang="en">
                <a:highlight>
                  <a:schemeClr val="lt1"/>
                </a:highlight>
              </a:rPr>
              <a:t>CCR1393</a:t>
            </a:r>
            <a:endParaRPr b="1">
              <a:highlight>
                <a:schemeClr val="lt1"/>
              </a:highlight>
            </a:endParaRPr>
          </a:p>
          <a:p>
            <a:pPr indent="-317500" lvl="2" marL="1371600" rtl="0" algn="l">
              <a:spcBef>
                <a:spcPts val="0"/>
              </a:spcBef>
              <a:spcAft>
                <a:spcPts val="0"/>
              </a:spcAft>
              <a:buSzPts val="1400"/>
              <a:buChar char="■"/>
            </a:pPr>
            <a:r>
              <a:rPr lang="en">
                <a:highlight>
                  <a:schemeClr val="lt1"/>
                </a:highlight>
              </a:rPr>
              <a:t>“the patient died of disease at the age of 44 years after one cycle of chemotherapy, 34 months after the onset of initial symptoms”</a:t>
            </a:r>
            <a:endParaRPr>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227050" y="1244825"/>
            <a:ext cx="2808000" cy="3898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Actual Prediction</a:t>
            </a:r>
            <a:endParaRPr/>
          </a:p>
          <a:p>
            <a:pPr indent="-304800" lvl="1" marL="914400" rtl="0" algn="l">
              <a:spcBef>
                <a:spcPts val="0"/>
              </a:spcBef>
              <a:spcAft>
                <a:spcPts val="0"/>
              </a:spcAft>
              <a:buSzPts val="1200"/>
              <a:buChar char="○"/>
            </a:pPr>
            <a:r>
              <a:rPr lang="en">
                <a:highlight>
                  <a:schemeClr val="lt1"/>
                </a:highlight>
              </a:rPr>
              <a:t>“good prognosis with complete remission”</a:t>
            </a:r>
            <a:endParaRPr>
              <a:highlight>
                <a:schemeClr val="lt1"/>
              </a:highlight>
            </a:endParaRPr>
          </a:p>
          <a:p>
            <a:pPr indent="-304800" lvl="0" marL="457200" rtl="0" algn="l">
              <a:spcBef>
                <a:spcPts val="0"/>
              </a:spcBef>
              <a:spcAft>
                <a:spcPts val="0"/>
              </a:spcAft>
              <a:buSzPts val="1200"/>
              <a:buChar char="●"/>
            </a:pPr>
            <a:r>
              <a:rPr lang="en">
                <a:highlight>
                  <a:schemeClr val="lt1"/>
                </a:highlight>
              </a:rPr>
              <a:t>Considers the </a:t>
            </a:r>
            <a:r>
              <a:rPr lang="en">
                <a:highlight>
                  <a:srgbClr val="E6B8AF"/>
                </a:highlight>
              </a:rPr>
              <a:t>diagnosis</a:t>
            </a:r>
            <a:r>
              <a:rPr lang="en">
                <a:highlight>
                  <a:schemeClr val="lt1"/>
                </a:highlight>
              </a:rPr>
              <a:t>, </a:t>
            </a:r>
            <a:r>
              <a:rPr lang="en">
                <a:highlight>
                  <a:srgbClr val="FFF2CC"/>
                </a:highlight>
              </a:rPr>
              <a:t>biopsy</a:t>
            </a:r>
            <a:r>
              <a:rPr lang="en">
                <a:highlight>
                  <a:schemeClr val="lt1"/>
                </a:highlight>
              </a:rPr>
              <a:t>, </a:t>
            </a:r>
            <a:r>
              <a:rPr lang="en">
                <a:highlight>
                  <a:srgbClr val="D9EAD3"/>
                </a:highlight>
              </a:rPr>
              <a:t>pathology</a:t>
            </a:r>
            <a:r>
              <a:rPr lang="en">
                <a:highlight>
                  <a:schemeClr val="lt1"/>
                </a:highlight>
              </a:rPr>
              <a:t>, and </a:t>
            </a:r>
            <a:r>
              <a:rPr lang="en">
                <a:highlight>
                  <a:srgbClr val="C9DAF8"/>
                </a:highlight>
              </a:rPr>
              <a:t>pharmacological/ interventional therapy</a:t>
            </a:r>
            <a:r>
              <a:rPr lang="en">
                <a:highlight>
                  <a:schemeClr val="lt1"/>
                </a:highlight>
              </a:rPr>
              <a:t>.</a:t>
            </a:r>
            <a:endParaRPr>
              <a:highlight>
                <a:schemeClr val="lt1"/>
              </a:highlight>
            </a:endParaRPr>
          </a:p>
          <a:p>
            <a:pPr indent="-304800" lvl="0" marL="457200" rtl="0" algn="l">
              <a:spcBef>
                <a:spcPts val="0"/>
              </a:spcBef>
              <a:spcAft>
                <a:spcPts val="0"/>
              </a:spcAft>
              <a:buSzPts val="1200"/>
              <a:buChar char="●"/>
            </a:pPr>
            <a:r>
              <a:rPr lang="en">
                <a:highlight>
                  <a:schemeClr val="lt1"/>
                </a:highlight>
              </a:rPr>
              <a:t>Understands </a:t>
            </a:r>
            <a:r>
              <a:rPr lang="en">
                <a:highlight>
                  <a:srgbClr val="FFFF00"/>
                </a:highlight>
              </a:rPr>
              <a:t>cancer subtypes</a:t>
            </a:r>
            <a:r>
              <a:rPr lang="en">
                <a:highlight>
                  <a:schemeClr val="lt1"/>
                </a:highlight>
              </a:rPr>
              <a:t> that can be responsive to chemotherapy.</a:t>
            </a:r>
            <a:endParaRPr>
              <a:highlight>
                <a:schemeClr val="lt1"/>
              </a:highlight>
            </a:endParaRPr>
          </a:p>
          <a:p>
            <a:pPr indent="-304800" lvl="0" marL="457200" rtl="0" algn="l">
              <a:spcBef>
                <a:spcPts val="0"/>
              </a:spcBef>
              <a:spcAft>
                <a:spcPts val="0"/>
              </a:spcAft>
              <a:buSzPts val="1200"/>
              <a:buChar char="●"/>
            </a:pPr>
            <a:r>
              <a:rPr lang="en">
                <a:highlight>
                  <a:schemeClr val="lt1"/>
                </a:highlight>
              </a:rPr>
              <a:t>Suggests a detailed treatment plan with suggested </a:t>
            </a:r>
            <a:r>
              <a:rPr lang="en">
                <a:highlight>
                  <a:srgbClr val="D9D2E9"/>
                </a:highlight>
              </a:rPr>
              <a:t>supplementary therapies</a:t>
            </a:r>
            <a:r>
              <a:rPr lang="en">
                <a:highlight>
                  <a:schemeClr val="lt1"/>
                </a:highlight>
              </a:rPr>
              <a:t>.</a:t>
            </a:r>
            <a:endParaRPr>
              <a:highlight>
                <a:schemeClr val="lt1"/>
              </a:highlight>
            </a:endParaRPr>
          </a:p>
          <a:p>
            <a:pPr indent="-304800" lvl="0" marL="457200" rtl="0" algn="l">
              <a:spcBef>
                <a:spcPts val="0"/>
              </a:spcBef>
              <a:spcAft>
                <a:spcPts val="0"/>
              </a:spcAft>
              <a:buSzPts val="1200"/>
              <a:buChar char="●"/>
            </a:pPr>
            <a:r>
              <a:rPr lang="en">
                <a:highlight>
                  <a:schemeClr val="lt1"/>
                </a:highlight>
              </a:rPr>
              <a:t>Correctly </a:t>
            </a:r>
            <a:r>
              <a:rPr lang="en">
                <a:highlight>
                  <a:schemeClr val="lt1"/>
                </a:highlight>
              </a:rPr>
              <a:t>gauges</a:t>
            </a:r>
            <a:r>
              <a:rPr lang="en">
                <a:highlight>
                  <a:schemeClr val="lt1"/>
                </a:highlight>
              </a:rPr>
              <a:t> </a:t>
            </a:r>
            <a:r>
              <a:rPr lang="en">
                <a:highlight>
                  <a:srgbClr val="EAD1DC"/>
                </a:highlight>
              </a:rPr>
              <a:t>possibility of remission</a:t>
            </a:r>
            <a:r>
              <a:rPr lang="en">
                <a:highlight>
                  <a:schemeClr val="lt1"/>
                </a:highlight>
              </a:rPr>
              <a:t>.</a:t>
            </a:r>
            <a:endParaRPr>
              <a:highlight>
                <a:schemeClr val="lt1"/>
              </a:highlight>
            </a:endParaRPr>
          </a:p>
          <a:p>
            <a:pPr indent="0" lvl="0" marL="457200" rtl="0" algn="l">
              <a:spcBef>
                <a:spcPts val="1200"/>
              </a:spcBef>
              <a:spcAft>
                <a:spcPts val="1200"/>
              </a:spcAft>
              <a:buNone/>
            </a:pPr>
            <a:r>
              <a:t/>
            </a:r>
            <a:endParaRPr>
              <a:highlight>
                <a:schemeClr val="lt1"/>
              </a:highlight>
            </a:endParaRPr>
          </a:p>
        </p:txBody>
      </p:sp>
      <p:sp>
        <p:nvSpPr>
          <p:cNvPr id="109" name="Google Shape;109;p21"/>
          <p:cNvSpPr txBox="1"/>
          <p:nvPr>
            <p:ph idx="1" type="body"/>
          </p:nvPr>
        </p:nvSpPr>
        <p:spPr>
          <a:xfrm>
            <a:off x="2972100" y="1244825"/>
            <a:ext cx="6171900" cy="38988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a:t>Phi 4 Mini Prediction</a:t>
            </a:r>
            <a:endParaRPr/>
          </a:p>
          <a:p>
            <a:pPr indent="-299085" lvl="1" marL="914400" rtl="0" algn="l">
              <a:spcBef>
                <a:spcPts val="0"/>
              </a:spcBef>
              <a:spcAft>
                <a:spcPts val="0"/>
              </a:spcAft>
              <a:buSzPct val="100000"/>
              <a:buChar char="○"/>
            </a:pPr>
            <a:r>
              <a:rPr lang="en"/>
              <a:t>“</a:t>
            </a:r>
            <a:r>
              <a:rPr lang="en"/>
              <a:t>The patient has been diagnosed with primary </a:t>
            </a:r>
            <a:r>
              <a:rPr b="1" lang="en">
                <a:highlight>
                  <a:srgbClr val="E6B8AF"/>
                </a:highlight>
              </a:rPr>
              <a:t>CNS ALK-positive anaplastic large cell lymphoma (ALCL), a type of non-Hodgkin lymphoma</a:t>
            </a:r>
            <a:r>
              <a:rPr lang="en"/>
              <a:t>. The </a:t>
            </a:r>
            <a:r>
              <a:rPr b="1" lang="en"/>
              <a:t>diagnosis </a:t>
            </a:r>
            <a:r>
              <a:rPr lang="en"/>
              <a:t>was confirmed through a </a:t>
            </a:r>
            <a:r>
              <a:rPr b="1" lang="en">
                <a:highlight>
                  <a:srgbClr val="FFF2CC"/>
                </a:highlight>
              </a:rPr>
              <a:t>spinal dura mater biopsy</a:t>
            </a:r>
            <a:r>
              <a:rPr b="1" lang="en"/>
              <a:t> </a:t>
            </a:r>
            <a:r>
              <a:rPr lang="en"/>
              <a:t>and </a:t>
            </a:r>
            <a:r>
              <a:rPr b="1" lang="en">
                <a:highlight>
                  <a:srgbClr val="D9EAD3"/>
                </a:highlight>
              </a:rPr>
              <a:t>paraffin pathology examination</a:t>
            </a:r>
            <a:r>
              <a:rPr lang="en"/>
              <a:t>, which revealed atypical neoplastic cells infiltrating the fibrofatty tissue. The patient underwent twice craniospinal </a:t>
            </a:r>
            <a:r>
              <a:rPr b="1" lang="en">
                <a:highlight>
                  <a:srgbClr val="C9DAF8"/>
                </a:highlight>
              </a:rPr>
              <a:t>radiotherapy </a:t>
            </a:r>
            <a:r>
              <a:rPr lang="en"/>
              <a:t>and received 6 cycles of high-dose methotrexate with leucovorin rescue, followed by 1 cycle of high-dose cytosine arabinoside, and 6 cycles of intrathecal </a:t>
            </a:r>
            <a:r>
              <a:rPr b="1" lang="en">
                <a:highlight>
                  <a:srgbClr val="C9DAF8"/>
                </a:highlight>
              </a:rPr>
              <a:t>chemotherapy</a:t>
            </a:r>
            <a:r>
              <a:rPr lang="en"/>
              <a:t>. The prognosis for ALCL patients varies depending on several factors, including the stage of the disease, the patient's overall health, and the response to treatment. In general, </a:t>
            </a:r>
            <a:r>
              <a:rPr b="1" lang="en">
                <a:highlight>
                  <a:srgbClr val="FFFF00"/>
                </a:highlight>
              </a:rPr>
              <a:t>ALCL is considered a highly aggressive and fast-growing cancer, but it is also highly responsive to treatment, </a:t>
            </a:r>
            <a:r>
              <a:rPr b="1" lang="en">
                <a:highlight>
                  <a:srgbClr val="D9D2E9"/>
                </a:highlight>
              </a:rPr>
              <a:t>especially when diagnosed early and treated with a combination of chemotherapy, radiation therapy, and sometimes stem cell transplant</a:t>
            </a:r>
            <a:r>
              <a:rPr lang="en"/>
              <a:t>. Given the aggressive nature of the disease, the patient's prognosis will depend on how well the cancer responds to the chemotherapy and other treatments. Regular follow-up and monitoring will be crucial to assess the patient's response to treatment and adjust the treatment plan as needed. It's important to note that every patient's case is unique, and it's difficult to predict the exact outcome without more information about the patient's overall health, response to treatment, and other factors.</a:t>
            </a:r>
            <a:r>
              <a:rPr b="1" lang="en">
                <a:highlight>
                  <a:srgbClr val="EAD1DC"/>
                </a:highlight>
              </a:rPr>
              <a:t> However, with a combination of aggressive treatment and close monitoring, there is a possibility of achieving remission and improving the patient's quality of life</a:t>
            </a:r>
            <a:r>
              <a:rPr lang="en"/>
              <a:t>.  [Model begins repeating itself]”</a:t>
            </a:r>
            <a:endParaRPr/>
          </a:p>
        </p:txBody>
      </p:sp>
      <p:sp>
        <p:nvSpPr>
          <p:cNvPr id="110" name="Google Shape;110;p21"/>
          <p:cNvSpPr txBox="1"/>
          <p:nvPr>
            <p:ph type="title"/>
          </p:nvPr>
        </p:nvSpPr>
        <p:spPr>
          <a:xfrm>
            <a:off x="311700" y="445025"/>
            <a:ext cx="8832300" cy="62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Studies - CR2655 (Phi 4 Mini)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