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1133475" y="1390650"/>
            <a:ext cx="5682615" cy="2571115"/>
            <a:chOff x="1737" y="1903"/>
            <a:chExt cx="8949" cy="4049"/>
          </a:xfrm>
        </p:grpSpPr>
        <p:sp>
          <p:nvSpPr>
            <p:cNvPr id="4" name="TextBox 9"/>
            <p:cNvSpPr txBox="1"/>
            <p:nvPr/>
          </p:nvSpPr>
          <p:spPr>
            <a:xfrm>
              <a:off x="1737" y="1903"/>
              <a:ext cx="8949" cy="4049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>
              <a:solidFill>
                <a:schemeClr val="tx1"/>
              </a:solidFill>
            </a:ln>
          </p:spPr>
          <p:txBody>
            <a:bodyPr vert="horz" wrap="square" lIns="0" tIns="0" rIns="130020" bIns="0" rtlCol="0" anchor="ctr" anchorCtr="0">
              <a:noAutofit/>
            </a:bodyPr>
            <a:p>
              <a:pPr defTabSz="1086485">
                <a:defRPr/>
              </a:pPr>
              <a:endParaRPr lang="en-US" altLang="zh-CN" sz="1400" b="1" dirty="0">
                <a:solidFill>
                  <a:srgbClr val="000000"/>
                </a:solidFill>
                <a:latin typeface="Arial" panose="020B0604020202020204"/>
                <a:ea typeface="微软雅黑" charset="-122"/>
              </a:endParaRPr>
            </a:p>
          </p:txBody>
        </p:sp>
        <p:sp>
          <p:nvSpPr>
            <p:cNvPr id="5" name="Rectangle: Rounded Corners 12"/>
            <p:cNvSpPr/>
            <p:nvPr/>
          </p:nvSpPr>
          <p:spPr>
            <a:xfrm>
              <a:off x="4233" y="2292"/>
              <a:ext cx="2604" cy="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p>
              <a:pPr algn="ctr" defTabSz="1086485">
                <a:lnSpc>
                  <a:spcPct val="110000"/>
                </a:lnSpc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微软雅黑" charset="-122"/>
                  <a:ea typeface="微软雅黑" charset="-122"/>
                </a:rPr>
                <a:t>Qt widget</a:t>
              </a:r>
              <a:endParaRPr lang="en-US" altLang="zh-CN" sz="1600" dirty="0">
                <a:solidFill>
                  <a:srgbClr val="000000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Rectangle: Rounded Corners 12"/>
            <p:cNvSpPr/>
            <p:nvPr/>
          </p:nvSpPr>
          <p:spPr>
            <a:xfrm>
              <a:off x="4277" y="3609"/>
              <a:ext cx="2604" cy="6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p>
              <a:pPr algn="ctr" defTabSz="1086485"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charset="-122"/>
                  <a:ea typeface="微软雅黑" charset="-122"/>
                </a:rPr>
                <a:t>OpenCV :: dnn</a:t>
              </a:r>
              <a:endPara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>
              <a:off x="1737" y="3268"/>
              <a:ext cx="8640" cy="0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9"/>
            <p:cNvSpPr txBox="1"/>
            <p:nvPr/>
          </p:nvSpPr>
          <p:spPr>
            <a:xfrm>
              <a:off x="1903" y="2391"/>
              <a:ext cx="1488" cy="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Display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737" y="4582"/>
              <a:ext cx="8670" cy="0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9"/>
            <p:cNvSpPr txBox="1"/>
            <p:nvPr/>
          </p:nvSpPr>
          <p:spPr>
            <a:xfrm>
              <a:off x="1903" y="3709"/>
              <a:ext cx="1800" cy="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Workflow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1903" y="5019"/>
              <a:ext cx="1487" cy="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Driver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17" name="Rectangle: Rounded Corners 12"/>
            <p:cNvSpPr/>
            <p:nvPr/>
          </p:nvSpPr>
          <p:spPr>
            <a:xfrm>
              <a:off x="4277" y="4927"/>
              <a:ext cx="2602" cy="6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p>
              <a:pPr algn="ctr" defTabSz="1086485"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charset="-122"/>
                  <a:ea typeface="微软雅黑" charset="-122"/>
                </a:rPr>
                <a:t>UART</a:t>
              </a:r>
              <a:endPara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1" name="Rectangle: Rounded Corners 12"/>
            <p:cNvSpPr/>
            <p:nvPr/>
          </p:nvSpPr>
          <p:spPr>
            <a:xfrm>
              <a:off x="7571" y="4927"/>
              <a:ext cx="2603" cy="6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p>
              <a:pPr algn="ctr" defTabSz="1086485"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charset="-122"/>
                  <a:ea typeface="微软雅黑" charset="-122"/>
                </a:rPr>
                <a:t>OpenCV camera</a:t>
              </a:r>
              <a:endParaRPr lang="en-US" altLang="zh-CN" sz="1400" dirty="0">
                <a:solidFill>
                  <a:srgbClr val="000000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33669" y="4657207"/>
            <a:ext cx="10515600" cy="1170053"/>
          </a:xfrm>
        </p:spPr>
        <p:txBody>
          <a:bodyPr vert="horz" lIns="91440" tIns="45720" rIns="91440" bIns="45720" rtlCol="0" anchor="ctr">
            <a:noAutofit/>
          </a:bodyPr>
          <a:p>
            <a:pPr algn="l"/>
            <a:r>
              <a:rPr lang="en-US" sz="1800">
                <a:ea typeface="+mj-lt"/>
                <a:cs typeface="+mj-lt"/>
              </a:rPr>
              <a:t>Debug widget:</a:t>
            </a:r>
            <a:endParaRPr lang="en-US" sz="1800">
              <a:cs typeface="Calibri Light"/>
            </a:endParaRPr>
          </a:p>
          <a:p>
            <a:pPr algn="l"/>
            <a:r>
              <a:rPr lang="en-US" sz="1800">
                <a:ea typeface="+mj-lt"/>
                <a:cs typeface="+mj-lt"/>
              </a:rPr>
              <a:t>Real time location</a:t>
            </a:r>
            <a:endParaRPr lang="en-US" sz="1800">
              <a:cs typeface="Calibri Light"/>
            </a:endParaRPr>
          </a:p>
          <a:p>
            <a:pPr algn="l"/>
            <a:r>
              <a:rPr lang="en-US" sz="1800">
                <a:ea typeface="+mj-lt"/>
                <a:cs typeface="+mj-lt"/>
              </a:rPr>
              <a:t>Camera Live, FPS, Local Image, Hyper param ON/OFF</a:t>
            </a:r>
            <a:endParaRPr lang="en-US" sz="1800">
              <a:cs typeface="Calibri Ligh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422515" y="4657090"/>
          <a:ext cx="396367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3670"/>
              </a:tblGrid>
              <a:tr h="243840">
                <a:tc>
                  <a:txBody>
                    <a:bodyPr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驱动：驱动摄像头，驱动</a:t>
                      </a:r>
                      <a:r>
                        <a:rPr lang="en-US" altLang="zh-CN" sz="1100" u="none" strike="noStrike" dirty="0">
                          <a:effectLst/>
                        </a:rPr>
                        <a:t>GPS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</a:tr>
              <a:tr h="243840">
                <a:tc>
                  <a:txBody>
                    <a:bodyPr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界面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</a:tr>
              <a:tr h="243840">
                <a:tc>
                  <a:txBody>
                    <a:bodyPr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视觉物理检测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35069" y="50137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l"/>
            <a:r>
              <a:rPr lang="zh-CN" altLang="en-US">
                <a:ea typeface="宋体"/>
                <a:cs typeface="Calibri"/>
              </a:rPr>
              <a:t>Yang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5779062" y="1200318"/>
            <a:ext cx="1820707" cy="3668388"/>
            <a:chOff x="5833009" y="1200318"/>
            <a:chExt cx="1820707" cy="3668388"/>
          </a:xfrm>
        </p:grpSpPr>
        <p:sp>
          <p:nvSpPr>
            <p:cNvPr id="9" name="矩形 8"/>
            <p:cNvSpPr/>
            <p:nvPr/>
          </p:nvSpPr>
          <p:spPr>
            <a:xfrm>
              <a:off x="5833009" y="1200318"/>
              <a:ext cx="1820707" cy="366838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934158" y="1207061"/>
              <a:ext cx="161840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en-US" altLang="zh-CN">
                  <a:ea typeface="宋体"/>
                  <a:cs typeface="Calibri"/>
                </a:rPr>
                <a:t>Main(callback)</a:t>
              </a:r>
              <a:endParaRPr lang="zh-CN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5706" y="20466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>
                <a:ea typeface="宋体"/>
                <a:cs typeface="Calibri"/>
              </a:rPr>
              <a:t>Yujie</a:t>
            </a:r>
            <a:endParaRPr lang="zh-CN" altLang="en-US">
              <a:ea typeface="宋体" pitchFamily="2" charset="-122"/>
              <a:cs typeface="Calibri"/>
            </a:endParaRPr>
          </a:p>
          <a:p>
            <a:pPr algn="l"/>
            <a:r>
              <a:rPr lang="zh-CN" altLang="en-US">
                <a:ea typeface="宋体"/>
                <a:cs typeface="Calibri"/>
              </a:rPr>
              <a:t>软件架构</a:t>
            </a:r>
            <a:endParaRPr lang="zh-CN" altLang="en-US">
              <a:ea typeface="宋体"/>
              <a:cs typeface="Calibri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873467" y="1807220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由相机触发</a:t>
            </a:r>
            <a:endParaRPr lang="zh-CN" altLang="en-US">
              <a:ea typeface="宋体"/>
              <a:cs typeface="Calibri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5927413" y="2616423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读GNSS</a:t>
            </a:r>
            <a:endParaRPr lang="zh-CN" altLang="en-US">
              <a:ea typeface="宋体"/>
              <a:cs typeface="Calibri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927415" y="3513290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计算dnn</a:t>
            </a:r>
            <a:endParaRPr lang="zh-CN" altLang="en-US">
              <a:ea typeface="宋体"/>
              <a:cs typeface="Calibri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5927414" y="4349469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显示数据</a:t>
            </a:r>
            <a:endParaRPr lang="zh-CN" altLang="en-US">
              <a:ea typeface="宋体"/>
              <a:cs typeface="Calibri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8253873" y="3526776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Watchdog</a:t>
            </a:r>
            <a:endParaRPr lang="zh-CN" altLang="en-US">
              <a:ea typeface="宋体"/>
              <a:cs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60496" y="1207062"/>
            <a:ext cx="1820707" cy="36616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>
              <a:ea typeface="宋体"/>
              <a:cs typeface="Calibri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3654902" y="1820705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Widget</a:t>
            </a:r>
            <a:endParaRPr lang="zh-CN"/>
          </a:p>
        </p:txBody>
      </p:sp>
      <p:sp>
        <p:nvSpPr>
          <p:cNvPr id="25" name="文本框 24"/>
          <p:cNvSpPr txBox="1"/>
          <p:nvPr/>
        </p:nvSpPr>
        <p:spPr>
          <a:xfrm>
            <a:off x="4086477" y="1200318"/>
            <a:ext cx="1038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>
                <a:cs typeface="Calibri"/>
              </a:rPr>
              <a:t>Display</a:t>
            </a:r>
            <a:endParaRPr 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8105523" y="1186832"/>
            <a:ext cx="1820707" cy="3722334"/>
            <a:chOff x="8112265" y="1146371"/>
            <a:chExt cx="1820707" cy="3722334"/>
          </a:xfrm>
        </p:grpSpPr>
        <p:sp>
          <p:nvSpPr>
            <p:cNvPr id="23" name="矩形 22"/>
            <p:cNvSpPr/>
            <p:nvPr/>
          </p:nvSpPr>
          <p:spPr>
            <a:xfrm>
              <a:off x="8112265" y="1146371"/>
              <a:ext cx="1820707" cy="372233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456176" y="1146371"/>
              <a:ext cx="103847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en-US" altLang="zh-CN">
                  <a:ea typeface="宋体"/>
                  <a:cs typeface="Calibri"/>
                </a:rPr>
                <a:t>Threads</a:t>
              </a:r>
              <a:endParaRPr lang="zh-CN"/>
            </a:p>
          </p:txBody>
        </p:sp>
      </p:grpSp>
      <p:sp>
        <p:nvSpPr>
          <p:cNvPr id="29" name="箭头: 下 28"/>
          <p:cNvSpPr/>
          <p:nvPr/>
        </p:nvSpPr>
        <p:spPr>
          <a:xfrm>
            <a:off x="6648955" y="2306229"/>
            <a:ext cx="107893" cy="283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/>
          <p:cNvSpPr/>
          <p:nvPr/>
        </p:nvSpPr>
        <p:spPr>
          <a:xfrm>
            <a:off x="6635468" y="3162635"/>
            <a:ext cx="107893" cy="283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/>
          <p:cNvSpPr/>
          <p:nvPr/>
        </p:nvSpPr>
        <p:spPr>
          <a:xfrm>
            <a:off x="6595008" y="3985326"/>
            <a:ext cx="107893" cy="283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左 31"/>
          <p:cNvSpPr/>
          <p:nvPr/>
        </p:nvSpPr>
        <p:spPr>
          <a:xfrm>
            <a:off x="7552567" y="2023008"/>
            <a:ext cx="647362" cy="944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左 32"/>
          <p:cNvSpPr/>
          <p:nvPr/>
        </p:nvSpPr>
        <p:spPr>
          <a:xfrm>
            <a:off x="7559310" y="2845698"/>
            <a:ext cx="647362" cy="944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8206672" y="1820706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Camera</a:t>
            </a:r>
            <a:endParaRPr lang="zh-CN" altLang="en-US">
              <a:ea typeface="宋体"/>
              <a:cs typeface="Calibri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199927" y="2602936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GNSS</a:t>
            </a: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562512" y="125766"/>
            <a:ext cx="3224072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>
                <a:ea typeface="宋体"/>
                <a:cs typeface="Calibri"/>
              </a:rPr>
              <a:t>输出：</a:t>
            </a:r>
            <a:endParaRPr lang="zh-CN" altLang="en-US">
              <a:ea typeface="宋体" pitchFamily="2" charset="-122"/>
              <a:cs typeface="Calibri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宋体"/>
                <a:cs typeface="Calibri"/>
              </a:rPr>
              <a:t>检测时，实时：</a:t>
            </a:r>
            <a:endParaRPr lang="zh-CN" altLang="en-US">
              <a:ea typeface="宋体"/>
              <a:cs typeface="Calibri"/>
            </a:endParaRPr>
          </a:p>
          <a:p>
            <a:pPr marL="342900" indent="-342900" algn="l">
              <a:buAutoNum type="arabicParenR"/>
            </a:pPr>
            <a:r>
              <a:rPr lang="zh-CN">
                <a:ea typeface="宋体"/>
                <a:cs typeface="Calibri"/>
              </a:rPr>
              <a:t>显示</a:t>
            </a:r>
            <a:r>
              <a:rPr lang="zh-CN" altLang="en-US">
                <a:ea typeface="宋体"/>
                <a:cs typeface="Calibri"/>
              </a:rPr>
              <a:t>带识别框的图片；</a:t>
            </a:r>
            <a:endParaRPr lang="zh-CN">
              <a:cs typeface="Calibri"/>
            </a:endParaRPr>
          </a:p>
          <a:p>
            <a:pPr marL="342900" indent="-342900">
              <a:buAutoNum type="arabicParenR"/>
            </a:pPr>
            <a:r>
              <a:rPr lang="zh-CN">
                <a:ea typeface="宋体"/>
                <a:cs typeface="Calibri"/>
              </a:rPr>
              <a:t>检测结果：（类型、</a:t>
            </a:r>
            <a:r>
              <a:rPr lang="zh-CN" altLang="en-US">
                <a:ea typeface="宋体"/>
                <a:cs typeface="Calibri"/>
              </a:rPr>
              <a:t>置信</a:t>
            </a:r>
            <a:r>
              <a:rPr lang="zh-CN">
                <a:ea typeface="宋体"/>
                <a:cs typeface="Calibri"/>
              </a:rPr>
              <a:t>度、尺寸大小）</a:t>
            </a:r>
            <a:endParaRPr lang="en-US" altLang="zh-CN"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zh-CN">
                <a:ea typeface="宋体"/>
                <a:cs typeface="Calibri"/>
              </a:rPr>
              <a:t>发送文本报告到邮箱</a:t>
            </a:r>
            <a:r>
              <a:rPr lang="zh-CN" altLang="en-US">
                <a:ea typeface="宋体"/>
                <a:cs typeface="Calibri"/>
              </a:rPr>
              <a:t>；</a:t>
            </a:r>
            <a:endParaRPr lang="zh-CN">
              <a:ea typeface="宋体"/>
              <a:cs typeface="Calibri"/>
            </a:endParaRPr>
          </a:p>
          <a:p>
            <a:pPr marL="342900" indent="-342900">
              <a:buAutoNum type="arabicParenR"/>
            </a:pPr>
            <a:r>
              <a:rPr lang="zh-CN" altLang="en-US">
                <a:ea typeface="宋体"/>
                <a:cs typeface="Calibri"/>
              </a:rPr>
              <a:t>日志</a:t>
            </a:r>
            <a:endParaRPr lang="zh-CN" altLang="en-US">
              <a:ea typeface="宋体"/>
              <a:cs typeface="Calibri"/>
            </a:endParaRPr>
          </a:p>
          <a:p>
            <a:pPr marL="342900" indent="-342900">
              <a:buAutoNum type="arabicPeriod"/>
            </a:pPr>
            <a:endParaRPr lang="zh-CN" altLang="en-US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2、后续调取的：原视频（带缺陷的视频段）</a:t>
            </a:r>
            <a:endParaRPr lang="zh-CN" altLang="en-US">
              <a:ea typeface="宋体"/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0668" y="4838331"/>
            <a:ext cx="3564383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>
                <a:ea typeface="宋体"/>
                <a:cs typeface="Calibri"/>
              </a:rPr>
              <a:t>附加额外功能：</a:t>
            </a:r>
            <a:endParaRPr lang="zh-CN" altLang="en-US">
              <a:ea typeface="宋体"/>
              <a:cs typeface="Calibri"/>
            </a:endParaRPr>
          </a:p>
          <a:p>
            <a:pPr marL="342900" indent="-342900">
              <a:buAutoNum type="arabicPeriod"/>
            </a:pPr>
            <a:r>
              <a:rPr lang="zh-CN">
                <a:ea typeface="宋体"/>
                <a:cs typeface="Calibri"/>
              </a:rPr>
              <a:t>可支持传统图形预处理；</a:t>
            </a:r>
            <a:endParaRPr lang="en-US" altLang="zh-CN">
              <a:ea typeface="宋体"/>
              <a:cs typeface="Calibri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宋体"/>
                <a:cs typeface="Calibri"/>
              </a:rPr>
              <a:t>显示带有</a:t>
            </a:r>
            <a:r>
              <a:rPr lang="en-US" altLang="zh-CN">
                <a:ea typeface="宋体"/>
                <a:cs typeface="Calibri"/>
              </a:rPr>
              <a:t>GPS</a:t>
            </a:r>
            <a:r>
              <a:rPr lang="zh-CN" altLang="en-US">
                <a:ea typeface="宋体"/>
                <a:cs typeface="Calibri"/>
              </a:rPr>
              <a:t>坐标的地图；</a:t>
            </a:r>
            <a:endParaRPr lang="en-US">
              <a:ea typeface="宋体"/>
              <a:cs typeface="Calibri"/>
            </a:endParaRPr>
          </a:p>
          <a:p>
            <a:pPr marL="342900" indent="-342900">
              <a:buAutoNum type="arabicPeriod"/>
            </a:pPr>
            <a:r>
              <a:rPr lang="zh-CN">
                <a:ea typeface="宋体"/>
                <a:cs typeface="+mn-lt"/>
              </a:rPr>
              <a:t>可识别其他的东西</a:t>
            </a:r>
            <a:endParaRPr lang="zh-CN" altLang="en-US">
              <a:ea typeface="宋体"/>
              <a:cs typeface="+mn-lt"/>
            </a:endParaRPr>
          </a:p>
          <a:p>
            <a:endParaRPr lang="zh-CN" altLang="en-US">
              <a:ea typeface="宋体"/>
              <a:cs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63992" y="3104225"/>
            <a:ext cx="2743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/>
              <a:t>最后输出展示（</a:t>
            </a:r>
            <a:r>
              <a:rPr lang="en-US" altLang="zh-CN"/>
              <a:t>QT</a:t>
            </a:r>
            <a:r>
              <a:rPr lang="zh-CN" altLang="en-US"/>
              <a:t>）</a:t>
            </a:r>
            <a:r>
              <a:rPr lang="en-US" altLang="zh-CN"/>
              <a:t>: </a:t>
            </a:r>
            <a:r>
              <a:rPr lang="zh-CN" altLang="en-US"/>
              <a:t>页面设计、编码；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460483" y="318118"/>
            <a:ext cx="3738041" cy="3897193"/>
            <a:chOff x="4585614" y="704927"/>
            <a:chExt cx="3564381" cy="3416320"/>
          </a:xfrm>
        </p:grpSpPr>
        <p:sp>
          <p:nvSpPr>
            <p:cNvPr id="7" name="文本框 6"/>
            <p:cNvSpPr txBox="1"/>
            <p:nvPr/>
          </p:nvSpPr>
          <p:spPr>
            <a:xfrm>
              <a:off x="4585614" y="704927"/>
              <a:ext cx="3564381" cy="34163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 altLang="en-US">
                  <a:ea typeface="宋体"/>
                  <a:cs typeface="+mn-lt"/>
                </a:rPr>
                <a:t>硬件：</a:t>
              </a:r>
              <a:endParaRPr lang="zh-CN" altLang="en-US">
                <a:ea typeface="宋体"/>
                <a:cs typeface="+mn-lt"/>
              </a:endParaRPr>
            </a:p>
            <a:p>
              <a:pPr marL="342900" indent="-342900">
                <a:buAutoNum type="arabicPeriod"/>
              </a:pPr>
              <a:r>
                <a:rPr lang="zh-CN" altLang="en-US">
                  <a:ea typeface="宋体"/>
                  <a:cs typeface="+mn-lt"/>
                </a:rPr>
                <a:t>树莓派</a:t>
              </a:r>
              <a:endParaRPr lang="zh-CN" altLang="en-US">
                <a:ea typeface="宋体"/>
                <a:cs typeface="+mn-lt"/>
              </a:endParaRPr>
            </a:p>
            <a:p>
              <a:pPr marL="342900" indent="-342900">
                <a:buAutoNum type="arabicPeriod"/>
              </a:pPr>
              <a:r>
                <a:rPr lang="zh-CN" altLang="en-US">
                  <a:ea typeface="宋体"/>
                  <a:cs typeface="+mn-lt"/>
                </a:rPr>
                <a:t>摄像机</a:t>
              </a:r>
              <a:endParaRPr lang="zh-CN" altLang="en-US">
                <a:ea typeface="宋体"/>
                <a:cs typeface="+mn-lt"/>
              </a:endParaRPr>
            </a:p>
            <a:p>
              <a:pPr marL="342900" indent="-342900">
                <a:buAutoNum type="arabicPeriod"/>
              </a:pPr>
              <a:r>
                <a:rPr lang="zh-CN" altLang="en-US">
                  <a:ea typeface="宋体"/>
                  <a:cs typeface="+mn-lt"/>
                </a:rPr>
                <a:t>面包板</a:t>
              </a:r>
              <a:endParaRPr lang="zh-CN" altLang="en-US">
                <a:ea typeface="宋体"/>
                <a:cs typeface="+mn-lt"/>
              </a:endParaRPr>
            </a:p>
            <a:p>
              <a:pPr marL="342900" indent="-342900">
                <a:buAutoNum type="arabicPeriod"/>
              </a:pPr>
              <a:r>
                <a:rPr lang="en-US" altLang="zh-CN">
                  <a:ea typeface="宋体"/>
                  <a:cs typeface="+mn-lt"/>
                </a:rPr>
                <a:t>GPS Module Receiver</a:t>
              </a:r>
              <a:endParaRPr lang="zh-CN" altLang="en-US">
                <a:ea typeface="宋体"/>
                <a:cs typeface="+mn-lt"/>
              </a:endParaRPr>
            </a:p>
            <a:p>
              <a:r>
                <a:rPr lang="en-US" altLang="zh-CN" err="1">
                  <a:ea typeface="宋体"/>
                  <a:cs typeface="Calibri"/>
                </a:rPr>
                <a:t>软件</a:t>
              </a:r>
              <a:r>
                <a:rPr lang="en-US" altLang="zh-CN">
                  <a:ea typeface="宋体"/>
                  <a:cs typeface="Calibri"/>
                </a:rPr>
                <a:t>：</a:t>
              </a:r>
              <a:endParaRPr lang="en-US" altLang="zh-CN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</p:txBody>
        </p:sp>
        <p:pic>
          <p:nvPicPr>
            <p:cNvPr id="9" name="图片 9" descr="图示&#10;&#10;已自动生成说明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28977" y="2140634"/>
              <a:ext cx="3098306" cy="1878324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89390" y="419670"/>
            <a:ext cx="3635404" cy="3701047"/>
            <a:chOff x="352148" y="316097"/>
            <a:chExt cx="3635404" cy="3701047"/>
          </a:xfrm>
        </p:grpSpPr>
        <p:grpSp>
          <p:nvGrpSpPr>
            <p:cNvPr id="18" name="组合 17"/>
            <p:cNvGrpSpPr/>
            <p:nvPr/>
          </p:nvGrpSpPr>
          <p:grpSpPr>
            <a:xfrm>
              <a:off x="352148" y="316097"/>
              <a:ext cx="3635404" cy="3701047"/>
              <a:chOff x="352148" y="838939"/>
              <a:chExt cx="3990510" cy="407115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55106" y="841159"/>
                <a:ext cx="3987552" cy="40689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52150" y="838939"/>
                <a:ext cx="2607074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spAutoFit/>
              </a:bodyPr>
              <a:lstStyle/>
              <a:p>
                <a:r>
                  <a:rPr lang="zh-CN">
                    <a:ea typeface="宋体"/>
                    <a:cs typeface="Calibri"/>
                  </a:rPr>
                  <a:t>I</a:t>
                </a:r>
                <a:r>
                  <a:rPr lang="en-US" altLang="zh-CN">
                    <a:ea typeface="+mn-lt"/>
                    <a:cs typeface="Calibri"/>
                  </a:rPr>
                  <a:t>N</a:t>
                </a:r>
                <a:r>
                  <a:rPr lang="zh-CN">
                    <a:ea typeface="宋体"/>
                    <a:cs typeface="Calibri"/>
                  </a:rPr>
                  <a:t>：</a:t>
                </a:r>
                <a:r>
                  <a:rPr lang="en-US" altLang="zh-CN">
                    <a:ea typeface="+mn-lt"/>
                    <a:cs typeface="Calibri"/>
                  </a:rPr>
                  <a:t>1</a:t>
                </a:r>
                <a:r>
                  <a:rPr lang="zh-CN">
                    <a:ea typeface="宋体"/>
                    <a:cs typeface="Calibri"/>
                  </a:rPr>
                  <a:t>.</a:t>
                </a:r>
                <a:r>
                  <a:rPr lang="zh-CN" altLang="en-US">
                    <a:ea typeface="宋体"/>
                    <a:cs typeface="Calibri"/>
                  </a:rPr>
                  <a:t>相机视频流</a:t>
                </a:r>
                <a:endParaRPr lang="zh-CN" altLang="en-US">
                  <a:ea typeface="宋体"/>
                  <a:cs typeface="Calibri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52149" y="1415988"/>
                <a:ext cx="2584880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spAutoFit/>
              </a:bodyPr>
              <a:lstStyle/>
              <a:p>
                <a:r>
                  <a:rPr lang="zh-CN">
                    <a:ea typeface="宋体"/>
                    <a:cs typeface="Calibri"/>
                  </a:rPr>
                  <a:t>I</a:t>
                </a:r>
                <a:r>
                  <a:rPr lang="en-US" altLang="zh-CN">
                    <a:ea typeface="+mn-lt"/>
                    <a:cs typeface="Calibri"/>
                  </a:rPr>
                  <a:t>N</a:t>
                </a:r>
                <a:r>
                  <a:rPr lang="zh-CN">
                    <a:ea typeface="宋体"/>
                    <a:cs typeface="Calibri"/>
                  </a:rPr>
                  <a:t>：</a:t>
                </a:r>
                <a:r>
                  <a:rPr lang="en-US" altLang="zh-CN">
                    <a:ea typeface="宋体"/>
                    <a:cs typeface="Calibri"/>
                  </a:rPr>
                  <a:t>2</a:t>
                </a:r>
                <a:r>
                  <a:rPr lang="zh-CN">
                    <a:ea typeface="宋体"/>
                    <a:cs typeface="Calibri"/>
                  </a:rPr>
                  <a:t>.</a:t>
                </a:r>
                <a:r>
                  <a:rPr lang="zh-CN" altLang="en-US">
                    <a:ea typeface="宋体"/>
                    <a:cs typeface="Calibri"/>
                  </a:rPr>
                  <a:t>GPS坐标</a:t>
                </a:r>
                <a:endParaRPr lang="zh-CN" altLang="en-US">
                  <a:ea typeface="宋体"/>
                  <a:cs typeface="Calibri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52149" y="2096609"/>
                <a:ext cx="3154530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spAutoFit/>
              </a:bodyPr>
              <a:lstStyle/>
              <a:p>
                <a:r>
                  <a:rPr lang="zh-CN">
                    <a:ea typeface="宋体"/>
                    <a:cs typeface="Calibri"/>
                  </a:rPr>
                  <a:t>I</a:t>
                </a:r>
                <a:r>
                  <a:rPr lang="en-US" altLang="zh-CN">
                    <a:ea typeface="+mn-lt"/>
                    <a:cs typeface="Calibri"/>
                  </a:rPr>
                  <a:t>N</a:t>
                </a:r>
                <a:r>
                  <a:rPr lang="zh-CN">
                    <a:ea typeface="宋体"/>
                    <a:cs typeface="Calibri"/>
                  </a:rPr>
                  <a:t>：</a:t>
                </a:r>
                <a:r>
                  <a:rPr lang="en-US" altLang="zh-CN">
                    <a:ea typeface="宋体"/>
                    <a:cs typeface="Calibri"/>
                  </a:rPr>
                  <a:t>3</a:t>
                </a:r>
                <a:r>
                  <a:rPr lang="zh-CN">
                    <a:ea typeface="宋体"/>
                    <a:cs typeface="Calibri"/>
                  </a:rPr>
                  <a:t>.</a:t>
                </a:r>
                <a:r>
                  <a:rPr lang="zh-CN" altLang="en-US">
                    <a:ea typeface="宋体"/>
                    <a:cs typeface="Calibri"/>
                  </a:rPr>
                  <a:t>深度学习模型（hao）</a:t>
                </a:r>
                <a:endParaRPr lang="zh-CN">
                  <a:ea typeface="宋体" pitchFamily="2" charset="-122"/>
                  <a:cs typeface="Calibri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52148" y="2784628"/>
                <a:ext cx="3812957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spAutoFit/>
              </a:bodyPr>
              <a:lstStyle/>
              <a:p>
                <a:r>
                  <a:rPr lang="zh-CN">
                    <a:ea typeface="宋体"/>
                    <a:cs typeface="Calibri"/>
                  </a:rPr>
                  <a:t>I</a:t>
                </a:r>
                <a:r>
                  <a:rPr lang="en-US" altLang="zh-CN">
                    <a:ea typeface="+mn-lt"/>
                    <a:cs typeface="Calibri"/>
                  </a:rPr>
                  <a:t>N</a:t>
                </a:r>
                <a:r>
                  <a:rPr lang="zh-CN">
                    <a:ea typeface="宋体"/>
                    <a:cs typeface="Calibri"/>
                  </a:rPr>
                  <a:t>：</a:t>
                </a:r>
                <a:r>
                  <a:rPr lang="en-US" altLang="zh-CN">
                    <a:ea typeface="宋体"/>
                    <a:cs typeface="Calibri"/>
                  </a:rPr>
                  <a:t>4</a:t>
                </a:r>
                <a:r>
                  <a:rPr lang="zh-CN">
                    <a:ea typeface="宋体"/>
                    <a:cs typeface="Calibri"/>
                  </a:rPr>
                  <a:t>.</a:t>
                </a:r>
                <a:r>
                  <a:rPr lang="zh-CN" altLang="en-US">
                    <a:ea typeface="宋体"/>
                    <a:cs typeface="Calibri"/>
                  </a:rPr>
                  <a:t>深度学习模型权重</a:t>
                </a:r>
                <a:r>
                  <a:rPr lang="zh-CN">
                    <a:ea typeface="宋体"/>
                    <a:cs typeface="Calibri"/>
                  </a:rPr>
                  <a:t>（hao）</a:t>
                </a:r>
                <a:endParaRPr lang="zh-CN" altLang="en-US">
                  <a:ea typeface="宋体"/>
                  <a:cs typeface="Calibri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52148" y="4031200"/>
                <a:ext cx="2666259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spAutoFit/>
              </a:bodyPr>
              <a:lstStyle/>
              <a:p>
                <a:r>
                  <a:rPr lang="zh-CN" altLang="en-US">
                    <a:ea typeface="宋体"/>
                    <a:cs typeface="Calibri"/>
                  </a:rPr>
                  <a:t>IN：6.图片预处理参数</a:t>
                </a:r>
                <a:endParaRPr lang="zh-CN" altLang="en-US">
                  <a:ea typeface="宋体"/>
                  <a:cs typeface="Calibri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352148" y="2614472"/>
              <a:ext cx="34874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>
                  <a:ea typeface="宋体"/>
                  <a:cs typeface="Calibri"/>
                </a:rPr>
                <a:t>I</a:t>
              </a:r>
              <a:r>
                <a:rPr lang="en-US" altLang="zh-CN">
                  <a:ea typeface="宋体"/>
                  <a:cs typeface="Calibri"/>
                </a:rPr>
                <a:t>N</a:t>
              </a:r>
              <a:r>
                <a:rPr lang="zh-CN">
                  <a:ea typeface="宋体"/>
                  <a:cs typeface="Calibri"/>
                </a:rPr>
                <a:t>：5.</a:t>
              </a:r>
              <a:r>
                <a:rPr lang="zh-CN" altLang="en-US">
                  <a:ea typeface="宋体"/>
                  <a:cs typeface="Calibri"/>
                </a:rPr>
                <a:t>深度学习分类表</a:t>
              </a:r>
              <a:r>
                <a:rPr lang="zh-CN">
                  <a:ea typeface="宋体"/>
                  <a:cs typeface="Calibri"/>
                </a:rPr>
                <a:t>（hao）</a:t>
              </a:r>
              <a:endParaRPr lang="zh-CN" altLang="en-US">
                <a:ea typeface="宋体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486" y="-2960"/>
            <a:ext cx="9223897" cy="6960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 sz="2400" b="1">
                <a:highlight>
                  <a:srgbClr val="FFFF00"/>
                </a:highlight>
                <a:ea typeface="宋体"/>
                <a:cs typeface="Calibri"/>
              </a:rPr>
              <a:t>一、开机启动：</a:t>
            </a:r>
            <a:endParaRPr lang="zh-CN" altLang="en-US" sz="2400" b="1">
              <a:highlight>
                <a:srgbClr val="FFFF00"/>
              </a:highlight>
              <a:ea typeface="宋体"/>
              <a:cs typeface="Calibri"/>
            </a:endParaRPr>
          </a:p>
          <a:p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系统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设置：</a:t>
            </a:r>
            <a:endParaRPr lang="en-US" sz="1600">
              <a:highlight>
                <a:srgbClr val="FFFF00"/>
              </a:highlight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是否上电自启动（默认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上电不启动）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；若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有，则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选择需自启动的任务（默认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无）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；</a:t>
            </a:r>
            <a:endParaRPr lang="zh-CN" sz="1600">
              <a:highlight>
                <a:srgbClr val="FFFF00"/>
              </a:highlight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设置相机分辨率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（默认为相机的分辨率）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；</a:t>
            </a:r>
            <a:endParaRPr lang="zh-CN" altLang="en-US" sz="1600">
              <a:highlight>
                <a:srgbClr val="FFFF00"/>
              </a:highlight>
              <a:ea typeface="宋体"/>
              <a:cs typeface="Calibri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设置GPS通信模式（串口、波特率）（默认为采购相机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的参数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）</a:t>
            </a:r>
            <a:endParaRPr lang="zh-CN" sz="1600">
              <a:highlight>
                <a:srgbClr val="FFFF00"/>
              </a:highlight>
              <a:ea typeface="宋体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外部触发*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（默认无）</a:t>
            </a:r>
            <a:endParaRPr lang="zh-CN" sz="2000">
              <a:highlight>
                <a:srgbClr val="FFFF00"/>
              </a:highlight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信号输出（默认无）</a:t>
            </a:r>
            <a:endParaRPr lang="zh-CN" sz="1600">
              <a:highlight>
                <a:srgbClr val="FFFF00"/>
              </a:highlight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（项目：指配置不同的模型。如识别路面，如识别苹果）</a:t>
            </a:r>
            <a:endParaRPr lang="zh-CN" altLang="en-US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+mn-lt"/>
              </a:rPr>
              <a:t>增删改查</a:t>
            </a:r>
            <a:endParaRPr lang="zh-CN" altLang="en-US">
              <a:ea typeface="宋体"/>
              <a:cs typeface="+mn-lt"/>
            </a:endParaRPr>
          </a:p>
          <a:p>
            <a:r>
              <a:rPr lang="zh-CN">
                <a:ea typeface="宋体"/>
                <a:cs typeface="+mn-lt"/>
              </a:rPr>
              <a:t>步骤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（一）、新建项目：</a:t>
            </a:r>
            <a:endParaRPr lang="zh-CN">
              <a:solidFill>
                <a:srgbClr val="000000"/>
              </a:solidFill>
              <a:ea typeface="宋体"/>
              <a:cs typeface="+mn-lt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默认检测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设置</a:t>
            </a:r>
            <a:r>
              <a:rPr lang="zh-CN" altLang="en-US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： </a:t>
            </a:r>
            <a:r>
              <a:rPr lang="zh-CN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输入模型路径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（配对深度学习模型）</a:t>
            </a:r>
            <a:endParaRPr lang="zh-CN">
              <a:solidFill>
                <a:srgbClr val="000000"/>
              </a:solidFill>
              <a:highlight>
                <a:srgbClr val="C0C0C0"/>
              </a:highlight>
              <a:ea typeface="宋体"/>
              <a:cs typeface="+mn-lt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默认结果</a:t>
            </a: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设置</a:t>
            </a:r>
            <a:r>
              <a:rPr lang="zh-CN" altLang="en-US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：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检测</a:t>
            </a: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时实时：</a:t>
            </a:r>
            <a:endParaRPr lang="en-US" altLang="zh-CN">
              <a:solidFill>
                <a:srgbClr val="000000"/>
              </a:solidFill>
              <a:highlight>
                <a:srgbClr val="C0C0C0"/>
              </a:highlight>
              <a:ea typeface="宋体"/>
              <a:cs typeface="+mn-lt"/>
            </a:endParaRPr>
          </a:p>
          <a:p>
            <a:pPr marL="109728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显示带识别框的图片；</a:t>
            </a:r>
            <a:endParaRPr lang="zh-CN" altLang="en-US">
              <a:solidFill>
                <a:srgbClr val="000000"/>
              </a:solidFill>
              <a:highlight>
                <a:srgbClr val="C0C0C0"/>
              </a:highlight>
              <a:ea typeface="宋体"/>
              <a:cs typeface="+mn-lt"/>
            </a:endParaRPr>
          </a:p>
          <a:p>
            <a:pPr marL="109728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检测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结果：（类型、</a:t>
            </a: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置信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度、尺寸大小）</a:t>
            </a:r>
            <a:endParaRPr lang="zh-CN">
              <a:solidFill>
                <a:srgbClr val="000000"/>
              </a:solidFill>
              <a:highlight>
                <a:srgbClr val="C0C0C0"/>
              </a:highlight>
              <a:ea typeface="宋体"/>
              <a:cs typeface="+mn-lt"/>
            </a:endParaRPr>
          </a:p>
          <a:p>
            <a:pPr marL="109728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发送文本报告到邮箱</a:t>
            </a:r>
            <a:endParaRPr lang="zh-CN">
              <a:cs typeface="Calibri"/>
            </a:endParaRPr>
          </a:p>
          <a:p>
            <a:pPr marL="109728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日志</a:t>
            </a:r>
            <a:endParaRPr lang="zh-CN" altLang="en-US">
              <a:solidFill>
                <a:srgbClr val="000000"/>
              </a:solidFill>
              <a:ea typeface="宋体"/>
              <a:cs typeface="+mn-lt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可选结果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设置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：是否需要保持原完整记录视频或仅保留有缺陷的视频，或不保留任何视频</a:t>
            </a:r>
            <a:endParaRPr lang="zh-CN">
              <a:cs typeface="Calibri"/>
            </a:endParaRPr>
          </a:p>
          <a:p>
            <a:r>
              <a:rPr lang="zh-CN">
                <a:ea typeface="宋体"/>
                <a:cs typeface="+mn-lt"/>
              </a:rPr>
              <a:t>步骤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（二）、启动任务：选择任务--&gt;确定</a:t>
            </a:r>
            <a:endParaRPr lang="zh-CN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+mn-lt"/>
              </a:rPr>
              <a:t>步骤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（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三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）、结束任务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：点击结束任务</a:t>
            </a:r>
            <a:endParaRPr lang="zh-CN"/>
          </a:p>
          <a:p>
            <a:r>
              <a:rPr lang="zh-CN">
                <a:ea typeface="宋体"/>
                <a:cs typeface="+mn-lt"/>
              </a:rPr>
              <a:t>步骤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（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四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）、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查看结果：查看已发送报告的邮件</a:t>
            </a:r>
            <a:endParaRPr lang="zh-CN">
              <a:ea typeface="宋体"/>
              <a:cs typeface="Calibri"/>
            </a:endParaRPr>
          </a:p>
          <a:p>
            <a:r>
              <a:rPr lang="zh-CN">
                <a:ea typeface="宋体"/>
                <a:cs typeface="+mn-lt"/>
              </a:rPr>
              <a:t>步骤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（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五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）、</a:t>
            </a:r>
            <a:r>
              <a:rPr lang="zh-CN" altLang="en-US">
                <a:solidFill>
                  <a:srgbClr val="FF0000"/>
                </a:solidFill>
                <a:ea typeface="宋体"/>
                <a:cs typeface="+mn-lt"/>
              </a:rPr>
              <a:t>删除任务</a:t>
            </a:r>
            <a:endParaRPr lang="zh-CN">
              <a:ea typeface="宋体"/>
              <a:cs typeface="Calibri"/>
            </a:endParaRPr>
          </a:p>
          <a:p>
            <a:endParaRPr lang="zh-CN" altLang="en-US">
              <a:ea typeface="宋体"/>
              <a:cs typeface="+mn-lt"/>
            </a:endParaRPr>
          </a:p>
        </p:txBody>
      </p:sp>
      <p:pic>
        <p:nvPicPr>
          <p:cNvPr id="5" name="图片 5" descr="图片包含 图示&#10;&#10;已自动生成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2161" y="1810208"/>
            <a:ext cx="2793779" cy="22593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0780" y="411658"/>
            <a:ext cx="4379385" cy="4926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b="1">
                <a:ea typeface="宋体"/>
                <a:cs typeface="Calibri"/>
              </a:rPr>
              <a:t>原型图</a:t>
            </a:r>
            <a:endParaRPr lang="zh-CN" altLang="en-US" b="1">
              <a:ea typeface="宋体"/>
              <a:cs typeface="Calibri"/>
            </a:endParaRPr>
          </a:p>
          <a:p>
            <a:endParaRPr lang="zh-CN" altLang="en-US" b="1" dirty="0">
              <a:highlight>
                <a:srgbClr val="FFFF00"/>
              </a:highlight>
              <a:ea typeface="宋体"/>
              <a:cs typeface="+mn-lt"/>
            </a:endParaRPr>
          </a:p>
          <a:p>
            <a:r>
              <a:rPr lang="zh-CN" altLang="en-US" sz="1400" b="1">
                <a:ea typeface="宋体"/>
                <a:cs typeface="+mn-lt"/>
              </a:rPr>
              <a:t>菜单栏：</a:t>
            </a:r>
            <a:endParaRPr lang="zh-CN" altLang="en-US" sz="1400" b="1">
              <a:ea typeface="宋体"/>
              <a:cs typeface="+mn-lt"/>
            </a:endParaRPr>
          </a:p>
          <a:p>
            <a:r>
              <a:rPr lang="zh-CN" altLang="en-US" sz="1400">
                <a:ea typeface="宋体"/>
                <a:cs typeface="+mn-lt"/>
              </a:rPr>
              <a:t>1.新建项目</a:t>
            </a:r>
            <a:endParaRPr lang="zh-CN" altLang="en-US" sz="1400">
              <a:ea typeface="宋体"/>
              <a:cs typeface="+mn-lt"/>
            </a:endParaRPr>
          </a:p>
          <a:p>
            <a:r>
              <a:rPr lang="zh-CN" altLang="en-US" sz="1400">
                <a:ea typeface="宋体"/>
                <a:cs typeface="+mn-lt"/>
              </a:rPr>
              <a:t>2.启动任务</a:t>
            </a:r>
            <a:endParaRPr lang="zh-CN" altLang="en-US" sz="1400">
              <a:ea typeface="宋体"/>
              <a:cs typeface="+mn-lt"/>
            </a:endParaRPr>
          </a:p>
          <a:p>
            <a:r>
              <a:rPr lang="zh-CN" altLang="en-US" sz="1400">
                <a:ea typeface="宋体"/>
                <a:cs typeface="+mn-lt"/>
              </a:rPr>
              <a:t>3.结束任务</a:t>
            </a:r>
            <a:endParaRPr lang="zh-CN" altLang="en-US" sz="1400">
              <a:ea typeface="宋体"/>
              <a:cs typeface="+mn-lt"/>
            </a:endParaRPr>
          </a:p>
          <a:p>
            <a:r>
              <a:rPr lang="zh-CN" altLang="en-US" sz="1400">
                <a:ea typeface="宋体"/>
                <a:cs typeface="+mn-lt"/>
              </a:rPr>
              <a:t>4.查看结果</a:t>
            </a:r>
            <a:endParaRPr lang="zh-CN" altLang="en-US" sz="1400">
              <a:ea typeface="宋体"/>
              <a:cs typeface="+mn-lt"/>
            </a:endParaRPr>
          </a:p>
          <a:p>
            <a:r>
              <a:rPr lang="zh-CN" altLang="en-US" sz="1400">
                <a:ea typeface="宋体"/>
                <a:cs typeface="+mn-lt"/>
              </a:rPr>
              <a:t>5.删除任务</a:t>
            </a:r>
            <a:endParaRPr lang="zh-CN" altLang="en-US" sz="1400">
              <a:ea typeface="宋体"/>
              <a:cs typeface="+mn-lt"/>
            </a:endParaRPr>
          </a:p>
          <a:p>
            <a:r>
              <a:rPr lang="zh-CN" altLang="en-US" sz="1400">
                <a:ea typeface="宋体"/>
                <a:cs typeface="Calibri"/>
              </a:rPr>
              <a:t>6.系统设置</a:t>
            </a:r>
            <a:endParaRPr lang="zh-CN" altLang="en-US" sz="1400" dirty="0">
              <a:ea typeface="宋体"/>
              <a:cs typeface="Calibri"/>
            </a:endParaRPr>
          </a:p>
          <a:p>
            <a:r>
              <a:rPr lang="zh-CN" altLang="en-US" sz="1400" b="1">
                <a:ea typeface="宋体"/>
                <a:cs typeface="Calibri"/>
              </a:rPr>
              <a:t>Page2 新建项目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（不弹窗，空白处直接显示）</a:t>
            </a:r>
            <a:endParaRPr lang="zh-CN" sz="1400" b="1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宋体"/>
                <a:cs typeface="+mn-lt"/>
              </a:rPr>
              <a:t>默认检测设置： 输入模型路径（配对深度学习模型）</a:t>
            </a:r>
            <a:endParaRPr lang="zh-CN" altLang="en-US" sz="1400">
              <a:ea typeface="宋体"/>
              <a:cs typeface="+mn-lt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宋体"/>
                <a:cs typeface="+mn-lt"/>
              </a:rPr>
              <a:t>默认结果设置：检测时实时：</a:t>
            </a:r>
            <a:endParaRPr lang="en-US" altLang="zh-CN" sz="1400">
              <a:ea typeface="宋体"/>
              <a:cs typeface="+mn-lt"/>
            </a:endParaRPr>
          </a:p>
          <a:p>
            <a:pPr marL="1097280" indent="-34290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 sz="1400">
                <a:ea typeface="宋体"/>
                <a:cs typeface="+mn-lt"/>
              </a:rPr>
              <a:t>显示带识别框的图片；</a:t>
            </a:r>
            <a:endParaRPr lang="zh-CN" altLang="en-US" sz="1400">
              <a:ea typeface="宋体"/>
              <a:cs typeface="+mn-lt"/>
            </a:endParaRPr>
          </a:p>
          <a:p>
            <a:pPr marL="1097280" indent="-34290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 sz="1400">
                <a:ea typeface="宋体"/>
                <a:cs typeface="+mn-lt"/>
              </a:rPr>
              <a:t>检测结果：（类型、置信度、尺寸大小）</a:t>
            </a:r>
            <a:endParaRPr lang="zh-CN" altLang="en-US" sz="1400">
              <a:ea typeface="宋体"/>
              <a:cs typeface="+mn-lt"/>
            </a:endParaRPr>
          </a:p>
          <a:p>
            <a:pPr marL="1097280" indent="-34290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 sz="1400">
                <a:ea typeface="宋体"/>
                <a:cs typeface="+mn-lt"/>
              </a:rPr>
              <a:t>发送文本报告到邮箱</a:t>
            </a:r>
            <a:endParaRPr lang="zh-CN" altLang="en-US" sz="1400">
              <a:ea typeface="宋体"/>
              <a:cs typeface="+mn-lt"/>
            </a:endParaRPr>
          </a:p>
          <a:p>
            <a:pPr marL="1097280" indent="-34290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 sz="1400">
                <a:ea typeface="宋体"/>
                <a:cs typeface="+mn-lt"/>
              </a:rPr>
              <a:t>日志</a:t>
            </a:r>
            <a:endParaRPr lang="zh-CN" altLang="en-US" sz="1400">
              <a:ea typeface="宋体"/>
              <a:cs typeface="+mn-lt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宋体"/>
                <a:cs typeface="+mn-lt"/>
              </a:rPr>
              <a:t>可选结果设置：是否需要保持原完整记录视频或仅保留有缺陷的视频，或不保</a:t>
            </a:r>
            <a:r>
              <a:rPr lang="zh-CN" sz="1400">
                <a:ea typeface="+mn-lt"/>
                <a:cs typeface="+mn-lt"/>
              </a:rPr>
              <a:t>留任何视频</a:t>
            </a:r>
            <a:endParaRPr lang="zh-CN" sz="1400">
              <a:ea typeface="宋体"/>
              <a:cs typeface="Calibri"/>
            </a:endParaRPr>
          </a:p>
        </p:txBody>
      </p:sp>
      <p:pic>
        <p:nvPicPr>
          <p:cNvPr id="5" name="图片 5" descr="图片包含 图示&#10;&#10;已自动生成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9808" y="409982"/>
            <a:ext cx="2793779" cy="2259311"/>
          </a:xfrm>
          <a:prstGeom prst="rect">
            <a:avLst/>
          </a:prstGeom>
        </p:spPr>
      </p:pic>
      <p:sp>
        <p:nvSpPr>
          <p:cNvPr id="2" name="文本框 3"/>
          <p:cNvSpPr txBox="1"/>
          <p:nvPr/>
        </p:nvSpPr>
        <p:spPr>
          <a:xfrm>
            <a:off x="5357432" y="1056756"/>
            <a:ext cx="4200092" cy="42909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 b="1">
                <a:ea typeface="+mn-lt"/>
                <a:cs typeface="+mn-lt"/>
              </a:rPr>
              <a:t>Page3 启动任务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（弹窗）</a:t>
            </a:r>
            <a:r>
              <a:rPr lang="zh-CN" altLang="en-US" sz="1400" b="1">
                <a:highlight>
                  <a:srgbClr val="FFFF00"/>
                </a:highlight>
                <a:ea typeface="+mn-lt"/>
                <a:cs typeface="+mn-lt"/>
              </a:rPr>
              <a:t>（嵌套在项目里？）</a:t>
            </a:r>
            <a:endParaRPr lang="zh-CN" sz="1400" b="1">
              <a:highlight>
                <a:srgbClr val="FFFF00"/>
              </a:highlight>
              <a:ea typeface="宋体" pitchFamily="2" charset="-122"/>
              <a:cs typeface="+mn-lt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+mn-lt"/>
                <a:cs typeface="+mn-lt"/>
              </a:rPr>
              <a:t>选择任务</a:t>
            </a:r>
            <a:r>
              <a:rPr lang="en-US" altLang="zh-CN" sz="1400" dirty="0">
                <a:ea typeface="+mn-lt"/>
                <a:cs typeface="+mn-lt"/>
              </a:rPr>
              <a:t>--&gt;</a:t>
            </a:r>
            <a:r>
              <a:rPr lang="zh-CN" altLang="en-US" sz="1400">
                <a:ea typeface="+mn-lt"/>
                <a:cs typeface="+mn-lt"/>
              </a:rPr>
              <a:t>确定</a:t>
            </a:r>
            <a:endParaRPr lang="zh-CN" sz="1400">
              <a:ea typeface="宋体"/>
              <a:cs typeface="Calibri"/>
            </a:endParaRPr>
          </a:p>
          <a:p>
            <a:r>
              <a:rPr lang="en-US" altLang="zh-CN" sz="1400" b="1" dirty="0">
                <a:ea typeface="+mn-lt"/>
                <a:cs typeface="+mn-lt"/>
              </a:rPr>
              <a:t>Page4 </a:t>
            </a:r>
            <a:r>
              <a:rPr lang="zh-CN" sz="1400" b="1">
                <a:ea typeface="+mn-lt"/>
                <a:cs typeface="+mn-lt"/>
              </a:rPr>
              <a:t>结束任务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（弹窗）</a:t>
            </a:r>
            <a:r>
              <a:rPr lang="zh-CN" sz="1400" b="1">
                <a:highlight>
                  <a:srgbClr val="FFFF00"/>
                </a:highlight>
                <a:ea typeface="+mn-lt"/>
                <a:cs typeface="+mn-lt"/>
              </a:rPr>
              <a:t>（嵌套在项目里？）</a:t>
            </a:r>
            <a:endParaRPr lang="zh-CN" altLang="en-US" sz="1400" b="1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zh-CN" sz="1400">
                <a:ea typeface="+mn-lt"/>
                <a:cs typeface="+mn-lt"/>
              </a:rPr>
              <a:t>点击结束任务</a:t>
            </a:r>
            <a:endParaRPr lang="zh-CN" sz="1400">
              <a:ea typeface="宋体"/>
              <a:cs typeface="Calibri"/>
            </a:endParaRPr>
          </a:p>
          <a:p>
            <a:r>
              <a:rPr lang="en-US" altLang="zh-CN" sz="1400" b="1" dirty="0">
                <a:ea typeface="+mn-lt"/>
                <a:cs typeface="+mn-lt"/>
              </a:rPr>
              <a:t>Page5 </a:t>
            </a:r>
            <a:r>
              <a:rPr lang="zh-CN" sz="1400" b="1">
                <a:ea typeface="+mn-lt"/>
                <a:cs typeface="+mn-lt"/>
              </a:rPr>
              <a:t>查看结果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（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不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弹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窗，空白处直接显示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）</a:t>
            </a:r>
            <a:endParaRPr lang="zh-CN" sz="1400" b="1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zh-CN" sz="1400">
                <a:ea typeface="+mn-lt"/>
                <a:cs typeface="+mn-lt"/>
              </a:rPr>
              <a:t>查看已发送报告的邮件</a:t>
            </a:r>
            <a:endParaRPr lang="zh-CN" sz="1400">
              <a:ea typeface="宋体"/>
              <a:cs typeface="Calibri"/>
            </a:endParaRPr>
          </a:p>
          <a:p>
            <a:r>
              <a:rPr lang="en-US" altLang="zh-CN" sz="1400" b="1" dirty="0">
                <a:ea typeface="+mn-lt"/>
                <a:cs typeface="+mn-lt"/>
              </a:rPr>
              <a:t>Page6 </a:t>
            </a:r>
            <a:r>
              <a:rPr lang="zh-CN" altLang="en-US" sz="1400" b="1">
                <a:ea typeface="+mn-lt"/>
                <a:cs typeface="+mn-lt"/>
              </a:rPr>
              <a:t>删除任务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（弹窗）</a:t>
            </a:r>
            <a:r>
              <a:rPr lang="zh-CN" sz="1400" b="1">
                <a:highlight>
                  <a:srgbClr val="FFFF00"/>
                </a:highlight>
                <a:ea typeface="+mn-lt"/>
                <a:cs typeface="+mn-lt"/>
              </a:rPr>
              <a:t>（嵌套在项目里？）</a:t>
            </a:r>
            <a:endParaRPr lang="zh-CN" sz="1400" b="1">
              <a:highlight>
                <a:srgbClr val="FFFF00"/>
              </a:highlight>
              <a:ea typeface="+mn-lt"/>
              <a:cs typeface="+mn-lt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+mn-lt"/>
                <a:cs typeface="+mn-lt"/>
              </a:rPr>
              <a:t>“确认”</a:t>
            </a:r>
            <a:r>
              <a:rPr lang="zh-CN" sz="1400">
                <a:ea typeface="+mn-lt"/>
                <a:cs typeface="+mn-lt"/>
              </a:rPr>
              <a:t>“</a:t>
            </a:r>
            <a:r>
              <a:rPr lang="zh-CN" altLang="en-US" sz="1400">
                <a:ea typeface="+mn-lt"/>
                <a:cs typeface="+mn-lt"/>
              </a:rPr>
              <a:t>取消</a:t>
            </a:r>
            <a:r>
              <a:rPr lang="zh-CN" sz="1400">
                <a:ea typeface="+mn-lt"/>
                <a:cs typeface="+mn-lt"/>
              </a:rPr>
              <a:t>”</a:t>
            </a:r>
            <a:endParaRPr lang="zh-CN" altLang="en-US" sz="1400">
              <a:ea typeface="+mn-lt"/>
              <a:cs typeface="+mn-lt"/>
            </a:endParaRPr>
          </a:p>
          <a:p>
            <a:pPr algn="l"/>
            <a:r>
              <a:rPr lang="zh-CN" altLang="en-US" sz="1400" b="1">
                <a:ea typeface="+mn-lt"/>
                <a:cs typeface="+mn-lt"/>
              </a:rPr>
              <a:t>Page7系统设置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（不弹窗，空白处直接显示）</a:t>
            </a:r>
            <a:endParaRPr lang="en-US" sz="1400" b="1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zh-CN" altLang="en-US" sz="1400">
                <a:ea typeface="+mn-lt"/>
                <a:cs typeface="+mn-lt"/>
              </a:rPr>
              <a:t>是否上电自启动（默认上电不启动）；若有，则选择需自启动的任务（默认无）；</a:t>
            </a:r>
            <a:endParaRPr lang="zh-CN" altLang="en-US" sz="1400">
              <a:ea typeface="+mn-lt"/>
              <a:cs typeface="+mn-lt"/>
            </a:endParaRPr>
          </a:p>
          <a:p>
            <a:r>
              <a:rPr lang="zh-CN" altLang="en-US" sz="1400">
                <a:ea typeface="+mn-lt"/>
                <a:cs typeface="+mn-lt"/>
              </a:rPr>
              <a:t>设置相机分辨率（默认为相机的分辨率）；</a:t>
            </a:r>
            <a:endParaRPr lang="zh-CN" altLang="en-US" sz="1400">
              <a:ea typeface="+mn-lt"/>
              <a:cs typeface="+mn-lt"/>
            </a:endParaRPr>
          </a:p>
          <a:p>
            <a:r>
              <a:rPr lang="zh-CN" altLang="en-US" sz="1400">
                <a:ea typeface="+mn-lt"/>
                <a:cs typeface="+mn-lt"/>
              </a:rPr>
              <a:t>设置</a:t>
            </a:r>
            <a:r>
              <a:rPr lang="en-US" altLang="zh-CN" sz="1400" dirty="0">
                <a:ea typeface="+mn-lt"/>
                <a:cs typeface="+mn-lt"/>
              </a:rPr>
              <a:t>GPS</a:t>
            </a:r>
            <a:r>
              <a:rPr lang="zh-CN" altLang="en-US" sz="1400">
                <a:ea typeface="+mn-lt"/>
                <a:cs typeface="+mn-lt"/>
              </a:rPr>
              <a:t>通信模式（串口、波特率）（默认为采购相机的参数）</a:t>
            </a:r>
            <a:endParaRPr lang="zh-CN" altLang="en-US" sz="1400">
              <a:ea typeface="+mn-lt"/>
              <a:cs typeface="+mn-lt"/>
            </a:endParaRPr>
          </a:p>
          <a:p>
            <a:r>
              <a:rPr lang="zh-CN" altLang="en-US" sz="1400">
                <a:ea typeface="+mn-lt"/>
                <a:cs typeface="+mn-lt"/>
              </a:rPr>
              <a:t>外部触发*（默认无）</a:t>
            </a:r>
            <a:endParaRPr lang="zh-CN" altLang="en-US" sz="1400">
              <a:ea typeface="+mn-lt"/>
              <a:cs typeface="+mn-lt"/>
            </a:endParaRPr>
          </a:p>
          <a:p>
            <a:r>
              <a:rPr lang="zh-CN" altLang="en-US" sz="1400">
                <a:ea typeface="+mn-lt"/>
                <a:cs typeface="+mn-lt"/>
              </a:rPr>
              <a:t>信号输出（默认无）</a:t>
            </a:r>
            <a:endParaRPr lang="zh-CN" altLang="en-US" sz="1400">
              <a:ea typeface="+mn-lt"/>
              <a:cs typeface="+mn-lt"/>
            </a:endParaRPr>
          </a:p>
          <a:p>
            <a:r>
              <a:rPr lang="zh-CN" altLang="en-US" sz="1400">
                <a:ea typeface="宋体"/>
                <a:cs typeface="Calibri"/>
              </a:rPr>
              <a:t>（项目：指配置不同的模型。如识别路面，如识别苹果）</a:t>
            </a:r>
            <a:endParaRPr lang="zh-CN" altLang="en-US" sz="1400"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1287</Words>
  <Application>WPS 文字</Application>
  <PresentationFormat>宽屏</PresentationFormat>
  <Paragraphs>150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宋体</vt:lpstr>
      <vt:lpstr>宋体-简</vt:lpstr>
      <vt:lpstr>Calibri</vt:lpstr>
      <vt:lpstr>Calibri Light</vt:lpstr>
      <vt:lpstr>等线</vt:lpstr>
      <vt:lpstr>Arial</vt:lpstr>
      <vt:lpstr>Helvetica Neue</vt:lpstr>
      <vt:lpstr>微软雅黑</vt:lpstr>
      <vt:lpstr>汉仪旗黑</vt:lpstr>
      <vt:lpstr>宋体</vt:lpstr>
      <vt:lpstr>Arial Unicode MS</vt:lpstr>
      <vt:lpstr>苹方-简</vt:lpstr>
      <vt:lpstr>Calibri Light</vt:lpstr>
      <vt:lpstr>Office 主题</vt:lpstr>
      <vt:lpstr>Camera Live, FPS, Local Image, Hyper param ON/OFF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az</cp:lastModifiedBy>
  <cp:revision>134</cp:revision>
  <dcterms:created xsi:type="dcterms:W3CDTF">2023-04-12T00:41:21Z</dcterms:created>
  <dcterms:modified xsi:type="dcterms:W3CDTF">2023-04-12T00:41:21Z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0x010100F2AB421C9110224AA02A18D8D10E16F5</vt:lpwstr>
  </property>
  <property fmtid="{D5CDD505-2E9C-101B-9397-08002B2CF9AE}" pid="3" name="KSOProductBuildVer">
    <vt:lpwstr>2052-4.9.0.7859</vt:lpwstr>
  </property>
</Properties>
</file>