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EAEA9C-5850-90BF-06C0-27967EEDEF27}" name="Yang LIU (student)" initials="Y(" userId="S::2749545l@student.gla.ac.uk::61d507d9-08cc-47d0-9f95-404c502539e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24E7B-FEE2-437C-8147-13792B53C8CC}" v="77" dt="2023-02-04T18:07:05.838"/>
    <p1510:client id="{1A7410F9-4C75-4019-A201-D711A85BB58B}" v="525" dt="2023-02-06T23:50:23.027"/>
    <p1510:client id="{3039F3E3-D254-4E87-9831-84D77B48A0FA}" v="304" dt="2023-01-31T11:51:48.163"/>
    <p1510:client id="{3A2F7545-953A-402D-979F-EFE75868304B}" v="367" dt="2023-02-04T17:35:31.600"/>
    <p1510:client id="{71C58234-FCD1-4178-BF7B-8BAF2309C33E}" v="1794" dt="2023-02-04T17:17:18.403"/>
    <p1510:client id="{733A5B61-8048-4BF3-9BAA-33FD4239536F}" v="43" dt="2023-02-04T18:29:36.243"/>
    <p1510:client id="{DCF4C695-0B38-4744-B903-FFFF27D16446}" v="28" dt="2023-01-31T11:14:08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C0DE98C-DE5F-5BF2-174A-8D40AB824624}"/>
              </a:ext>
            </a:extLst>
          </p:cNvPr>
          <p:cNvSpPr txBox="1"/>
          <p:nvPr/>
        </p:nvSpPr>
        <p:spPr>
          <a:xfrm>
            <a:off x="1135069" y="50137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宋体"/>
                <a:cs typeface="Calibri"/>
              </a:rPr>
              <a:t>Yang</a:t>
            </a:r>
            <a:endParaRPr lang="zh-CN" altLang="en-US"/>
          </a:p>
        </p:txBody>
      </p:sp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F528422-8E7F-F5F6-C8CE-870FBDA6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65" y="1531179"/>
            <a:ext cx="10223062" cy="290226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BECBBC7-A351-C53F-2311-61E9A24F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669" y="4657207"/>
            <a:ext cx="10515600" cy="11700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>
                <a:ea typeface="+mj-lt"/>
                <a:cs typeface="+mj-lt"/>
              </a:rPr>
              <a:t>Debug widget:</a:t>
            </a:r>
            <a:endParaRPr lang="en-US" sz="1800">
              <a:cs typeface="Calibri Light"/>
            </a:endParaRPr>
          </a:p>
          <a:p>
            <a:r>
              <a:rPr lang="en-US" sz="1800">
                <a:ea typeface="+mj-lt"/>
                <a:cs typeface="+mj-lt"/>
              </a:rPr>
              <a:t>Real time location</a:t>
            </a:r>
            <a:endParaRPr lang="en-US" sz="1800">
              <a:cs typeface="Calibri Light"/>
            </a:endParaRPr>
          </a:p>
          <a:p>
            <a:r>
              <a:rPr lang="en-US" sz="1800">
                <a:ea typeface="+mj-lt"/>
                <a:cs typeface="+mj-lt"/>
              </a:rPr>
              <a:t>Camera Live, FPS, Local Image, Hyper param ON/OFF</a:t>
            </a:r>
            <a:endParaRPr lang="en-US" sz="18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895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3E5AC9B8-03B0-A0A7-D752-BC4738D5EABB}"/>
              </a:ext>
            </a:extLst>
          </p:cNvPr>
          <p:cNvGrpSpPr/>
          <p:nvPr/>
        </p:nvGrpSpPr>
        <p:grpSpPr>
          <a:xfrm>
            <a:off x="5779062" y="1200318"/>
            <a:ext cx="1820707" cy="3668388"/>
            <a:chOff x="5833009" y="1200318"/>
            <a:chExt cx="1820707" cy="366838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EBE6DA-D377-9239-3F18-6187556EAF23}"/>
                </a:ext>
              </a:extLst>
            </p:cNvPr>
            <p:cNvSpPr/>
            <p:nvPr/>
          </p:nvSpPr>
          <p:spPr>
            <a:xfrm>
              <a:off x="5833009" y="1200318"/>
              <a:ext cx="1820707" cy="366838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E5E12A3-A72B-2A72-0033-DE0BC77667F2}"/>
                </a:ext>
              </a:extLst>
            </p:cNvPr>
            <p:cNvSpPr txBox="1"/>
            <p:nvPr/>
          </p:nvSpPr>
          <p:spPr>
            <a:xfrm>
              <a:off x="5934158" y="1207061"/>
              <a:ext cx="161840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altLang="zh-CN">
                  <a:ea typeface="宋体"/>
                  <a:cs typeface="Calibri"/>
                </a:rPr>
                <a:t>Main(callback)</a:t>
              </a:r>
              <a:endParaRPr lang="zh-CN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2180B73-E1FC-DE7C-F291-0C01B24B21BA}"/>
              </a:ext>
            </a:extLst>
          </p:cNvPr>
          <p:cNvSpPr txBox="1"/>
          <p:nvPr/>
        </p:nvSpPr>
        <p:spPr>
          <a:xfrm>
            <a:off x="105706" y="20466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  <a:cs typeface="Calibri"/>
              </a:rPr>
              <a:t>Yujie</a:t>
            </a:r>
            <a:endParaRPr lang="zh-CN" altLang="en-US">
              <a:ea typeface="宋体" panose="02010600030101010101" pitchFamily="2" charset="-122"/>
              <a:cs typeface="Calibri"/>
            </a:endParaRPr>
          </a:p>
          <a:p>
            <a:pPr algn="l"/>
            <a:r>
              <a:rPr lang="zh-CN" altLang="en-US">
                <a:ea typeface="宋体"/>
                <a:cs typeface="Calibri"/>
              </a:rPr>
              <a:t>软件架构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E1A751C-2A2D-9B61-F1DF-ABEFDE954AE7}"/>
              </a:ext>
            </a:extLst>
          </p:cNvPr>
          <p:cNvSpPr/>
          <p:nvPr/>
        </p:nvSpPr>
        <p:spPr>
          <a:xfrm>
            <a:off x="5873467" y="1807220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由相机触发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CB42CB2-7AFF-3109-26BE-1DA5D366D520}"/>
              </a:ext>
            </a:extLst>
          </p:cNvPr>
          <p:cNvSpPr/>
          <p:nvPr/>
        </p:nvSpPr>
        <p:spPr>
          <a:xfrm>
            <a:off x="5927413" y="2616423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读GNSS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C0412D6-CA7F-C08A-95A8-24D2678BADF0}"/>
              </a:ext>
            </a:extLst>
          </p:cNvPr>
          <p:cNvSpPr/>
          <p:nvPr/>
        </p:nvSpPr>
        <p:spPr>
          <a:xfrm>
            <a:off x="5927415" y="3513290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计算dnn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F96274-1549-C8B4-FC57-958F4048E828}"/>
              </a:ext>
            </a:extLst>
          </p:cNvPr>
          <p:cNvSpPr/>
          <p:nvPr/>
        </p:nvSpPr>
        <p:spPr>
          <a:xfrm>
            <a:off x="5927414" y="4349469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显示数据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58E46BE-B0D3-F324-3D38-CAFAB045BF61}"/>
              </a:ext>
            </a:extLst>
          </p:cNvPr>
          <p:cNvSpPr/>
          <p:nvPr/>
        </p:nvSpPr>
        <p:spPr>
          <a:xfrm>
            <a:off x="8253873" y="3526776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Watchdog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00A862-67EA-0311-4F2E-859A0EC69E5C}"/>
              </a:ext>
            </a:extLst>
          </p:cNvPr>
          <p:cNvSpPr/>
          <p:nvPr/>
        </p:nvSpPr>
        <p:spPr>
          <a:xfrm>
            <a:off x="3560496" y="1207062"/>
            <a:ext cx="1820707" cy="36616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>
              <a:ea typeface="宋体"/>
              <a:cs typeface="Calibri" panose="020F0502020204030204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3D0F86-152E-8C18-3A40-B9ACF1528F35}"/>
              </a:ext>
            </a:extLst>
          </p:cNvPr>
          <p:cNvSpPr/>
          <p:nvPr/>
        </p:nvSpPr>
        <p:spPr>
          <a:xfrm>
            <a:off x="3654902" y="1820705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Widget</a:t>
            </a:r>
            <a:endParaRPr lang="zh-CN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B46A50-0CA2-E79F-17B7-DE055B136D25}"/>
              </a:ext>
            </a:extLst>
          </p:cNvPr>
          <p:cNvSpPr txBox="1"/>
          <p:nvPr/>
        </p:nvSpPr>
        <p:spPr>
          <a:xfrm>
            <a:off x="4086477" y="1200318"/>
            <a:ext cx="1038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>
                <a:cs typeface="Calibri"/>
              </a:rPr>
              <a:t>Display</a:t>
            </a:r>
            <a:endParaRPr lang="zh-CN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DDEDF8A-DA79-4F2E-10AB-5E4181F8C12B}"/>
              </a:ext>
            </a:extLst>
          </p:cNvPr>
          <p:cNvGrpSpPr/>
          <p:nvPr/>
        </p:nvGrpSpPr>
        <p:grpSpPr>
          <a:xfrm>
            <a:off x="8105523" y="1186832"/>
            <a:ext cx="1820707" cy="3722334"/>
            <a:chOff x="8112265" y="1146371"/>
            <a:chExt cx="1820707" cy="372233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235221A-55BD-A0F3-0815-279A0FFC4BB3}"/>
                </a:ext>
              </a:extLst>
            </p:cNvPr>
            <p:cNvSpPr/>
            <p:nvPr/>
          </p:nvSpPr>
          <p:spPr>
            <a:xfrm>
              <a:off x="8112265" y="1146371"/>
              <a:ext cx="1820707" cy="372233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28164E5-FFE2-557D-9B01-95E32AF5CEDE}"/>
                </a:ext>
              </a:extLst>
            </p:cNvPr>
            <p:cNvSpPr txBox="1"/>
            <p:nvPr/>
          </p:nvSpPr>
          <p:spPr>
            <a:xfrm>
              <a:off x="8456176" y="1146371"/>
              <a:ext cx="103847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altLang="zh-CN">
                  <a:ea typeface="宋体"/>
                  <a:cs typeface="Calibri"/>
                </a:rPr>
                <a:t>Threads</a:t>
              </a:r>
              <a:endParaRPr lang="zh-CN"/>
            </a:p>
          </p:txBody>
        </p:sp>
      </p:grpSp>
      <p:sp>
        <p:nvSpPr>
          <p:cNvPr id="29" name="箭头: 下 28">
            <a:extLst>
              <a:ext uri="{FF2B5EF4-FFF2-40B4-BE49-F238E27FC236}">
                <a16:creationId xmlns:a16="http://schemas.microsoft.com/office/drawing/2014/main" id="{B9973A4D-F5AA-5CC1-2AF3-CC8807C5009E}"/>
              </a:ext>
            </a:extLst>
          </p:cNvPr>
          <p:cNvSpPr/>
          <p:nvPr/>
        </p:nvSpPr>
        <p:spPr>
          <a:xfrm>
            <a:off x="6648955" y="2306229"/>
            <a:ext cx="107893" cy="283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1A04D884-726F-12E3-D227-F1783E7D9836}"/>
              </a:ext>
            </a:extLst>
          </p:cNvPr>
          <p:cNvSpPr/>
          <p:nvPr/>
        </p:nvSpPr>
        <p:spPr>
          <a:xfrm>
            <a:off x="6635468" y="3162635"/>
            <a:ext cx="107893" cy="283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4E156992-7ED7-C0C3-3E5D-3BE29ACAEA78}"/>
              </a:ext>
            </a:extLst>
          </p:cNvPr>
          <p:cNvSpPr/>
          <p:nvPr/>
        </p:nvSpPr>
        <p:spPr>
          <a:xfrm>
            <a:off x="6595008" y="3985326"/>
            <a:ext cx="107893" cy="283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左 31">
            <a:extLst>
              <a:ext uri="{FF2B5EF4-FFF2-40B4-BE49-F238E27FC236}">
                <a16:creationId xmlns:a16="http://schemas.microsoft.com/office/drawing/2014/main" id="{B623A534-6A7C-7B14-2DB0-637D4BFD3DDF}"/>
              </a:ext>
            </a:extLst>
          </p:cNvPr>
          <p:cNvSpPr/>
          <p:nvPr/>
        </p:nvSpPr>
        <p:spPr>
          <a:xfrm>
            <a:off x="7552567" y="2023008"/>
            <a:ext cx="647362" cy="944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C256E0D2-F8FA-2148-FA88-E1AB18E3FB46}"/>
              </a:ext>
            </a:extLst>
          </p:cNvPr>
          <p:cNvSpPr/>
          <p:nvPr/>
        </p:nvSpPr>
        <p:spPr>
          <a:xfrm>
            <a:off x="7559310" y="2845698"/>
            <a:ext cx="647362" cy="944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4D2F376-5EC3-2277-D096-D92F0A47586D}"/>
              </a:ext>
            </a:extLst>
          </p:cNvPr>
          <p:cNvSpPr/>
          <p:nvPr/>
        </p:nvSpPr>
        <p:spPr>
          <a:xfrm>
            <a:off x="8206672" y="1820706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Camera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A4B620A-5ACD-FD1D-41A0-7D472EC08EBA}"/>
              </a:ext>
            </a:extLst>
          </p:cNvPr>
          <p:cNvSpPr/>
          <p:nvPr/>
        </p:nvSpPr>
        <p:spPr>
          <a:xfrm>
            <a:off x="8199927" y="2602936"/>
            <a:ext cx="1631894" cy="45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GNSS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540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80D41B9-BBF2-3F33-38E0-221FA8EC6508}"/>
              </a:ext>
            </a:extLst>
          </p:cNvPr>
          <p:cNvSpPr txBox="1"/>
          <p:nvPr/>
        </p:nvSpPr>
        <p:spPr>
          <a:xfrm>
            <a:off x="8562512" y="125766"/>
            <a:ext cx="3224072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  <a:cs typeface="Calibri"/>
              </a:rPr>
              <a:t>输出：</a:t>
            </a:r>
            <a:endParaRPr lang="zh-CN" altLang="en-US">
              <a:ea typeface="宋体" panose="02010600030101010101" pitchFamily="2" charset="-122"/>
              <a:cs typeface="Calibri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宋体"/>
                <a:cs typeface="Calibri"/>
              </a:rPr>
              <a:t>检测时，实时：</a:t>
            </a:r>
          </a:p>
          <a:p>
            <a:pPr marL="342900" indent="-342900" algn="l">
              <a:buAutoNum type="arabicParenR"/>
            </a:pPr>
            <a:r>
              <a:rPr lang="zh-CN">
                <a:ea typeface="宋体"/>
                <a:cs typeface="Calibri"/>
              </a:rPr>
              <a:t>显示</a:t>
            </a:r>
            <a:r>
              <a:rPr lang="zh-CN" altLang="en-US">
                <a:ea typeface="宋体"/>
                <a:cs typeface="Calibri"/>
              </a:rPr>
              <a:t>带识别框的图片；</a:t>
            </a:r>
            <a:endParaRPr lang="zh-CN">
              <a:cs typeface="Calibri" panose="020F0502020204030204"/>
            </a:endParaRPr>
          </a:p>
          <a:p>
            <a:pPr marL="342900" indent="-342900">
              <a:buAutoNum type="arabicParenR"/>
            </a:pPr>
            <a:r>
              <a:rPr lang="zh-CN">
                <a:ea typeface="宋体"/>
                <a:cs typeface="Calibri"/>
              </a:rPr>
              <a:t>检测结果：（类型、</a:t>
            </a:r>
            <a:r>
              <a:rPr lang="zh-CN" altLang="en-US">
                <a:ea typeface="宋体"/>
                <a:cs typeface="Calibri"/>
              </a:rPr>
              <a:t>置信</a:t>
            </a:r>
            <a:r>
              <a:rPr lang="zh-CN">
                <a:ea typeface="宋体"/>
                <a:cs typeface="Calibri"/>
              </a:rPr>
              <a:t>度、尺寸大小）</a:t>
            </a:r>
            <a:endParaRPr lang="en-US" altLang="zh-CN"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zh-CN">
                <a:ea typeface="宋体"/>
                <a:cs typeface="Calibri"/>
              </a:rPr>
              <a:t>发送文本报告到邮箱</a:t>
            </a:r>
            <a:r>
              <a:rPr lang="zh-CN" altLang="en-US">
                <a:ea typeface="宋体"/>
                <a:cs typeface="Calibri"/>
              </a:rPr>
              <a:t>；</a:t>
            </a:r>
            <a:endParaRPr lang="zh-CN">
              <a:ea typeface="宋体"/>
              <a:cs typeface="Calibri"/>
            </a:endParaRPr>
          </a:p>
          <a:p>
            <a:pPr marL="342900" indent="-342900">
              <a:buAutoNum type="arabicParenR"/>
            </a:pPr>
            <a:r>
              <a:rPr lang="zh-CN" altLang="en-US">
                <a:ea typeface="宋体"/>
                <a:cs typeface="Calibri"/>
              </a:rPr>
              <a:t>日志</a:t>
            </a:r>
          </a:p>
          <a:p>
            <a:pPr marL="342900" indent="-342900">
              <a:buAutoNum type="arabicPeriod"/>
            </a:pPr>
            <a:endParaRPr lang="zh-CN" altLang="en-US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2、后续调取的：原视频（带缺陷的视频段）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42C416-3001-8DC4-320C-DB461027BEB4}"/>
              </a:ext>
            </a:extLst>
          </p:cNvPr>
          <p:cNvSpPr txBox="1"/>
          <p:nvPr/>
        </p:nvSpPr>
        <p:spPr>
          <a:xfrm>
            <a:off x="350668" y="4838331"/>
            <a:ext cx="3564383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  <a:cs typeface="Calibri"/>
              </a:rPr>
              <a:t>附加额外功能：</a:t>
            </a:r>
          </a:p>
          <a:p>
            <a:pPr marL="342900" indent="-342900">
              <a:buAutoNum type="arabicPeriod"/>
            </a:pPr>
            <a:r>
              <a:rPr lang="zh-CN">
                <a:ea typeface="宋体"/>
                <a:cs typeface="Calibri"/>
              </a:rPr>
              <a:t>可支持传统图形预处理；</a:t>
            </a:r>
            <a:endParaRPr lang="en-US" altLang="zh-CN">
              <a:ea typeface="宋体"/>
              <a:cs typeface="Calibri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宋体"/>
                <a:cs typeface="Calibri"/>
              </a:rPr>
              <a:t>显示带有</a:t>
            </a:r>
            <a:r>
              <a:rPr lang="en-US" altLang="zh-CN">
                <a:ea typeface="宋体"/>
                <a:cs typeface="Calibri"/>
              </a:rPr>
              <a:t>GPS</a:t>
            </a:r>
            <a:r>
              <a:rPr lang="zh-CN" altLang="en-US">
                <a:ea typeface="宋体"/>
                <a:cs typeface="Calibri"/>
              </a:rPr>
              <a:t>坐标的地图；</a:t>
            </a:r>
            <a:endParaRPr lang="en-US">
              <a:ea typeface="宋体"/>
              <a:cs typeface="Calibri"/>
            </a:endParaRPr>
          </a:p>
          <a:p>
            <a:pPr marL="342900" indent="-342900">
              <a:buAutoNum type="arabicPeriod"/>
            </a:pPr>
            <a:r>
              <a:rPr lang="zh-CN">
                <a:ea typeface="宋体"/>
                <a:cs typeface="+mn-lt"/>
              </a:rPr>
              <a:t>可识别其他的东西</a:t>
            </a:r>
            <a:endParaRPr lang="zh-CN" altLang="en-US">
              <a:ea typeface="宋体"/>
              <a:cs typeface="+mn-lt"/>
            </a:endParaRPr>
          </a:p>
          <a:p>
            <a:endParaRPr lang="zh-CN" altLang="en-US">
              <a:ea typeface="宋体"/>
              <a:cs typeface="Calibr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AFE8AB-A8DA-9579-3654-9F1D8AC321A8}"/>
              </a:ext>
            </a:extLst>
          </p:cNvPr>
          <p:cNvSpPr txBox="1"/>
          <p:nvPr/>
        </p:nvSpPr>
        <p:spPr>
          <a:xfrm>
            <a:off x="8563992" y="3104225"/>
            <a:ext cx="2743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/>
              <a:t>最后输出展示（</a:t>
            </a:r>
            <a:r>
              <a:rPr lang="en-US" altLang="zh-CN"/>
              <a:t>QT</a:t>
            </a:r>
            <a:r>
              <a:rPr lang="zh-CN" altLang="en-US"/>
              <a:t>）</a:t>
            </a:r>
            <a:r>
              <a:rPr lang="en-US" altLang="zh-CN"/>
              <a:t>: </a:t>
            </a:r>
            <a:r>
              <a:rPr lang="zh-CN" altLang="en-US"/>
              <a:t>页面设计、编码；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F72D92-6A33-9EB9-CBBA-1B65F9E383A3}"/>
              </a:ext>
            </a:extLst>
          </p:cNvPr>
          <p:cNvGrpSpPr/>
          <p:nvPr/>
        </p:nvGrpSpPr>
        <p:grpSpPr>
          <a:xfrm>
            <a:off x="4460483" y="318118"/>
            <a:ext cx="3738041" cy="3897193"/>
            <a:chOff x="4585614" y="704927"/>
            <a:chExt cx="3564381" cy="341632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C58B17E-66FD-CC01-3281-92695436127F}"/>
                </a:ext>
              </a:extLst>
            </p:cNvPr>
            <p:cNvSpPr txBox="1"/>
            <p:nvPr/>
          </p:nvSpPr>
          <p:spPr>
            <a:xfrm>
              <a:off x="4585614" y="704927"/>
              <a:ext cx="3564381" cy="34163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>
                  <a:ea typeface="宋体"/>
                  <a:cs typeface="+mn-lt"/>
                </a:rPr>
                <a:t>硬件：</a:t>
              </a:r>
            </a:p>
            <a:p>
              <a:pPr marL="342900" indent="-342900">
                <a:buAutoNum type="arabicPeriod"/>
              </a:pPr>
              <a:r>
                <a:rPr lang="zh-CN" altLang="en-US">
                  <a:ea typeface="宋体"/>
                  <a:cs typeface="+mn-lt"/>
                </a:rPr>
                <a:t>树莓派</a:t>
              </a:r>
            </a:p>
            <a:p>
              <a:pPr marL="342900" indent="-342900">
                <a:buAutoNum type="arabicPeriod"/>
              </a:pPr>
              <a:r>
                <a:rPr lang="zh-CN" altLang="en-US">
                  <a:ea typeface="宋体"/>
                  <a:cs typeface="+mn-lt"/>
                </a:rPr>
                <a:t>摄像机</a:t>
              </a:r>
            </a:p>
            <a:p>
              <a:pPr marL="342900" indent="-342900">
                <a:buAutoNum type="arabicPeriod"/>
              </a:pPr>
              <a:r>
                <a:rPr lang="zh-CN" altLang="en-US">
                  <a:ea typeface="宋体"/>
                  <a:cs typeface="+mn-lt"/>
                </a:rPr>
                <a:t>面包板</a:t>
              </a:r>
            </a:p>
            <a:p>
              <a:pPr marL="342900" indent="-342900">
                <a:buAutoNum type="arabicPeriod"/>
              </a:pPr>
              <a:r>
                <a:rPr lang="en-US" altLang="zh-CN">
                  <a:ea typeface="宋体"/>
                  <a:cs typeface="+mn-lt"/>
                </a:rPr>
                <a:t>GPS Module Receiver</a:t>
              </a:r>
              <a:endParaRPr lang="zh-CN" altLang="en-US">
                <a:ea typeface="宋体"/>
                <a:cs typeface="+mn-lt"/>
              </a:endParaRPr>
            </a:p>
            <a:p>
              <a:r>
                <a:rPr lang="en-US" altLang="zh-CN" err="1">
                  <a:ea typeface="宋体"/>
                  <a:cs typeface="Calibri"/>
                </a:rPr>
                <a:t>软件</a:t>
              </a:r>
              <a:r>
                <a:rPr lang="en-US" altLang="zh-CN">
                  <a:ea typeface="宋体"/>
                  <a:cs typeface="Calibri"/>
                </a:rPr>
                <a:t>：</a:t>
              </a:r>
            </a:p>
            <a:p>
              <a:endParaRPr lang="zh-CN" altLang="en-US">
                <a:ea typeface="宋体"/>
                <a:cs typeface="Calibri"/>
              </a:endParaRPr>
            </a:p>
            <a:p>
              <a:endParaRPr lang="zh-CN" altLang="en-US">
                <a:ea typeface="宋体"/>
                <a:cs typeface="Calibri"/>
              </a:endParaRPr>
            </a:p>
            <a:p>
              <a:endParaRPr lang="zh-CN" altLang="en-US">
                <a:ea typeface="宋体"/>
                <a:cs typeface="Calibri"/>
              </a:endParaRPr>
            </a:p>
            <a:p>
              <a:endParaRPr lang="zh-CN" altLang="en-US">
                <a:ea typeface="宋体"/>
                <a:cs typeface="Calibri"/>
              </a:endParaRPr>
            </a:p>
            <a:p>
              <a:endParaRPr lang="zh-CN" altLang="en-US">
                <a:ea typeface="宋体"/>
                <a:cs typeface="Calibri"/>
              </a:endParaRPr>
            </a:p>
            <a:p>
              <a:endParaRPr lang="zh-CN" altLang="en-US">
                <a:ea typeface="宋体"/>
                <a:cs typeface="Calibri"/>
              </a:endParaRPr>
            </a:p>
          </p:txBody>
        </p:sp>
        <p:pic>
          <p:nvPicPr>
            <p:cNvPr id="9" name="图片 9" descr="图示&#10;&#10;已自动生成说明">
              <a:extLst>
                <a:ext uri="{FF2B5EF4-FFF2-40B4-BE49-F238E27FC236}">
                  <a16:creationId xmlns:a16="http://schemas.microsoft.com/office/drawing/2014/main" id="{BABBEA5C-2F40-B3D6-E264-7C755A9AE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8977" y="2140634"/>
              <a:ext cx="3098306" cy="1878324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1808B1F-B408-14DB-B693-00788FA1AE80}"/>
              </a:ext>
            </a:extLst>
          </p:cNvPr>
          <p:cNvGrpSpPr/>
          <p:nvPr/>
        </p:nvGrpSpPr>
        <p:grpSpPr>
          <a:xfrm>
            <a:off x="189390" y="419670"/>
            <a:ext cx="3635404" cy="3701047"/>
            <a:chOff x="352148" y="316097"/>
            <a:chExt cx="3635404" cy="370104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CDE5960-65F3-114C-97C6-97BD1E3FE8E8}"/>
                </a:ext>
              </a:extLst>
            </p:cNvPr>
            <p:cNvGrpSpPr/>
            <p:nvPr/>
          </p:nvGrpSpPr>
          <p:grpSpPr>
            <a:xfrm>
              <a:off x="352148" y="316097"/>
              <a:ext cx="3635404" cy="3701047"/>
              <a:chOff x="352148" y="838939"/>
              <a:chExt cx="3990510" cy="4071151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69F2D6B-F0D6-C0F2-B89C-BC06D75AFDDE}"/>
                  </a:ext>
                </a:extLst>
              </p:cNvPr>
              <p:cNvSpPr/>
              <p:nvPr/>
            </p:nvSpPr>
            <p:spPr>
              <a:xfrm>
                <a:off x="355106" y="841159"/>
                <a:ext cx="3987552" cy="40689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F33CE5-0B91-84A8-9674-6E8E2AAAC700}"/>
                  </a:ext>
                </a:extLst>
              </p:cNvPr>
              <p:cNvSpPr txBox="1"/>
              <p:nvPr/>
            </p:nvSpPr>
            <p:spPr>
              <a:xfrm>
                <a:off x="352150" y="838939"/>
                <a:ext cx="2607074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>
                    <a:ea typeface="宋体"/>
                    <a:cs typeface="Calibri"/>
                  </a:rPr>
                  <a:t>I</a:t>
                </a:r>
                <a:r>
                  <a:rPr lang="en-US" altLang="zh-CN">
                    <a:ea typeface="+mn-lt"/>
                    <a:cs typeface="Calibri"/>
                  </a:rPr>
                  <a:t>N</a:t>
                </a:r>
                <a:r>
                  <a:rPr lang="zh-CN">
                    <a:ea typeface="宋体"/>
                    <a:cs typeface="Calibri"/>
                  </a:rPr>
                  <a:t>：</a:t>
                </a:r>
                <a:r>
                  <a:rPr lang="en-US" altLang="zh-CN">
                    <a:ea typeface="+mn-lt"/>
                    <a:cs typeface="Calibri"/>
                  </a:rPr>
                  <a:t>1</a:t>
                </a:r>
                <a:r>
                  <a:rPr lang="zh-CN">
                    <a:ea typeface="宋体"/>
                    <a:cs typeface="Calibri"/>
                  </a:rPr>
                  <a:t>.</a:t>
                </a:r>
                <a:r>
                  <a:rPr lang="zh-CN" altLang="en-US">
                    <a:ea typeface="宋体"/>
                    <a:cs typeface="Calibri"/>
                  </a:rPr>
                  <a:t>相机视频流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6A3C1C9-7719-E7AC-A057-6B28E558D0A7}"/>
                  </a:ext>
                </a:extLst>
              </p:cNvPr>
              <p:cNvSpPr txBox="1"/>
              <p:nvPr/>
            </p:nvSpPr>
            <p:spPr>
              <a:xfrm>
                <a:off x="352149" y="1415988"/>
                <a:ext cx="2584880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>
                    <a:ea typeface="宋体"/>
                    <a:cs typeface="Calibri"/>
                  </a:rPr>
                  <a:t>I</a:t>
                </a:r>
                <a:r>
                  <a:rPr lang="en-US" altLang="zh-CN">
                    <a:ea typeface="+mn-lt"/>
                    <a:cs typeface="Calibri"/>
                  </a:rPr>
                  <a:t>N</a:t>
                </a:r>
                <a:r>
                  <a:rPr lang="zh-CN">
                    <a:ea typeface="宋体"/>
                    <a:cs typeface="Calibri"/>
                  </a:rPr>
                  <a:t>：</a:t>
                </a:r>
                <a:r>
                  <a:rPr lang="en-US" altLang="zh-CN">
                    <a:ea typeface="宋体"/>
                    <a:cs typeface="Calibri"/>
                  </a:rPr>
                  <a:t>2</a:t>
                </a:r>
                <a:r>
                  <a:rPr lang="zh-CN">
                    <a:ea typeface="宋体"/>
                    <a:cs typeface="Calibri"/>
                  </a:rPr>
                  <a:t>.</a:t>
                </a:r>
                <a:r>
                  <a:rPr lang="zh-CN" altLang="en-US">
                    <a:ea typeface="宋体"/>
                    <a:cs typeface="Calibri"/>
                  </a:rPr>
                  <a:t>GPS坐标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5944EF-7BAF-2BC3-8241-EF587633E3C8}"/>
                  </a:ext>
                </a:extLst>
              </p:cNvPr>
              <p:cNvSpPr txBox="1"/>
              <p:nvPr/>
            </p:nvSpPr>
            <p:spPr>
              <a:xfrm>
                <a:off x="352149" y="2096609"/>
                <a:ext cx="3154530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>
                    <a:ea typeface="宋体"/>
                    <a:cs typeface="Calibri"/>
                  </a:rPr>
                  <a:t>I</a:t>
                </a:r>
                <a:r>
                  <a:rPr lang="en-US" altLang="zh-CN">
                    <a:ea typeface="+mn-lt"/>
                    <a:cs typeface="Calibri"/>
                  </a:rPr>
                  <a:t>N</a:t>
                </a:r>
                <a:r>
                  <a:rPr lang="zh-CN">
                    <a:ea typeface="宋体"/>
                    <a:cs typeface="Calibri"/>
                  </a:rPr>
                  <a:t>：</a:t>
                </a:r>
                <a:r>
                  <a:rPr lang="en-US" altLang="zh-CN">
                    <a:ea typeface="宋体"/>
                    <a:cs typeface="Calibri"/>
                  </a:rPr>
                  <a:t>3</a:t>
                </a:r>
                <a:r>
                  <a:rPr lang="zh-CN">
                    <a:ea typeface="宋体"/>
                    <a:cs typeface="Calibri"/>
                  </a:rPr>
                  <a:t>.</a:t>
                </a:r>
                <a:r>
                  <a:rPr lang="zh-CN" altLang="en-US">
                    <a:ea typeface="宋体"/>
                    <a:cs typeface="Calibri"/>
                  </a:rPr>
                  <a:t>深度学习模型（hao）</a:t>
                </a:r>
                <a:endParaRPr lang="zh-CN">
                  <a:ea typeface="宋体" panose="02010600030101010101" pitchFamily="2" charset="-122"/>
                  <a:cs typeface="Calibri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CC54501-FE97-B7B3-E8BA-8BC1AD5B6BF5}"/>
                  </a:ext>
                </a:extLst>
              </p:cNvPr>
              <p:cNvSpPr txBox="1"/>
              <p:nvPr/>
            </p:nvSpPr>
            <p:spPr>
              <a:xfrm>
                <a:off x="352148" y="2784628"/>
                <a:ext cx="3812957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>
                    <a:ea typeface="宋体"/>
                    <a:cs typeface="Calibri"/>
                  </a:rPr>
                  <a:t>I</a:t>
                </a:r>
                <a:r>
                  <a:rPr lang="en-US" altLang="zh-CN">
                    <a:ea typeface="+mn-lt"/>
                    <a:cs typeface="Calibri"/>
                  </a:rPr>
                  <a:t>N</a:t>
                </a:r>
                <a:r>
                  <a:rPr lang="zh-CN">
                    <a:ea typeface="宋体"/>
                    <a:cs typeface="Calibri"/>
                  </a:rPr>
                  <a:t>：</a:t>
                </a:r>
                <a:r>
                  <a:rPr lang="en-US" altLang="zh-CN">
                    <a:ea typeface="宋体"/>
                    <a:cs typeface="Calibri"/>
                  </a:rPr>
                  <a:t>4</a:t>
                </a:r>
                <a:r>
                  <a:rPr lang="zh-CN">
                    <a:ea typeface="宋体"/>
                    <a:cs typeface="Calibri"/>
                  </a:rPr>
                  <a:t>.</a:t>
                </a:r>
                <a:r>
                  <a:rPr lang="zh-CN" altLang="en-US">
                    <a:ea typeface="宋体"/>
                    <a:cs typeface="Calibri"/>
                  </a:rPr>
                  <a:t>深度学习模型权重</a:t>
                </a:r>
                <a:r>
                  <a:rPr lang="zh-CN">
                    <a:ea typeface="宋体"/>
                    <a:cs typeface="Calibri"/>
                  </a:rPr>
                  <a:t>（hao）</a:t>
                </a:r>
                <a:endParaRPr lang="zh-CN" altLang="en-US">
                  <a:ea typeface="宋体"/>
                  <a:cs typeface="Calibri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85F792-0546-A33B-5846-50C8BD218F5E}"/>
                  </a:ext>
                </a:extLst>
              </p:cNvPr>
              <p:cNvSpPr txBox="1"/>
              <p:nvPr/>
            </p:nvSpPr>
            <p:spPr>
              <a:xfrm>
                <a:off x="352148" y="4031200"/>
                <a:ext cx="2666259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 altLang="en-US">
                    <a:ea typeface="宋体"/>
                    <a:cs typeface="Calibri"/>
                  </a:rPr>
                  <a:t>IN：6.图片预处理参数</a:t>
                </a: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F63E0FE-9EB5-5D59-0603-552A81C21EEE}"/>
                </a:ext>
              </a:extLst>
            </p:cNvPr>
            <p:cNvSpPr txBox="1"/>
            <p:nvPr/>
          </p:nvSpPr>
          <p:spPr>
            <a:xfrm>
              <a:off x="352148" y="2614472"/>
              <a:ext cx="34874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CN">
                  <a:ea typeface="宋体"/>
                  <a:cs typeface="Calibri"/>
                </a:rPr>
                <a:t>I</a:t>
              </a:r>
              <a:r>
                <a:rPr lang="en-US" altLang="zh-CN">
                  <a:ea typeface="宋体"/>
                  <a:cs typeface="Calibri"/>
                </a:rPr>
                <a:t>N</a:t>
              </a:r>
              <a:r>
                <a:rPr lang="zh-CN">
                  <a:ea typeface="宋体"/>
                  <a:cs typeface="Calibri"/>
                </a:rPr>
                <a:t>：5.</a:t>
              </a:r>
              <a:r>
                <a:rPr lang="zh-CN" altLang="en-US">
                  <a:ea typeface="宋体"/>
                  <a:cs typeface="Calibri"/>
                </a:rPr>
                <a:t>深度学习分类表</a:t>
              </a:r>
              <a:r>
                <a:rPr lang="zh-CN">
                  <a:ea typeface="宋体"/>
                  <a:cs typeface="Calibri"/>
                </a:rPr>
                <a:t>（hao）</a:t>
              </a:r>
              <a:endParaRPr lang="zh-CN" altLang="en-US">
                <a:ea typeface="宋体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81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49E5D6-A824-DD7F-10A4-4DFFDB39CD27}"/>
              </a:ext>
            </a:extLst>
          </p:cNvPr>
          <p:cNvSpPr txBox="1"/>
          <p:nvPr/>
        </p:nvSpPr>
        <p:spPr>
          <a:xfrm>
            <a:off x="581486" y="-2960"/>
            <a:ext cx="9223897" cy="6960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400" b="1">
                <a:highlight>
                  <a:srgbClr val="FFFF00"/>
                </a:highlight>
                <a:ea typeface="宋体"/>
                <a:cs typeface="Calibri"/>
              </a:rPr>
              <a:t>一、开机启动：</a:t>
            </a:r>
          </a:p>
          <a:p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系统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设置：</a:t>
            </a:r>
            <a:endParaRPr lang="en-US" sz="1600">
              <a:highlight>
                <a:srgbClr val="FFFF00"/>
              </a:highligh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是否上电自启动（默认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上电不启动）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；若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有，则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选择需自启动的任务（默认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无）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；</a:t>
            </a:r>
            <a:endParaRPr lang="zh-CN" sz="1600">
              <a:highlight>
                <a:srgbClr val="FFFF00"/>
              </a:highligh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设置相机分辨率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（默认为相机的分辨率）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；</a:t>
            </a:r>
            <a:endParaRPr lang="zh-CN" altLang="en-US" sz="1600">
              <a:highlight>
                <a:srgbClr val="FFFF00"/>
              </a:highlight>
              <a:ea typeface="宋体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设置GPS通信模式（串口、波特率）（默认为采购相机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的参数</a:t>
            </a: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）</a:t>
            </a:r>
            <a:endParaRPr lang="zh-CN" sz="1600">
              <a:highlight>
                <a:srgbClr val="FFFF00"/>
              </a:highlight>
              <a:ea typeface="宋体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zh-CN" sz="1600">
                <a:highlight>
                  <a:srgbClr val="FFFF00"/>
                </a:highlight>
                <a:ea typeface="宋体"/>
                <a:cs typeface="Calibri"/>
              </a:rPr>
              <a:t>外部触发*</a:t>
            </a: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（默认无）</a:t>
            </a:r>
            <a:endParaRPr lang="zh-CN" sz="2000">
              <a:highlight>
                <a:srgbClr val="FFFF00"/>
              </a:highligh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600">
                <a:highlight>
                  <a:srgbClr val="FFFF00"/>
                </a:highlight>
                <a:ea typeface="宋体"/>
                <a:cs typeface="Calibri"/>
              </a:rPr>
              <a:t>信号输出（默认无）</a:t>
            </a:r>
            <a:endParaRPr lang="zh-CN" sz="1600">
              <a:highlight>
                <a:srgbClr val="FFFF00"/>
              </a:highlight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（项目：指配置不同的模型。如识别路面，如识别苹果）</a:t>
            </a:r>
          </a:p>
          <a:p>
            <a:r>
              <a:rPr lang="zh-CN" altLang="en-US">
                <a:ea typeface="宋体"/>
                <a:cs typeface="+mn-lt"/>
              </a:rPr>
              <a:t>增删改查</a:t>
            </a:r>
          </a:p>
          <a:p>
            <a:r>
              <a:rPr lang="zh-CN">
                <a:ea typeface="宋体"/>
                <a:cs typeface="+mn-lt"/>
              </a:rPr>
              <a:t>步骤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（一）、新建项目：</a:t>
            </a:r>
            <a:endParaRPr lang="zh-CN">
              <a:solidFill>
                <a:srgbClr val="000000"/>
              </a:solidFill>
              <a:ea typeface="宋体"/>
              <a:cs typeface="+mn-lt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>
                <a:solidFill>
                  <a:srgbClr val="FF0000"/>
                </a:solidFill>
                <a:highlight>
                  <a:srgbClr val="C0C0C0"/>
                </a:highlight>
                <a:ea typeface="宋体"/>
                <a:cs typeface="+mn-lt"/>
              </a:rPr>
              <a:t>默认检测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设置</a:t>
            </a:r>
            <a:r>
              <a:rPr lang="zh-CN" altLang="en-US">
                <a:solidFill>
                  <a:srgbClr val="FF0000"/>
                </a:solidFill>
                <a:highlight>
                  <a:srgbClr val="C0C0C0"/>
                </a:highlight>
                <a:ea typeface="宋体"/>
                <a:cs typeface="+mn-lt"/>
              </a:rPr>
              <a:t>： </a:t>
            </a:r>
            <a:r>
              <a:rPr lang="zh-CN">
                <a:solidFill>
                  <a:srgbClr val="FF0000"/>
                </a:solidFill>
                <a:highlight>
                  <a:srgbClr val="C0C0C0"/>
                </a:highlight>
                <a:ea typeface="宋体"/>
                <a:cs typeface="+mn-lt"/>
              </a:rPr>
              <a:t>输入模型路径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（配对深度学习模型）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>
                <a:solidFill>
                  <a:srgbClr val="FF0000"/>
                </a:solidFill>
                <a:highlight>
                  <a:srgbClr val="C0C0C0"/>
                </a:highlight>
                <a:ea typeface="宋体"/>
                <a:cs typeface="+mn-lt"/>
              </a:rPr>
              <a:t>默认结果</a:t>
            </a:r>
            <a:r>
              <a:rPr lang="zh-CN" altLang="en-US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设置</a:t>
            </a:r>
            <a:r>
              <a:rPr lang="zh-CN" altLang="en-US">
                <a:solidFill>
                  <a:srgbClr val="FF0000"/>
                </a:solidFill>
                <a:highlight>
                  <a:srgbClr val="C0C0C0"/>
                </a:highlight>
                <a:ea typeface="宋体"/>
                <a:cs typeface="+mn-lt"/>
              </a:rPr>
              <a:t>：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检测</a:t>
            </a:r>
            <a:r>
              <a:rPr lang="zh-CN" altLang="en-US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时实时：</a:t>
            </a:r>
            <a:endParaRPr lang="en-US" altLang="zh-CN">
              <a:solidFill>
                <a:srgbClr val="000000"/>
              </a:solidFill>
              <a:highlight>
                <a:srgbClr val="C0C0C0"/>
              </a:highlight>
              <a:ea typeface="宋体"/>
              <a:cs typeface="+mn-lt"/>
            </a:endParaRPr>
          </a:p>
          <a:p>
            <a:pPr marL="109728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显示带识别框的图片；</a:t>
            </a:r>
          </a:p>
          <a:p>
            <a:pPr marL="109728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检测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结果：（类型、</a:t>
            </a:r>
            <a:r>
              <a:rPr lang="zh-CN" altLang="en-US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置信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度、尺寸大小）</a:t>
            </a:r>
          </a:p>
          <a:p>
            <a:pPr marL="109728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发送文本报告到邮箱</a:t>
            </a:r>
            <a:endParaRPr lang="zh-CN">
              <a:cs typeface="Calibri" panose="020F0502020204030204"/>
            </a:endParaRPr>
          </a:p>
          <a:p>
            <a:pPr marL="109728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日志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可选结果</a:t>
            </a:r>
            <a:r>
              <a:rPr lang="zh-CN">
                <a:solidFill>
                  <a:srgbClr val="000000"/>
                </a:solidFill>
                <a:highlight>
                  <a:srgbClr val="C0C0C0"/>
                </a:highlight>
                <a:ea typeface="宋体"/>
                <a:cs typeface="+mn-lt"/>
              </a:rPr>
              <a:t>设置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：是否需要保持原完整记录视频或仅保留有缺陷的视频，或不保留任何视频</a:t>
            </a:r>
            <a:endParaRPr lang="zh-CN">
              <a:cs typeface="Calibri" panose="020F0502020204030204"/>
            </a:endParaRPr>
          </a:p>
          <a:p>
            <a:r>
              <a:rPr lang="zh-CN">
                <a:ea typeface="宋体"/>
                <a:cs typeface="+mn-lt"/>
              </a:rPr>
              <a:t>步骤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（二）、启动任务：选择任务--&gt;确定</a:t>
            </a:r>
            <a:endParaRPr lang="zh-CN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+mn-lt"/>
              </a:rPr>
              <a:t>步骤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（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三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）、结束任务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：点击结束任务</a:t>
            </a:r>
            <a:endParaRPr lang="zh-CN"/>
          </a:p>
          <a:p>
            <a:r>
              <a:rPr lang="zh-CN">
                <a:ea typeface="宋体"/>
                <a:cs typeface="+mn-lt"/>
              </a:rPr>
              <a:t>步骤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（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四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）、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查看结果：查看已发送报告的邮件</a:t>
            </a:r>
            <a:endParaRPr lang="zh-CN">
              <a:ea typeface="宋体"/>
              <a:cs typeface="Calibri"/>
            </a:endParaRPr>
          </a:p>
          <a:p>
            <a:r>
              <a:rPr lang="zh-CN">
                <a:ea typeface="宋体"/>
                <a:cs typeface="+mn-lt"/>
              </a:rPr>
              <a:t>步骤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（</a:t>
            </a:r>
            <a:r>
              <a:rPr lang="zh-CN" altLang="en-US">
                <a:solidFill>
                  <a:srgbClr val="000000"/>
                </a:solidFill>
                <a:ea typeface="宋体"/>
                <a:cs typeface="+mn-lt"/>
              </a:rPr>
              <a:t>五</a:t>
            </a:r>
            <a:r>
              <a:rPr lang="zh-CN">
                <a:solidFill>
                  <a:srgbClr val="000000"/>
                </a:solidFill>
                <a:ea typeface="宋体"/>
                <a:cs typeface="+mn-lt"/>
              </a:rPr>
              <a:t>）、</a:t>
            </a:r>
            <a:r>
              <a:rPr lang="zh-CN" altLang="en-US">
                <a:solidFill>
                  <a:srgbClr val="FF0000"/>
                </a:solidFill>
                <a:ea typeface="宋体"/>
                <a:cs typeface="+mn-lt"/>
              </a:rPr>
              <a:t>删除任务</a:t>
            </a:r>
            <a:endParaRPr lang="zh-CN">
              <a:ea typeface="宋体"/>
              <a:cs typeface="Calibri"/>
            </a:endParaRPr>
          </a:p>
          <a:p>
            <a:endParaRPr lang="zh-CN" altLang="en-US">
              <a:ea typeface="宋体"/>
              <a:cs typeface="+mn-lt"/>
            </a:endParaRPr>
          </a:p>
        </p:txBody>
      </p:sp>
      <p:pic>
        <p:nvPicPr>
          <p:cNvPr id="5" name="图片 5" descr="图片包含 图示&#10;&#10;已自动生成说明">
            <a:extLst>
              <a:ext uri="{FF2B5EF4-FFF2-40B4-BE49-F238E27FC236}">
                <a16:creationId xmlns:a16="http://schemas.microsoft.com/office/drawing/2014/main" id="{C1DE1656-ADBF-E6F4-F02A-D5EB6B37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61" y="1810208"/>
            <a:ext cx="2793779" cy="22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49E5D6-A824-DD7F-10A4-4DFFDB39CD27}"/>
              </a:ext>
            </a:extLst>
          </p:cNvPr>
          <p:cNvSpPr txBox="1"/>
          <p:nvPr/>
        </p:nvSpPr>
        <p:spPr>
          <a:xfrm>
            <a:off x="760780" y="411658"/>
            <a:ext cx="4379385" cy="4926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宋体"/>
                <a:cs typeface="Calibri"/>
              </a:rPr>
              <a:t>原型图</a:t>
            </a:r>
          </a:p>
          <a:p>
            <a:endParaRPr lang="zh-CN" altLang="en-US" b="1" dirty="0">
              <a:highlight>
                <a:srgbClr val="FFFF00"/>
              </a:highlight>
              <a:ea typeface="宋体"/>
              <a:cs typeface="+mn-lt"/>
            </a:endParaRPr>
          </a:p>
          <a:p>
            <a:r>
              <a:rPr lang="zh-CN" altLang="en-US" sz="1400" b="1">
                <a:ea typeface="宋体"/>
                <a:cs typeface="+mn-lt"/>
              </a:rPr>
              <a:t>菜单栏：</a:t>
            </a:r>
          </a:p>
          <a:p>
            <a:r>
              <a:rPr lang="zh-CN" altLang="en-US" sz="1400">
                <a:ea typeface="宋体"/>
                <a:cs typeface="+mn-lt"/>
              </a:rPr>
              <a:t>1.新建项目</a:t>
            </a:r>
          </a:p>
          <a:p>
            <a:r>
              <a:rPr lang="zh-CN" altLang="en-US" sz="1400">
                <a:ea typeface="宋体"/>
                <a:cs typeface="+mn-lt"/>
              </a:rPr>
              <a:t>2.启动任务</a:t>
            </a:r>
          </a:p>
          <a:p>
            <a:r>
              <a:rPr lang="zh-CN" altLang="en-US" sz="1400">
                <a:ea typeface="宋体"/>
                <a:cs typeface="+mn-lt"/>
              </a:rPr>
              <a:t>3.结束任务</a:t>
            </a:r>
          </a:p>
          <a:p>
            <a:r>
              <a:rPr lang="zh-CN" altLang="en-US" sz="1400">
                <a:ea typeface="宋体"/>
                <a:cs typeface="+mn-lt"/>
              </a:rPr>
              <a:t>4.查看结果</a:t>
            </a:r>
          </a:p>
          <a:p>
            <a:r>
              <a:rPr lang="zh-CN" altLang="en-US" sz="1400">
                <a:ea typeface="宋体"/>
                <a:cs typeface="+mn-lt"/>
              </a:rPr>
              <a:t>5.删除任务</a:t>
            </a:r>
          </a:p>
          <a:p>
            <a:r>
              <a:rPr lang="zh-CN" altLang="en-US" sz="1400">
                <a:ea typeface="宋体"/>
                <a:cs typeface="Calibri"/>
              </a:rPr>
              <a:t>6.系统设置</a:t>
            </a:r>
            <a:endParaRPr lang="zh-CN" altLang="en-US" sz="1400" dirty="0">
              <a:ea typeface="宋体"/>
              <a:cs typeface="Calibri"/>
            </a:endParaRPr>
          </a:p>
          <a:p>
            <a:r>
              <a:rPr lang="zh-CN" altLang="en-US" sz="1400" b="1">
                <a:ea typeface="宋体"/>
                <a:cs typeface="Calibri"/>
              </a:rPr>
              <a:t>Page2 新建项目</a:t>
            </a:r>
            <a:r>
              <a:rPr lang="zh-CN" sz="1400" b="1">
                <a:solidFill>
                  <a:srgbClr val="FF0000"/>
                </a:solidFill>
                <a:ea typeface="+mn-lt"/>
                <a:cs typeface="+mn-lt"/>
              </a:rPr>
              <a:t>（不弹窗，空白处直接显示）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>
                <a:ea typeface="宋体"/>
                <a:cs typeface="+mn-lt"/>
              </a:rPr>
              <a:t>默认检测设置： 输入模型路径（配对深度学习模型）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>
                <a:ea typeface="宋体"/>
                <a:cs typeface="+mn-lt"/>
              </a:rPr>
              <a:t>默认结果设置：检测时实时：</a:t>
            </a:r>
            <a:endParaRPr lang="en-US" altLang="zh-CN" sz="1400">
              <a:ea typeface="宋体"/>
              <a:cs typeface="+mn-lt"/>
            </a:endParaRPr>
          </a:p>
          <a:p>
            <a:pPr marL="1097280" indent="-34290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 sz="1400">
                <a:ea typeface="宋体"/>
                <a:cs typeface="+mn-lt"/>
              </a:rPr>
              <a:t>显示带识别框的图片；</a:t>
            </a:r>
          </a:p>
          <a:p>
            <a:pPr marL="1097280" indent="-34290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 sz="1400">
                <a:ea typeface="宋体"/>
                <a:cs typeface="+mn-lt"/>
              </a:rPr>
              <a:t>检测结果：（类型、置信度、尺寸大小）</a:t>
            </a:r>
          </a:p>
          <a:p>
            <a:pPr marL="1097280" indent="-34290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 sz="1400">
                <a:ea typeface="宋体"/>
                <a:cs typeface="+mn-lt"/>
              </a:rPr>
              <a:t>发送文本报告到邮箱</a:t>
            </a:r>
          </a:p>
          <a:p>
            <a:pPr marL="1097280" indent="-342900">
              <a:spcBef>
                <a:spcPts val="500"/>
              </a:spcBef>
              <a:spcAft>
                <a:spcPts val="500"/>
              </a:spcAft>
              <a:buAutoNum type="arabicParenR"/>
            </a:pPr>
            <a:r>
              <a:rPr lang="zh-CN" altLang="en-US" sz="1400">
                <a:ea typeface="宋体"/>
                <a:cs typeface="+mn-lt"/>
              </a:rPr>
              <a:t>日志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>
                <a:ea typeface="宋体"/>
                <a:cs typeface="+mn-lt"/>
              </a:rPr>
              <a:t>可选结果设置：是否需要保持原完整记录视频或仅保留有缺陷的视频，或不保</a:t>
            </a:r>
            <a:r>
              <a:rPr lang="zh-CN" sz="1400">
                <a:ea typeface="+mn-lt"/>
                <a:cs typeface="+mn-lt"/>
              </a:rPr>
              <a:t>留任何视频</a:t>
            </a:r>
            <a:endParaRPr lang="zh-CN" sz="1400">
              <a:ea typeface="宋体"/>
              <a:cs typeface="Calibri"/>
            </a:endParaRPr>
          </a:p>
        </p:txBody>
      </p:sp>
      <p:pic>
        <p:nvPicPr>
          <p:cNvPr id="5" name="图片 5" descr="图片包含 图示&#10;&#10;已自动生成说明">
            <a:extLst>
              <a:ext uri="{FF2B5EF4-FFF2-40B4-BE49-F238E27FC236}">
                <a16:creationId xmlns:a16="http://schemas.microsoft.com/office/drawing/2014/main" id="{C1DE1656-ADBF-E6F4-F02A-D5EB6B37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808" y="409982"/>
            <a:ext cx="2793779" cy="2259311"/>
          </a:xfrm>
          <a:prstGeom prst="rect">
            <a:avLst/>
          </a:prstGeom>
        </p:spPr>
      </p:pic>
      <p:sp>
        <p:nvSpPr>
          <p:cNvPr id="2" name="文本框 3">
            <a:extLst>
              <a:ext uri="{FF2B5EF4-FFF2-40B4-BE49-F238E27FC236}">
                <a16:creationId xmlns:a16="http://schemas.microsoft.com/office/drawing/2014/main" id="{BE7ADAEE-4174-5898-6283-905D7410F9D5}"/>
              </a:ext>
            </a:extLst>
          </p:cNvPr>
          <p:cNvSpPr txBox="1"/>
          <p:nvPr/>
        </p:nvSpPr>
        <p:spPr>
          <a:xfrm>
            <a:off x="5357432" y="1056756"/>
            <a:ext cx="4200092" cy="42909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 b="1">
                <a:ea typeface="+mn-lt"/>
                <a:cs typeface="+mn-lt"/>
              </a:rPr>
              <a:t>Page3 启动任务</a:t>
            </a:r>
            <a:r>
              <a:rPr lang="zh-CN" altLang="en-US" sz="1400" b="1">
                <a:solidFill>
                  <a:srgbClr val="FF0000"/>
                </a:solidFill>
                <a:ea typeface="+mn-lt"/>
                <a:cs typeface="+mn-lt"/>
              </a:rPr>
              <a:t>（弹窗）</a:t>
            </a:r>
            <a:r>
              <a:rPr lang="zh-CN" altLang="en-US" sz="1400" b="1">
                <a:highlight>
                  <a:srgbClr val="FFFF00"/>
                </a:highlight>
                <a:ea typeface="+mn-lt"/>
                <a:cs typeface="+mn-lt"/>
              </a:rPr>
              <a:t>（嵌套在项目里？）</a:t>
            </a:r>
            <a:endParaRPr lang="zh-CN" sz="1400" b="1">
              <a:highlight>
                <a:srgbClr val="FFFF00"/>
              </a:highlight>
              <a:ea typeface="宋体" panose="02010600030101010101" pitchFamily="2" charset="-122"/>
              <a:cs typeface="+mn-lt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>
                <a:ea typeface="+mn-lt"/>
                <a:cs typeface="+mn-lt"/>
              </a:rPr>
              <a:t>选择任务</a:t>
            </a:r>
            <a:r>
              <a:rPr lang="en-US" altLang="zh-CN" sz="1400" dirty="0">
                <a:ea typeface="+mn-lt"/>
                <a:cs typeface="+mn-lt"/>
              </a:rPr>
              <a:t>--&gt;</a:t>
            </a:r>
            <a:r>
              <a:rPr lang="zh-CN" altLang="en-US" sz="1400">
                <a:ea typeface="+mn-lt"/>
                <a:cs typeface="+mn-lt"/>
              </a:rPr>
              <a:t>确定</a:t>
            </a:r>
            <a:endParaRPr lang="zh-CN" sz="1400">
              <a:ea typeface="宋体"/>
              <a:cs typeface="Calibri"/>
            </a:endParaRPr>
          </a:p>
          <a:p>
            <a:r>
              <a:rPr lang="en-US" altLang="zh-CN" sz="1400" b="1" dirty="0">
                <a:ea typeface="+mn-lt"/>
                <a:cs typeface="+mn-lt"/>
              </a:rPr>
              <a:t>Page4 </a:t>
            </a:r>
            <a:r>
              <a:rPr lang="zh-CN" sz="1400" b="1">
                <a:ea typeface="+mn-lt"/>
                <a:cs typeface="+mn-lt"/>
              </a:rPr>
              <a:t>结束任务</a:t>
            </a:r>
            <a:r>
              <a:rPr lang="zh-CN" altLang="en-US" sz="1400" b="1">
                <a:solidFill>
                  <a:srgbClr val="FF0000"/>
                </a:solidFill>
                <a:ea typeface="+mn-lt"/>
                <a:cs typeface="+mn-lt"/>
              </a:rPr>
              <a:t>（弹窗）</a:t>
            </a:r>
            <a:r>
              <a:rPr lang="zh-CN" sz="1400" b="1">
                <a:highlight>
                  <a:srgbClr val="FFFF00"/>
                </a:highlight>
                <a:ea typeface="+mn-lt"/>
                <a:cs typeface="+mn-lt"/>
              </a:rPr>
              <a:t>（嵌套在项目里？）</a:t>
            </a:r>
            <a:endParaRPr lang="zh-CN" altLang="en-US" sz="1400" b="1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zh-CN" sz="1400">
                <a:ea typeface="+mn-lt"/>
                <a:cs typeface="+mn-lt"/>
              </a:rPr>
              <a:t>点击结束任务</a:t>
            </a:r>
            <a:endParaRPr lang="zh-CN" sz="1400">
              <a:ea typeface="宋体"/>
              <a:cs typeface="Calibri"/>
            </a:endParaRPr>
          </a:p>
          <a:p>
            <a:r>
              <a:rPr lang="en-US" altLang="zh-CN" sz="1400" b="1" dirty="0">
                <a:ea typeface="+mn-lt"/>
                <a:cs typeface="+mn-lt"/>
              </a:rPr>
              <a:t>Page5 </a:t>
            </a:r>
            <a:r>
              <a:rPr lang="zh-CN" sz="1400" b="1">
                <a:ea typeface="+mn-lt"/>
                <a:cs typeface="+mn-lt"/>
              </a:rPr>
              <a:t>查看结果</a:t>
            </a:r>
            <a:r>
              <a:rPr lang="zh-CN" sz="1400" b="1">
                <a:solidFill>
                  <a:srgbClr val="FF0000"/>
                </a:solidFill>
                <a:ea typeface="+mn-lt"/>
                <a:cs typeface="+mn-lt"/>
              </a:rPr>
              <a:t>（</a:t>
            </a:r>
            <a:r>
              <a:rPr lang="zh-CN" altLang="en-US" sz="1400" b="1">
                <a:solidFill>
                  <a:srgbClr val="FF0000"/>
                </a:solidFill>
                <a:ea typeface="+mn-lt"/>
                <a:cs typeface="+mn-lt"/>
              </a:rPr>
              <a:t>不</a:t>
            </a:r>
            <a:r>
              <a:rPr lang="zh-CN" sz="1400" b="1">
                <a:solidFill>
                  <a:srgbClr val="FF0000"/>
                </a:solidFill>
                <a:ea typeface="+mn-lt"/>
                <a:cs typeface="+mn-lt"/>
              </a:rPr>
              <a:t>弹</a:t>
            </a:r>
            <a:r>
              <a:rPr lang="zh-CN" altLang="en-US" sz="1400" b="1">
                <a:solidFill>
                  <a:srgbClr val="FF0000"/>
                </a:solidFill>
                <a:ea typeface="+mn-lt"/>
                <a:cs typeface="+mn-lt"/>
              </a:rPr>
              <a:t>窗，空白处直接显示</a:t>
            </a:r>
            <a:r>
              <a:rPr lang="zh-CN" sz="1400" b="1">
                <a:solidFill>
                  <a:srgbClr val="FF0000"/>
                </a:solidFill>
                <a:ea typeface="+mn-lt"/>
                <a:cs typeface="+mn-lt"/>
              </a:rPr>
              <a:t>）</a:t>
            </a:r>
          </a:p>
          <a:p>
            <a:r>
              <a:rPr lang="zh-CN" sz="1400">
                <a:ea typeface="+mn-lt"/>
                <a:cs typeface="+mn-lt"/>
              </a:rPr>
              <a:t>查看已发送报告的邮件</a:t>
            </a:r>
            <a:endParaRPr lang="zh-CN" sz="1400">
              <a:ea typeface="宋体"/>
              <a:cs typeface="Calibri"/>
            </a:endParaRPr>
          </a:p>
          <a:p>
            <a:r>
              <a:rPr lang="en-US" altLang="zh-CN" sz="1400" b="1" dirty="0">
                <a:ea typeface="+mn-lt"/>
                <a:cs typeface="+mn-lt"/>
              </a:rPr>
              <a:t>Page6 </a:t>
            </a:r>
            <a:r>
              <a:rPr lang="zh-CN" altLang="en-US" sz="1400" b="1">
                <a:ea typeface="+mn-lt"/>
                <a:cs typeface="+mn-lt"/>
              </a:rPr>
              <a:t>删除任务</a:t>
            </a:r>
            <a:r>
              <a:rPr lang="zh-CN" altLang="en-US" sz="1400" b="1">
                <a:solidFill>
                  <a:srgbClr val="FF0000"/>
                </a:solidFill>
                <a:ea typeface="+mn-lt"/>
                <a:cs typeface="+mn-lt"/>
              </a:rPr>
              <a:t>（弹窗）</a:t>
            </a:r>
            <a:r>
              <a:rPr lang="zh-CN" sz="1400" b="1">
                <a:highlight>
                  <a:srgbClr val="FFFF00"/>
                </a:highlight>
                <a:ea typeface="+mn-lt"/>
                <a:cs typeface="+mn-lt"/>
              </a:rPr>
              <a:t>（嵌套在项目里？）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400">
                <a:ea typeface="+mn-lt"/>
                <a:cs typeface="+mn-lt"/>
              </a:rPr>
              <a:t>“确认”</a:t>
            </a:r>
            <a:r>
              <a:rPr lang="zh-CN" sz="1400">
                <a:ea typeface="+mn-lt"/>
                <a:cs typeface="+mn-lt"/>
              </a:rPr>
              <a:t>“</a:t>
            </a:r>
            <a:r>
              <a:rPr lang="zh-CN" altLang="en-US" sz="1400">
                <a:ea typeface="+mn-lt"/>
                <a:cs typeface="+mn-lt"/>
              </a:rPr>
              <a:t>取消</a:t>
            </a:r>
            <a:r>
              <a:rPr lang="zh-CN" sz="1400">
                <a:ea typeface="+mn-lt"/>
                <a:cs typeface="+mn-lt"/>
              </a:rPr>
              <a:t>”</a:t>
            </a:r>
            <a:endParaRPr lang="zh-CN" altLang="en-US" sz="1400">
              <a:ea typeface="+mn-lt"/>
              <a:cs typeface="+mn-lt"/>
            </a:endParaRPr>
          </a:p>
          <a:p>
            <a:pPr algn="l"/>
            <a:r>
              <a:rPr lang="zh-CN" altLang="en-US" sz="1400" b="1">
                <a:ea typeface="+mn-lt"/>
                <a:cs typeface="+mn-lt"/>
              </a:rPr>
              <a:t>Page7系统设置</a:t>
            </a:r>
            <a:r>
              <a:rPr lang="zh-CN" sz="1400" b="1">
                <a:solidFill>
                  <a:srgbClr val="FF0000"/>
                </a:solidFill>
                <a:ea typeface="+mn-lt"/>
                <a:cs typeface="+mn-lt"/>
              </a:rPr>
              <a:t>（不弹窗，空白处直接显示）</a:t>
            </a:r>
            <a:endParaRPr lang="en-US" sz="1400" b="1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zh-CN" altLang="en-US" sz="1400">
                <a:ea typeface="+mn-lt"/>
                <a:cs typeface="+mn-lt"/>
              </a:rPr>
              <a:t>是否上电自启动（默认上电不启动）；若有，则选择需自启动的任务（默认无）；</a:t>
            </a:r>
          </a:p>
          <a:p>
            <a:r>
              <a:rPr lang="zh-CN" altLang="en-US" sz="1400">
                <a:ea typeface="+mn-lt"/>
                <a:cs typeface="+mn-lt"/>
              </a:rPr>
              <a:t>设置相机分辨率（默认为相机的分辨率）；</a:t>
            </a:r>
          </a:p>
          <a:p>
            <a:r>
              <a:rPr lang="zh-CN" altLang="en-US" sz="1400">
                <a:ea typeface="+mn-lt"/>
                <a:cs typeface="+mn-lt"/>
              </a:rPr>
              <a:t>设置</a:t>
            </a:r>
            <a:r>
              <a:rPr lang="en-US" altLang="zh-CN" sz="1400" dirty="0">
                <a:ea typeface="+mn-lt"/>
                <a:cs typeface="+mn-lt"/>
              </a:rPr>
              <a:t>GPS</a:t>
            </a:r>
            <a:r>
              <a:rPr lang="zh-CN" altLang="en-US" sz="1400">
                <a:ea typeface="+mn-lt"/>
                <a:cs typeface="+mn-lt"/>
              </a:rPr>
              <a:t>通信模式（串口、波特率）（默认为采购相机的参数）</a:t>
            </a:r>
          </a:p>
          <a:p>
            <a:r>
              <a:rPr lang="zh-CN" altLang="en-US" sz="1400">
                <a:ea typeface="+mn-lt"/>
                <a:cs typeface="+mn-lt"/>
              </a:rPr>
              <a:t>外部触发*（默认无）</a:t>
            </a:r>
          </a:p>
          <a:p>
            <a:r>
              <a:rPr lang="zh-CN" altLang="en-US" sz="1400">
                <a:ea typeface="+mn-lt"/>
                <a:cs typeface="+mn-lt"/>
              </a:rPr>
              <a:t>信号输出（默认无）</a:t>
            </a:r>
          </a:p>
          <a:p>
            <a:r>
              <a:rPr lang="zh-CN" altLang="en-US" sz="1400">
                <a:ea typeface="宋体"/>
                <a:cs typeface="Calibri"/>
              </a:rPr>
              <a:t>（项目：指配置不同的模型。如识别路面，如识别苹果）</a:t>
            </a:r>
          </a:p>
        </p:txBody>
      </p:sp>
    </p:spTree>
    <p:extLst>
      <p:ext uri="{BB962C8B-B14F-4D97-AF65-F5344CB8AC3E}">
        <p14:creationId xmlns:p14="http://schemas.microsoft.com/office/powerpoint/2010/main" val="307853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AB421C9110224AA02A18D8D10E16F5" ma:contentTypeVersion="2" ma:contentTypeDescription="Create a new document." ma:contentTypeScope="" ma:versionID="cbb88699c37bb8b6255bc79f16f55f64">
  <xsd:schema xmlns:xsd="http://www.w3.org/2001/XMLSchema" xmlns:xs="http://www.w3.org/2001/XMLSchema" xmlns:p="http://schemas.microsoft.com/office/2006/metadata/properties" xmlns:ns2="388971c7-f163-48c6-ac2a-a72ef385c425" targetNamespace="http://schemas.microsoft.com/office/2006/metadata/properties" ma:root="true" ma:fieldsID="e3a4148570fc6928027d9d3847b5d9e0" ns2:_="">
    <xsd:import namespace="388971c7-f163-48c6-ac2a-a72ef385c4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8971c7-f163-48c6-ac2a-a72ef385c4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71BF22-17F3-46ED-95FE-CF738D8408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94790B-0425-4752-87AA-FBD10D5653C8}">
  <ds:schemaRefs>
    <ds:schemaRef ds:uri="388971c7-f163-48c6-ac2a-a72ef385c4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719F20E-3DEB-4654-B7F9-4AAB6F5FC8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Debug widget: Real time location Camera Live, FPS, Local Image, Hyper param ON/OFF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revision>132</cp:revision>
  <dcterms:created xsi:type="dcterms:W3CDTF">2012-07-28T05:39:45Z</dcterms:created>
  <dcterms:modified xsi:type="dcterms:W3CDTF">2023-02-08T16:05:05Z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0x010100F2AB421C9110224AA02A18D8D10E16F5</vt:lpwstr>
  </property>
</Properties>
</file>