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22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6" r:id="rId13"/>
    <p:sldId id="303" r:id="rId14"/>
    <p:sldId id="304" r:id="rId15"/>
    <p:sldId id="295" r:id="rId16"/>
    <p:sldId id="297" r:id="rId17"/>
    <p:sldId id="298" r:id="rId18"/>
    <p:sldId id="299" r:id="rId19"/>
    <p:sldId id="300" r:id="rId20"/>
    <p:sldId id="301" r:id="rId21"/>
    <p:sldId id="302" r:id="rId22"/>
    <p:sldId id="305" r:id="rId23"/>
    <p:sldId id="306" r:id="rId24"/>
    <p:sldId id="308" r:id="rId25"/>
    <p:sldId id="307" r:id="rId26"/>
    <p:sldId id="310" r:id="rId27"/>
    <p:sldId id="311" r:id="rId28"/>
    <p:sldId id="309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3" r:id="rId40"/>
    <p:sldId id="324" r:id="rId41"/>
    <p:sldId id="325" r:id="rId42"/>
    <p:sldId id="326" r:id="rId43"/>
    <p:sldId id="327" r:id="rId44"/>
    <p:sldId id="328" r:id="rId45"/>
    <p:sldId id="329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FFF"/>
    <a:srgbClr val="FF99CC"/>
    <a:srgbClr val="FFF7FF"/>
    <a:srgbClr val="FFCCFF"/>
    <a:srgbClr val="F3E7FF"/>
    <a:srgbClr val="CAE8AA"/>
    <a:srgbClr val="EAD5FF"/>
    <a:srgbClr val="E9E1A9"/>
    <a:srgbClr val="ECDB04"/>
    <a:srgbClr val="F0E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28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03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32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77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73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19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14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33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30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27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31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28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5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s://programmers.co.kr/learn/courses/30/lessons/4257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hyperlink" Target="https://programmers.co.kr/learn/courses/30/lessons/42577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hyperlink" Target="https://programmers.co.kr/learn/courses/30/lessons/4257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ED2AEAB-D5AD-FAB2-8D35-6C1FA91AF8AF}"/>
              </a:ext>
            </a:extLst>
          </p:cNvPr>
          <p:cNvSpPr/>
          <p:nvPr/>
        </p:nvSpPr>
        <p:spPr>
          <a:xfrm>
            <a:off x="3285077" y="2070143"/>
            <a:ext cx="5621845" cy="494881"/>
          </a:xfrm>
          <a:prstGeom prst="round2SameRect">
            <a:avLst>
              <a:gd name="adj1" fmla="val 24366"/>
              <a:gd name="adj2" fmla="val 0"/>
            </a:avLst>
          </a:prstGeom>
          <a:gradFill flip="none" rotWithShape="1">
            <a:gsLst>
              <a:gs pos="0">
                <a:srgbClr val="6DD9FF"/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  <a:effectLst>
            <a:outerShdw blurRad="114300" dist="254000" sx="95000" sy="950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4500" latinLnBrk="0">
              <a:defRPr/>
            </a:pPr>
            <a:r>
              <a:rPr lang="ko-KR" altLang="en-US" kern="0" dirty="0" err="1">
                <a:ln w="15875">
                  <a:noFill/>
                </a:ln>
                <a:solidFill>
                  <a:srgbClr val="F9F6E7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벤처스타트업아카데미</a:t>
            </a:r>
            <a:r>
              <a:rPr lang="ko-KR" altLang="en-US" kern="0" dirty="0">
                <a:ln w="15875">
                  <a:noFill/>
                </a:ln>
                <a:solidFill>
                  <a:srgbClr val="F9F6E7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</a:t>
            </a:r>
            <a:r>
              <a:rPr lang="ko-KR" altLang="en-US" kern="0" dirty="0" err="1">
                <a:ln w="15875">
                  <a:noFill/>
                </a:ln>
                <a:solidFill>
                  <a:srgbClr val="F9F6E7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개념스터디</a:t>
            </a:r>
            <a:r>
              <a:rPr lang="ko-KR" altLang="en-US" kern="0" dirty="0">
                <a:ln w="15875">
                  <a:noFill/>
                </a:ln>
                <a:solidFill>
                  <a:srgbClr val="F9F6E7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발표 자료</a:t>
            </a:r>
            <a:endParaRPr lang="ko-KR" altLang="en-US" dirty="0">
              <a:solidFill>
                <a:srgbClr val="F9F6E7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18B9369-3CFD-87F0-A348-67603183B63A}"/>
              </a:ext>
            </a:extLst>
          </p:cNvPr>
          <p:cNvGrpSpPr/>
          <p:nvPr/>
        </p:nvGrpSpPr>
        <p:grpSpPr>
          <a:xfrm>
            <a:off x="3501299" y="2224715"/>
            <a:ext cx="185738" cy="185738"/>
            <a:chOff x="787646" y="1895476"/>
            <a:chExt cx="185738" cy="185738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EF22CE1-157B-7F06-2145-ED083B243538}"/>
                </a:ext>
              </a:extLst>
            </p:cNvPr>
            <p:cNvSpPr/>
            <p:nvPr/>
          </p:nvSpPr>
          <p:spPr>
            <a:xfrm>
              <a:off x="787646" y="1895476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>
              <a:solidFill>
                <a:schemeClr val="bg1">
                  <a:alpha val="2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52602C29-02D8-5551-183C-B47FD551F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331" y="1943850"/>
              <a:ext cx="103902" cy="9211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" name="양쪽 모서리가 둥근 사각형 12">
            <a:extLst>
              <a:ext uri="{FF2B5EF4-FFF2-40B4-BE49-F238E27FC236}">
                <a16:creationId xmlns:a16="http://schemas.microsoft.com/office/drawing/2014/main" id="{644EC87E-8D22-EEC7-20EA-D2E0E547CAF6}"/>
              </a:ext>
            </a:extLst>
          </p:cNvPr>
          <p:cNvSpPr/>
          <p:nvPr/>
        </p:nvSpPr>
        <p:spPr>
          <a:xfrm>
            <a:off x="3285077" y="2565024"/>
            <a:ext cx="5621845" cy="1968065"/>
          </a:xfrm>
          <a:prstGeom prst="round2SameRect">
            <a:avLst>
              <a:gd name="adj1" fmla="val 0"/>
              <a:gd name="adj2" fmla="val 543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200" kern="0" dirty="0">
                <a:ln w="19050">
                  <a:noFill/>
                </a:ln>
                <a:solidFill>
                  <a:srgbClr val="0070C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스터디 </a:t>
            </a:r>
            <a:r>
              <a:rPr lang="en-US" altLang="ko-KR" sz="3200" kern="0" dirty="0">
                <a:ln w="19050">
                  <a:noFill/>
                </a:ln>
                <a:solidFill>
                  <a:srgbClr val="0070C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</a:t>
            </a:r>
            <a:endParaRPr lang="en-US" altLang="ko-KR" sz="4400" kern="0" dirty="0">
              <a:ln w="19050">
                <a:noFill/>
              </a:ln>
              <a:solidFill>
                <a:srgbClr val="0070C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 latinLnBrk="0">
              <a:defRPr/>
            </a:pPr>
            <a:r>
              <a:rPr lang="en-US" altLang="ko-KR" sz="4400" kern="0" dirty="0">
                <a:ln w="19050">
                  <a:noFill/>
                </a:ln>
                <a:solidFill>
                  <a:srgbClr val="6DD9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4400" kern="0" dirty="0">
                <a:ln w="19050">
                  <a:noFill/>
                </a:ln>
                <a:solidFill>
                  <a:srgbClr val="6DD9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해시</a:t>
            </a:r>
            <a:r>
              <a:rPr lang="en-US" altLang="ko-KR" sz="4400" kern="0" dirty="0">
                <a:ln w="19050">
                  <a:noFill/>
                </a:ln>
                <a:solidFill>
                  <a:srgbClr val="6DD9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(Hash) </a:t>
            </a:r>
            <a:endParaRPr lang="en-US" altLang="ko-KR" sz="3600" kern="0" dirty="0">
              <a:ln w="19050">
                <a:noFill/>
              </a:ln>
              <a:solidFill>
                <a:srgbClr val="6DD9F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2936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8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4" name="순서도: 수동 입력 27"/>
            <p:cNvSpPr/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501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5017 h 10000"/>
                <a:gd name="connsiteX0" fmla="*/ 25 w 10000"/>
                <a:gd name="connsiteY0" fmla="*/ 479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25 w 10000"/>
                <a:gd name="connsiteY4" fmla="*/ 4796 h 10000"/>
                <a:gd name="connsiteX0" fmla="*/ 0 w 10008"/>
                <a:gd name="connsiteY0" fmla="*/ 4796 h 10000"/>
                <a:gd name="connsiteX1" fmla="*/ 10008 w 10008"/>
                <a:gd name="connsiteY1" fmla="*/ 0 h 10000"/>
                <a:gd name="connsiteX2" fmla="*/ 10008 w 10008"/>
                <a:gd name="connsiteY2" fmla="*/ 10000 h 10000"/>
                <a:gd name="connsiteX3" fmla="*/ 8 w 10008"/>
                <a:gd name="connsiteY3" fmla="*/ 10000 h 10000"/>
                <a:gd name="connsiteX4" fmla="*/ 0 w 10008"/>
                <a:gd name="connsiteY4" fmla="*/ 47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605B513-383F-4557-13D5-AD27AE1C57CC}"/>
                </a:ext>
              </a:extLst>
            </p:cNvPr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0"/>
              </a:avLst>
            </a:prstGeom>
            <a:solidFill>
              <a:srgbClr val="EDF0EC"/>
            </a:solidFill>
            <a:ln>
              <a:noFill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한쪽 모서리 14">
              <a:extLst>
                <a:ext uri="{FF2B5EF4-FFF2-40B4-BE49-F238E27FC236}">
                  <a16:creationId xmlns:a16="http://schemas.microsoft.com/office/drawing/2014/main" id="{5928FAF9-5CE1-B687-8067-C496D69C7E79}"/>
                </a:ext>
              </a:extLst>
            </p:cNvPr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ED2AEAB-D5AD-FAB2-8D35-6C1FA91AF8AF}"/>
                </a:ext>
              </a:extLst>
            </p:cNvPr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6FFD94"/>
                </a:gs>
                <a:gs pos="100000">
                  <a:srgbClr val="04EC6D"/>
                </a:gs>
              </a:gsLst>
              <a:lin ang="0" scaled="1"/>
              <a:tileRect/>
            </a:gradFill>
            <a:ln>
              <a:noFill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algn="just" latinLnBrk="0">
                <a:defRPr/>
              </a:pPr>
              <a:r>
                <a:rPr lang="en-US" altLang="ko-KR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 1. </a:t>
              </a:r>
              <a:r>
                <a:rPr lang="ko-KR" altLang="en-US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해시</a:t>
              </a:r>
              <a:r>
                <a:rPr lang="en-US" altLang="ko-KR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(Hash)</a:t>
              </a:r>
              <a:endPara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8B9369-3CFD-87F0-A348-67603183B63A}"/>
                </a:ext>
              </a:extLst>
            </p:cNvPr>
            <p:cNvGrpSpPr/>
            <p:nvPr/>
          </p:nvGrpSpPr>
          <p:grpSpPr>
            <a:xfrm>
              <a:off x="435295" y="415829"/>
              <a:ext cx="185738" cy="185738"/>
              <a:chOff x="787646" y="1895476"/>
              <a:chExt cx="185738" cy="185738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EF22CE1-157B-7F06-2145-ED083B243538}"/>
                  </a:ext>
                </a:extLst>
              </p:cNvPr>
              <p:cNvSpPr/>
              <p:nvPr/>
            </p:nvSpPr>
            <p:spPr>
              <a:xfrm>
                <a:off x="787646" y="1895476"/>
                <a:ext cx="185738" cy="185738"/>
              </a:xfrm>
              <a:prstGeom prst="ellipse">
                <a:avLst/>
              </a:prstGeom>
              <a:solidFill>
                <a:schemeClr val="bg1"/>
              </a:solidFill>
              <a:ln w="177800">
                <a:solidFill>
                  <a:schemeClr val="bg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52602C29-02D8-5551-183C-B47FD551F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331" y="1943850"/>
                <a:ext cx="103902" cy="9211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rgbClr val="00B05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4EC87E-8D22-EEC7-20EA-D2E0E547CAF6}"/>
                </a:ext>
              </a:extLst>
            </p:cNvPr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0AEFB5B-449E-485E-C512-584F90971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218793"/>
              </p:ext>
            </p:extLst>
          </p:nvPr>
        </p:nvGraphicFramePr>
        <p:xfrm>
          <a:off x="4746666" y="261257"/>
          <a:ext cx="5217466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8733">
                  <a:extLst>
                    <a:ext uri="{9D8B030D-6E8A-4147-A177-3AD203B41FA5}">
                      <a16:colId xmlns:a16="http://schemas.microsoft.com/office/drawing/2014/main" val="4248279638"/>
                    </a:ext>
                  </a:extLst>
                </a:gridCol>
                <a:gridCol w="2608733">
                  <a:extLst>
                    <a:ext uri="{9D8B030D-6E8A-4147-A177-3AD203B41FA5}">
                      <a16:colId xmlns:a16="http://schemas.microsoft.com/office/drawing/2014/main" val="670086913"/>
                    </a:ext>
                  </a:extLst>
                </a:gridCol>
              </a:tblGrid>
              <a:tr h="494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마루 부리OTF 굵은" panose="020B0600000101010101" pitchFamily="34" charset="-127"/>
                          <a:ea typeface="마루 부리OTF 굵은" panose="020B0600000101010101" pitchFamily="34" charset="-127"/>
                          <a:cs typeface="+mn-cs"/>
                        </a:rPr>
                        <a:t>Hash Function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마루 부리OTF 굵은" panose="020B0600000101010101" pitchFamily="34" charset="-127"/>
                        <a:ea typeface="마루 부리OTF 굵은" panose="020B0600000101010101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마루 부리OTF 굵은" panose="020B0600000101010101" pitchFamily="34" charset="-127"/>
                          <a:ea typeface="마루 부리OTF 굵은" panose="020B0600000101010101" pitchFamily="34" charset="-127"/>
                          <a:cs typeface="+mn-cs"/>
                        </a:rPr>
                        <a:t>Hash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마루 부리OTF 굵은" panose="020B0600000101010101" pitchFamily="34" charset="-127"/>
                          <a:ea typeface="마루 부리OTF 굵은" panose="020B0600000101010101" pitchFamily="34" charset="-127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마루 부리OTF 굵은" panose="020B0600000101010101" pitchFamily="34" charset="-127"/>
                          <a:ea typeface="마루 부리OTF 굵은" panose="020B0600000101010101" pitchFamily="34" charset="-127"/>
                          <a:cs typeface="+mn-cs"/>
                        </a:rPr>
                        <a:t>Table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마루 부리OTF 굵은" panose="020B0600000101010101" pitchFamily="34" charset="-127"/>
                        <a:ea typeface="마루 부리OTF 굵은" panose="020B0600000101010101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001497B-7579-42D1-4802-0BDF3397A457}"/>
              </a:ext>
            </a:extLst>
          </p:cNvPr>
          <p:cNvCxnSpPr/>
          <p:nvPr/>
        </p:nvCxnSpPr>
        <p:spPr>
          <a:xfrm>
            <a:off x="861570" y="1417012"/>
            <a:ext cx="0" cy="327437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12205CF2-03A1-2CAB-D6FB-8254831A4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949" y="2681176"/>
            <a:ext cx="4746101" cy="3336429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1C336B8-219C-4CFD-3B73-1EB41B0CDA40}"/>
              </a:ext>
            </a:extLst>
          </p:cNvPr>
          <p:cNvCxnSpPr>
            <a:cxnSpLocks/>
          </p:cNvCxnSpPr>
          <p:nvPr/>
        </p:nvCxnSpPr>
        <p:spPr>
          <a:xfrm>
            <a:off x="6096000" y="2299900"/>
            <a:ext cx="9253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E7E6A7A7-93D5-07DE-9852-266E3C11D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075" y="2078308"/>
            <a:ext cx="5834378" cy="53649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4415AC7E-B789-3078-EBE9-7D651CCD2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955" y="2063611"/>
            <a:ext cx="2115495" cy="53649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5E262479-F448-EE75-16EA-A0207C8D74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060" y="1307830"/>
            <a:ext cx="5864860" cy="646232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E3FBB5CD-A435-56C8-5F5B-E7867B6534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5849" y="6059912"/>
            <a:ext cx="9925148" cy="646232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64B8DA4E-0E8A-90BD-6F64-88C9354AB2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1651" y="1265523"/>
            <a:ext cx="4157832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7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8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4" name="순서도: 수동 입력 2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501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5017 h 10000"/>
                <a:gd name="connsiteX0" fmla="*/ 25 w 10000"/>
                <a:gd name="connsiteY0" fmla="*/ 479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25 w 10000"/>
                <a:gd name="connsiteY4" fmla="*/ 4796 h 10000"/>
                <a:gd name="connsiteX0" fmla="*/ 0 w 10008"/>
                <a:gd name="connsiteY0" fmla="*/ 4796 h 10000"/>
                <a:gd name="connsiteX1" fmla="*/ 10008 w 10008"/>
                <a:gd name="connsiteY1" fmla="*/ 0 h 10000"/>
                <a:gd name="connsiteX2" fmla="*/ 10008 w 10008"/>
                <a:gd name="connsiteY2" fmla="*/ 10000 h 10000"/>
                <a:gd name="connsiteX3" fmla="*/ 8 w 10008"/>
                <a:gd name="connsiteY3" fmla="*/ 10000 h 10000"/>
                <a:gd name="connsiteX4" fmla="*/ 0 w 10008"/>
                <a:gd name="connsiteY4" fmla="*/ 47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605B513-383F-4557-13D5-AD27AE1C57C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0"/>
              </a:avLst>
            </a:prstGeom>
            <a:solidFill>
              <a:srgbClr val="EDF0EC"/>
            </a:solidFill>
            <a:ln>
              <a:noFill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한쪽 모서리 14">
              <a:extLst>
                <a:ext uri="{FF2B5EF4-FFF2-40B4-BE49-F238E27FC236}">
                  <a16:creationId xmlns:a16="http://schemas.microsoft.com/office/drawing/2014/main" id="{5928FAF9-5CE1-B687-8067-C496D69C7E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ED2AEAB-D5AD-FAB2-8D35-6C1FA91AF8A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6FFD94"/>
                </a:gs>
                <a:gs pos="100000">
                  <a:srgbClr val="04EC6D"/>
                </a:gs>
              </a:gsLst>
              <a:lin ang="0" scaled="1"/>
              <a:tileRect/>
            </a:gradFill>
            <a:ln>
              <a:noFill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algn="just" latinLnBrk="0">
                <a:defRPr/>
              </a:pPr>
              <a:r>
                <a:rPr lang="en-US" altLang="ko-KR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 1. </a:t>
              </a:r>
              <a:r>
                <a:rPr lang="ko-KR" altLang="en-US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해시</a:t>
              </a:r>
              <a:r>
                <a:rPr lang="en-US" altLang="ko-KR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(Hash)</a:t>
              </a:r>
              <a:endPara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8B9369-3CFD-87F0-A348-67603183B63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35295" y="415829"/>
              <a:ext cx="185738" cy="185738"/>
              <a:chOff x="787646" y="1895476"/>
              <a:chExt cx="185738" cy="185738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EF22CE1-157B-7F06-2145-ED083B24353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7646" y="1895476"/>
                <a:ext cx="185738" cy="185738"/>
              </a:xfrm>
              <a:prstGeom prst="ellipse">
                <a:avLst/>
              </a:prstGeom>
              <a:solidFill>
                <a:schemeClr val="bg1"/>
              </a:solidFill>
              <a:ln w="177800">
                <a:solidFill>
                  <a:schemeClr val="bg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52602C29-02D8-5551-183C-B47FD551F2B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33331" y="1943850"/>
                <a:ext cx="103902" cy="9211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rgbClr val="00B05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4EC87E-8D22-EEC7-20EA-D2E0E547CAF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0AEFB5B-449E-485E-C512-584F90971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72717"/>
              </p:ext>
            </p:extLst>
          </p:nvPr>
        </p:nvGraphicFramePr>
        <p:xfrm>
          <a:off x="4746666" y="261257"/>
          <a:ext cx="5217466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8733">
                  <a:extLst>
                    <a:ext uri="{9D8B030D-6E8A-4147-A177-3AD203B41FA5}">
                      <a16:colId xmlns:a16="http://schemas.microsoft.com/office/drawing/2014/main" val="4248279638"/>
                    </a:ext>
                  </a:extLst>
                </a:gridCol>
                <a:gridCol w="2608733">
                  <a:extLst>
                    <a:ext uri="{9D8B030D-6E8A-4147-A177-3AD203B41FA5}">
                      <a16:colId xmlns:a16="http://schemas.microsoft.com/office/drawing/2014/main" val="670086913"/>
                    </a:ext>
                  </a:extLst>
                </a:gridCol>
              </a:tblGrid>
              <a:tr h="494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마루 부리OTF 굵은" panose="020B0600000101010101" pitchFamily="34" charset="-127"/>
                          <a:ea typeface="마루 부리OTF 굵은" panose="020B0600000101010101" pitchFamily="34" charset="-127"/>
                          <a:cs typeface="+mn-cs"/>
                        </a:rPr>
                        <a:t>Hash Function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마루 부리OTF 굵은" panose="020B0600000101010101" pitchFamily="34" charset="-127"/>
                        <a:ea typeface="마루 부리OTF 굵은" panose="020B0600000101010101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마루 부리OTF 굵은" panose="020B0600000101010101" pitchFamily="34" charset="-127"/>
                          <a:ea typeface="마루 부리OTF 굵은" panose="020B0600000101010101" pitchFamily="34" charset="-127"/>
                          <a:cs typeface="+mn-cs"/>
                        </a:rPr>
                        <a:t>Hash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마루 부리OTF 굵은" panose="020B0600000101010101" pitchFamily="34" charset="-127"/>
                          <a:ea typeface="마루 부리OTF 굵은" panose="020B0600000101010101" pitchFamily="34" charset="-127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마루 부리OTF 굵은" panose="020B0600000101010101" pitchFamily="34" charset="-127"/>
                          <a:ea typeface="마루 부리OTF 굵은" panose="020B0600000101010101" pitchFamily="34" charset="-127"/>
                          <a:cs typeface="+mn-cs"/>
                        </a:rPr>
                        <a:t>Table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마루 부리OTF 굵은" panose="020B0600000101010101" pitchFamily="34" charset="-127"/>
                        <a:ea typeface="마루 부리OTF 굵은" panose="020B0600000101010101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001497B-7579-42D1-4802-0BDF3397A457}"/>
              </a:ext>
            </a:extLst>
          </p:cNvPr>
          <p:cNvCxnSpPr/>
          <p:nvPr/>
        </p:nvCxnSpPr>
        <p:spPr>
          <a:xfrm>
            <a:off x="861570" y="1417012"/>
            <a:ext cx="0" cy="327437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A4A3B29-EB69-699A-D844-6492555774F8}"/>
              </a:ext>
            </a:extLst>
          </p:cNvPr>
          <p:cNvSpPr txBox="1"/>
          <p:nvPr/>
        </p:nvSpPr>
        <p:spPr>
          <a:xfrm>
            <a:off x="6367290" y="2075730"/>
            <a:ext cx="508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고유한 값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hash function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Input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2205CF2-03A1-2CAB-D6FB-8254831A4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24" y="2614802"/>
            <a:ext cx="4746101" cy="33364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C11F3F-FB01-637F-C57F-C43150299462}"/>
              </a:ext>
            </a:extLst>
          </p:cNvPr>
          <p:cNvSpPr txBox="1"/>
          <p:nvPr/>
        </p:nvSpPr>
        <p:spPr>
          <a:xfrm>
            <a:off x="1011751" y="1348396"/>
            <a:ext cx="4068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해시 테이블 구성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2CE67-7A6A-4738-5E09-1BD1A2E22DB4}"/>
              </a:ext>
            </a:extLst>
          </p:cNvPr>
          <p:cNvSpPr txBox="1"/>
          <p:nvPr/>
        </p:nvSpPr>
        <p:spPr>
          <a:xfrm>
            <a:off x="6499306" y="1577553"/>
            <a:ext cx="2485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Key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CD3B5B47-D19A-6A24-EF41-E889F63D68BD}"/>
              </a:ext>
            </a:extLst>
          </p:cNvPr>
          <p:cNvSpPr/>
          <p:nvPr/>
        </p:nvSpPr>
        <p:spPr>
          <a:xfrm>
            <a:off x="6077186" y="1645271"/>
            <a:ext cx="290104" cy="290104"/>
          </a:xfrm>
          <a:prstGeom prst="diamond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tx1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85E01C-F13A-390C-6E3D-98B53BB0B2D9}"/>
              </a:ext>
            </a:extLst>
          </p:cNvPr>
          <p:cNvSpPr txBox="1"/>
          <p:nvPr/>
        </p:nvSpPr>
        <p:spPr>
          <a:xfrm>
            <a:off x="3562352" y="6353036"/>
            <a:ext cx="5180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데이터가 저장되는 곳을 버킷</a:t>
            </a:r>
            <a:r>
              <a:rPr lang="en-US" altLang="ko-KR" dirty="0"/>
              <a:t>, </a:t>
            </a:r>
            <a:r>
              <a:rPr lang="ko-KR" altLang="en-US" dirty="0"/>
              <a:t>슬롯이라고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B6D42F9-C809-E422-3474-2946E8527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186" y="2762320"/>
            <a:ext cx="2932430" cy="54259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AED6697-B3C0-4D03-0D33-0F58D8746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222" y="3254967"/>
            <a:ext cx="5200339" cy="166435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A7B7389E-849E-5DC8-67B6-4EE571023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1821" y="4919319"/>
            <a:ext cx="2932430" cy="54259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E1294225-CB6E-32D1-4235-185D055825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5844" y="5451244"/>
            <a:ext cx="5145470" cy="84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6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5" grpId="0"/>
      <p:bldP spid="6" grpId="0" animBg="1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8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4" name="순서도: 수동 입력 2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501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5017 h 10000"/>
                <a:gd name="connsiteX0" fmla="*/ 25 w 10000"/>
                <a:gd name="connsiteY0" fmla="*/ 479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25 w 10000"/>
                <a:gd name="connsiteY4" fmla="*/ 4796 h 10000"/>
                <a:gd name="connsiteX0" fmla="*/ 0 w 10008"/>
                <a:gd name="connsiteY0" fmla="*/ 4796 h 10000"/>
                <a:gd name="connsiteX1" fmla="*/ 10008 w 10008"/>
                <a:gd name="connsiteY1" fmla="*/ 0 h 10000"/>
                <a:gd name="connsiteX2" fmla="*/ 10008 w 10008"/>
                <a:gd name="connsiteY2" fmla="*/ 10000 h 10000"/>
                <a:gd name="connsiteX3" fmla="*/ 8 w 10008"/>
                <a:gd name="connsiteY3" fmla="*/ 10000 h 10000"/>
                <a:gd name="connsiteX4" fmla="*/ 0 w 10008"/>
                <a:gd name="connsiteY4" fmla="*/ 47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605B513-383F-4557-13D5-AD27AE1C57C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0"/>
              </a:avLst>
            </a:prstGeom>
            <a:solidFill>
              <a:srgbClr val="EDF0EC"/>
            </a:solidFill>
            <a:ln>
              <a:noFill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한쪽 모서리 14">
              <a:extLst>
                <a:ext uri="{FF2B5EF4-FFF2-40B4-BE49-F238E27FC236}">
                  <a16:creationId xmlns:a16="http://schemas.microsoft.com/office/drawing/2014/main" id="{5928FAF9-5CE1-B687-8067-C496D69C7E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ED2AEAB-D5AD-FAB2-8D35-6C1FA91AF8A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6FFD94"/>
                </a:gs>
                <a:gs pos="100000">
                  <a:srgbClr val="04EC6D"/>
                </a:gs>
              </a:gsLst>
              <a:lin ang="0" scaled="1"/>
              <a:tileRect/>
            </a:gradFill>
            <a:ln>
              <a:noFill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algn="just" latinLnBrk="0">
                <a:defRPr/>
              </a:pPr>
              <a:r>
                <a:rPr lang="en-US" altLang="ko-KR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 1. </a:t>
              </a:r>
              <a:r>
                <a:rPr lang="ko-KR" altLang="en-US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해시</a:t>
              </a:r>
              <a:r>
                <a:rPr lang="en-US" altLang="ko-KR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(Hash)</a:t>
              </a:r>
              <a:endPara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8B9369-3CFD-87F0-A348-67603183B63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35295" y="415829"/>
              <a:ext cx="185738" cy="185738"/>
              <a:chOff x="787646" y="1895476"/>
              <a:chExt cx="185738" cy="185738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EF22CE1-157B-7F06-2145-ED083B24353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7646" y="1895476"/>
                <a:ext cx="185738" cy="185738"/>
              </a:xfrm>
              <a:prstGeom prst="ellipse">
                <a:avLst/>
              </a:prstGeom>
              <a:solidFill>
                <a:schemeClr val="bg1"/>
              </a:solidFill>
              <a:ln w="177800">
                <a:solidFill>
                  <a:schemeClr val="bg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52602C29-02D8-5551-183C-B47FD551F2B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33331" y="1943850"/>
                <a:ext cx="103902" cy="9211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rgbClr val="00B05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4EC87E-8D22-EEC7-20EA-D2E0E547CAF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3" name="그림 42">
            <a:extLst>
              <a:ext uri="{FF2B5EF4-FFF2-40B4-BE49-F238E27FC236}">
                <a16:creationId xmlns:a16="http://schemas.microsoft.com/office/drawing/2014/main" id="{11A1A2E7-B781-C6B6-4038-05124D5FE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91" y="1296373"/>
            <a:ext cx="1426588" cy="646232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0AEFB5B-449E-485E-C512-584F90971A8A}"/>
              </a:ext>
            </a:extLst>
          </p:cNvPr>
          <p:cNvGraphicFramePr>
            <a:graphicFrameLocks noGrp="1"/>
          </p:cNvGraphicFramePr>
          <p:nvPr/>
        </p:nvGraphicFramePr>
        <p:xfrm>
          <a:off x="4746666" y="261257"/>
          <a:ext cx="5217466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8733">
                  <a:extLst>
                    <a:ext uri="{9D8B030D-6E8A-4147-A177-3AD203B41FA5}">
                      <a16:colId xmlns:a16="http://schemas.microsoft.com/office/drawing/2014/main" val="4248279638"/>
                    </a:ext>
                  </a:extLst>
                </a:gridCol>
                <a:gridCol w="2608733">
                  <a:extLst>
                    <a:ext uri="{9D8B030D-6E8A-4147-A177-3AD203B41FA5}">
                      <a16:colId xmlns:a16="http://schemas.microsoft.com/office/drawing/2014/main" val="670086913"/>
                    </a:ext>
                  </a:extLst>
                </a:gridCol>
              </a:tblGrid>
              <a:tr h="494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마루 부리OTF 굵은" panose="020B0600000101010101" pitchFamily="34" charset="-127"/>
                          <a:ea typeface="마루 부리OTF 굵은" panose="020B0600000101010101" pitchFamily="34" charset="-127"/>
                          <a:cs typeface="+mn-cs"/>
                        </a:rPr>
                        <a:t>Hash Function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마루 부리OTF 굵은" panose="020B0600000101010101" pitchFamily="34" charset="-127"/>
                        <a:ea typeface="마루 부리OTF 굵은" panose="020B0600000101010101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마루 부리OTF 굵은" panose="020B0600000101010101" pitchFamily="34" charset="-127"/>
                          <a:ea typeface="마루 부리OTF 굵은" panose="020B0600000101010101" pitchFamily="34" charset="-127"/>
                          <a:cs typeface="+mn-cs"/>
                        </a:rPr>
                        <a:t>Hash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마루 부리OTF 굵은" panose="020B0600000101010101" pitchFamily="34" charset="-127"/>
                          <a:ea typeface="마루 부리OTF 굵은" panose="020B0600000101010101" pitchFamily="34" charset="-127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마루 부리OTF 굵은" panose="020B0600000101010101" pitchFamily="34" charset="-127"/>
                          <a:ea typeface="마루 부리OTF 굵은" panose="020B0600000101010101" pitchFamily="34" charset="-127"/>
                          <a:cs typeface="+mn-cs"/>
                        </a:rPr>
                        <a:t>Table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마루 부리OTF 굵은" panose="020B0600000101010101" pitchFamily="34" charset="-127"/>
                        <a:ea typeface="마루 부리OTF 굵은" panose="020B0600000101010101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001497B-7579-42D1-4802-0BDF3397A457}"/>
              </a:ext>
            </a:extLst>
          </p:cNvPr>
          <p:cNvCxnSpPr/>
          <p:nvPr/>
        </p:nvCxnSpPr>
        <p:spPr>
          <a:xfrm>
            <a:off x="861570" y="1417012"/>
            <a:ext cx="0" cy="327437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D25FB10D-6A09-FAF7-6545-95B6381DA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84" y="2007138"/>
            <a:ext cx="6413548" cy="209720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BCE2D521-06C7-17F0-7C54-A54C69AD9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41" y="4301421"/>
            <a:ext cx="11095682" cy="231668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6542E407-D78B-08B4-526B-3EE1E404CFD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323" y="1486503"/>
            <a:ext cx="5318800" cy="25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9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8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4" name="순서도: 수동 입력 2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501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5017 h 10000"/>
                <a:gd name="connsiteX0" fmla="*/ 25 w 10000"/>
                <a:gd name="connsiteY0" fmla="*/ 479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25 w 10000"/>
                <a:gd name="connsiteY4" fmla="*/ 4796 h 10000"/>
                <a:gd name="connsiteX0" fmla="*/ 0 w 10008"/>
                <a:gd name="connsiteY0" fmla="*/ 4796 h 10000"/>
                <a:gd name="connsiteX1" fmla="*/ 10008 w 10008"/>
                <a:gd name="connsiteY1" fmla="*/ 0 h 10000"/>
                <a:gd name="connsiteX2" fmla="*/ 10008 w 10008"/>
                <a:gd name="connsiteY2" fmla="*/ 10000 h 10000"/>
                <a:gd name="connsiteX3" fmla="*/ 8 w 10008"/>
                <a:gd name="connsiteY3" fmla="*/ 10000 h 10000"/>
                <a:gd name="connsiteX4" fmla="*/ 0 w 10008"/>
                <a:gd name="connsiteY4" fmla="*/ 47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605B513-383F-4557-13D5-AD27AE1C57C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0"/>
              </a:avLst>
            </a:prstGeom>
            <a:solidFill>
              <a:srgbClr val="EDF0EC"/>
            </a:solidFill>
            <a:ln>
              <a:noFill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한쪽 모서리 14">
              <a:extLst>
                <a:ext uri="{FF2B5EF4-FFF2-40B4-BE49-F238E27FC236}">
                  <a16:creationId xmlns:a16="http://schemas.microsoft.com/office/drawing/2014/main" id="{5928FAF9-5CE1-B687-8067-C496D69C7E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ED2AEAB-D5AD-FAB2-8D35-6C1FA91AF8A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6FFD94"/>
                </a:gs>
                <a:gs pos="100000">
                  <a:srgbClr val="04EC6D"/>
                </a:gs>
              </a:gsLst>
              <a:lin ang="0" scaled="1"/>
              <a:tileRect/>
            </a:gradFill>
            <a:ln>
              <a:noFill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algn="just" latinLnBrk="0">
                <a:defRPr/>
              </a:pPr>
              <a:r>
                <a:rPr lang="en-US" altLang="ko-KR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 1. </a:t>
              </a:r>
              <a:r>
                <a:rPr lang="ko-KR" altLang="en-US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해시</a:t>
              </a:r>
              <a:r>
                <a:rPr lang="en-US" altLang="ko-KR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(Hash)</a:t>
              </a:r>
              <a:endPara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8B9369-3CFD-87F0-A348-67603183B63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35295" y="415829"/>
              <a:ext cx="185738" cy="185738"/>
              <a:chOff x="787646" y="1895476"/>
              <a:chExt cx="185738" cy="185738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EF22CE1-157B-7F06-2145-ED083B24353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7646" y="1895476"/>
                <a:ext cx="185738" cy="185738"/>
              </a:xfrm>
              <a:prstGeom prst="ellipse">
                <a:avLst/>
              </a:prstGeom>
              <a:solidFill>
                <a:schemeClr val="bg1"/>
              </a:solidFill>
              <a:ln w="177800">
                <a:solidFill>
                  <a:schemeClr val="bg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52602C29-02D8-5551-183C-B47FD551F2B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33331" y="1943850"/>
                <a:ext cx="103902" cy="9211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rgbClr val="00B05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4EC87E-8D22-EEC7-20EA-D2E0E547CAF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001497B-7579-42D1-4802-0BDF3397A457}"/>
              </a:ext>
            </a:extLst>
          </p:cNvPr>
          <p:cNvCxnSpPr/>
          <p:nvPr/>
        </p:nvCxnSpPr>
        <p:spPr>
          <a:xfrm>
            <a:off x="861570" y="1187683"/>
            <a:ext cx="0" cy="327437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0C11F3F-FB01-637F-C57F-C43150299462}"/>
              </a:ext>
            </a:extLst>
          </p:cNvPr>
          <p:cNvSpPr txBox="1"/>
          <p:nvPr/>
        </p:nvSpPr>
        <p:spPr>
          <a:xfrm>
            <a:off x="1011751" y="1119067"/>
            <a:ext cx="4068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해시함수 예시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814721-ADCB-D6EA-8BF7-608309975B6C}"/>
              </a:ext>
            </a:extLst>
          </p:cNvPr>
          <p:cNvSpPr txBox="1"/>
          <p:nvPr/>
        </p:nvSpPr>
        <p:spPr>
          <a:xfrm>
            <a:off x="1380480" y="1735303"/>
            <a:ext cx="2864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division method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7297D504-AF53-1C1E-C7BF-3DE1585DF9B3}"/>
              </a:ext>
            </a:extLst>
          </p:cNvPr>
          <p:cNvSpPr/>
          <p:nvPr/>
        </p:nvSpPr>
        <p:spPr>
          <a:xfrm>
            <a:off x="958360" y="1803021"/>
            <a:ext cx="290104" cy="290104"/>
          </a:xfrm>
          <a:prstGeom prst="diamond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tx1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F184F7-295C-394A-6AFA-A10B89477A16}"/>
              </a:ext>
            </a:extLst>
          </p:cNvPr>
          <p:cNvSpPr txBox="1"/>
          <p:nvPr/>
        </p:nvSpPr>
        <p:spPr>
          <a:xfrm>
            <a:off x="1433870" y="3803021"/>
            <a:ext cx="3534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multiplication method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23DC0637-0C63-E11B-0DF1-C523C2910063}"/>
              </a:ext>
            </a:extLst>
          </p:cNvPr>
          <p:cNvSpPr/>
          <p:nvPr/>
        </p:nvSpPr>
        <p:spPr>
          <a:xfrm>
            <a:off x="1011751" y="3870739"/>
            <a:ext cx="290104" cy="290104"/>
          </a:xfrm>
          <a:prstGeom prst="diamond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tx1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8DF0D76-1E21-6AD7-F003-6E6CDA229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412" y="2245779"/>
            <a:ext cx="9915525" cy="1333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8DFE1A3-C7C2-7A6F-2566-0C73FA9A1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803" y="4289011"/>
            <a:ext cx="6267450" cy="7334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08CC1ED-DB83-1CE4-4A29-147C1243DC1E}"/>
              </a:ext>
            </a:extLst>
          </p:cNvPr>
          <p:cNvSpPr txBox="1"/>
          <p:nvPr/>
        </p:nvSpPr>
        <p:spPr>
          <a:xfrm>
            <a:off x="1433870" y="5236990"/>
            <a:ext cx="3534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multiplication method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5" name="다이아몬드 24">
            <a:extLst>
              <a:ext uri="{FF2B5EF4-FFF2-40B4-BE49-F238E27FC236}">
                <a16:creationId xmlns:a16="http://schemas.microsoft.com/office/drawing/2014/main" id="{CAF41F9E-E562-D928-6707-6F89DF152669}"/>
              </a:ext>
            </a:extLst>
          </p:cNvPr>
          <p:cNvSpPr/>
          <p:nvPr/>
        </p:nvSpPr>
        <p:spPr>
          <a:xfrm>
            <a:off x="1011751" y="5304708"/>
            <a:ext cx="290104" cy="290104"/>
          </a:xfrm>
          <a:prstGeom prst="diamond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tx1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F7111F5-5854-D46F-27E3-F2E7D40A1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803" y="5832926"/>
            <a:ext cx="83629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7" grpId="0"/>
      <p:bldP spid="8" grpId="0" animBg="1"/>
      <p:bldP spid="24" grpId="0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8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4" name="순서도: 수동 입력 2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501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5017 h 10000"/>
                <a:gd name="connsiteX0" fmla="*/ 25 w 10000"/>
                <a:gd name="connsiteY0" fmla="*/ 479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25 w 10000"/>
                <a:gd name="connsiteY4" fmla="*/ 4796 h 10000"/>
                <a:gd name="connsiteX0" fmla="*/ 0 w 10008"/>
                <a:gd name="connsiteY0" fmla="*/ 4796 h 10000"/>
                <a:gd name="connsiteX1" fmla="*/ 10008 w 10008"/>
                <a:gd name="connsiteY1" fmla="*/ 0 h 10000"/>
                <a:gd name="connsiteX2" fmla="*/ 10008 w 10008"/>
                <a:gd name="connsiteY2" fmla="*/ 10000 h 10000"/>
                <a:gd name="connsiteX3" fmla="*/ 8 w 10008"/>
                <a:gd name="connsiteY3" fmla="*/ 10000 h 10000"/>
                <a:gd name="connsiteX4" fmla="*/ 0 w 10008"/>
                <a:gd name="connsiteY4" fmla="*/ 47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605B513-383F-4557-13D5-AD27AE1C57C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0"/>
              </a:avLst>
            </a:prstGeom>
            <a:solidFill>
              <a:srgbClr val="EDF0EC"/>
            </a:solidFill>
            <a:ln>
              <a:noFill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한쪽 모서리 14">
              <a:extLst>
                <a:ext uri="{FF2B5EF4-FFF2-40B4-BE49-F238E27FC236}">
                  <a16:creationId xmlns:a16="http://schemas.microsoft.com/office/drawing/2014/main" id="{5928FAF9-5CE1-B687-8067-C496D69C7E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ED2AEAB-D5AD-FAB2-8D35-6C1FA91AF8A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6FFD94"/>
                </a:gs>
                <a:gs pos="100000">
                  <a:srgbClr val="04EC6D"/>
                </a:gs>
              </a:gsLst>
              <a:lin ang="0" scaled="1"/>
              <a:tileRect/>
            </a:gradFill>
            <a:ln>
              <a:noFill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algn="just" latinLnBrk="0">
                <a:defRPr/>
              </a:pPr>
              <a:r>
                <a:rPr lang="en-US" altLang="ko-KR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 1. </a:t>
              </a:r>
              <a:r>
                <a:rPr lang="ko-KR" altLang="en-US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해시</a:t>
              </a:r>
              <a:r>
                <a:rPr lang="en-US" altLang="ko-KR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(Hash)</a:t>
              </a:r>
              <a:endPara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8B9369-3CFD-87F0-A348-67603183B63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35295" y="415829"/>
              <a:ext cx="185738" cy="185738"/>
              <a:chOff x="787646" y="1895476"/>
              <a:chExt cx="185738" cy="185738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EF22CE1-157B-7F06-2145-ED083B24353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7646" y="1895476"/>
                <a:ext cx="185738" cy="185738"/>
              </a:xfrm>
              <a:prstGeom prst="ellipse">
                <a:avLst/>
              </a:prstGeom>
              <a:solidFill>
                <a:schemeClr val="bg1"/>
              </a:solidFill>
              <a:ln w="177800">
                <a:solidFill>
                  <a:schemeClr val="bg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52602C29-02D8-5551-183C-B47FD551F2B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33331" y="1943850"/>
                <a:ext cx="103902" cy="9211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rgbClr val="00B05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4EC87E-8D22-EEC7-20EA-D2E0E547CAF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001497B-7579-42D1-4802-0BDF3397A457}"/>
              </a:ext>
            </a:extLst>
          </p:cNvPr>
          <p:cNvCxnSpPr/>
          <p:nvPr/>
        </p:nvCxnSpPr>
        <p:spPr>
          <a:xfrm>
            <a:off x="861570" y="1187683"/>
            <a:ext cx="0" cy="327437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0C11F3F-FB01-637F-C57F-C43150299462}"/>
              </a:ext>
            </a:extLst>
          </p:cNvPr>
          <p:cNvSpPr txBox="1"/>
          <p:nvPr/>
        </p:nvSpPr>
        <p:spPr>
          <a:xfrm>
            <a:off x="1011751" y="1119067"/>
            <a:ext cx="4068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자바에서 사용하는 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Hash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F184F7-295C-394A-6AFA-A10B89477A16}"/>
              </a:ext>
            </a:extLst>
          </p:cNvPr>
          <p:cNvSpPr txBox="1"/>
          <p:nvPr/>
        </p:nvSpPr>
        <p:spPr>
          <a:xfrm>
            <a:off x="1301855" y="3268972"/>
            <a:ext cx="3534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차이점</a:t>
            </a: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23DC0637-0C63-E11B-0DF1-C523C2910063}"/>
              </a:ext>
            </a:extLst>
          </p:cNvPr>
          <p:cNvSpPr/>
          <p:nvPr/>
        </p:nvSpPr>
        <p:spPr>
          <a:xfrm>
            <a:off x="879736" y="3336690"/>
            <a:ext cx="290104" cy="290104"/>
          </a:xfrm>
          <a:prstGeom prst="diamond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tx1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87259A0-1507-634B-F935-72022A528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60" y="1792929"/>
            <a:ext cx="10544175" cy="11715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0A27187-E790-6969-5165-DD5BBD77F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893497"/>
            <a:ext cx="103632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24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8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4" name="순서도: 수동 입력 2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501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5017 h 10000"/>
                <a:gd name="connsiteX0" fmla="*/ 25 w 10000"/>
                <a:gd name="connsiteY0" fmla="*/ 479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25 w 10000"/>
                <a:gd name="connsiteY4" fmla="*/ 4796 h 10000"/>
                <a:gd name="connsiteX0" fmla="*/ 0 w 10008"/>
                <a:gd name="connsiteY0" fmla="*/ 4796 h 10000"/>
                <a:gd name="connsiteX1" fmla="*/ 10008 w 10008"/>
                <a:gd name="connsiteY1" fmla="*/ 0 h 10000"/>
                <a:gd name="connsiteX2" fmla="*/ 10008 w 10008"/>
                <a:gd name="connsiteY2" fmla="*/ 10000 h 10000"/>
                <a:gd name="connsiteX3" fmla="*/ 8 w 10008"/>
                <a:gd name="connsiteY3" fmla="*/ 10000 h 10000"/>
                <a:gd name="connsiteX4" fmla="*/ 0 w 10008"/>
                <a:gd name="connsiteY4" fmla="*/ 47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605B513-383F-4557-13D5-AD27AE1C57C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0"/>
              </a:avLst>
            </a:prstGeom>
            <a:solidFill>
              <a:srgbClr val="EDF0EC"/>
            </a:solidFill>
            <a:ln>
              <a:noFill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한쪽 모서리 14">
              <a:extLst>
                <a:ext uri="{FF2B5EF4-FFF2-40B4-BE49-F238E27FC236}">
                  <a16:creationId xmlns:a16="http://schemas.microsoft.com/office/drawing/2014/main" id="{5928FAF9-5CE1-B687-8067-C496D69C7E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ED2AEAB-D5AD-FAB2-8D35-6C1FA91AF8A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6FFD94"/>
                </a:gs>
                <a:gs pos="100000">
                  <a:srgbClr val="04EC6D"/>
                </a:gs>
              </a:gsLst>
              <a:lin ang="0" scaled="1"/>
              <a:tileRect/>
            </a:gradFill>
            <a:ln>
              <a:noFill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algn="just" latinLnBrk="0">
                <a:defRPr/>
              </a:pPr>
              <a:r>
                <a:rPr lang="en-US" altLang="ko-KR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 1. </a:t>
              </a:r>
              <a:r>
                <a:rPr lang="ko-KR" altLang="en-US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해시</a:t>
              </a:r>
              <a:r>
                <a:rPr lang="en-US" altLang="ko-KR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(Hash)</a:t>
              </a:r>
              <a:endPara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8B9369-3CFD-87F0-A348-67603183B63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35295" y="415829"/>
              <a:ext cx="185738" cy="185738"/>
              <a:chOff x="787646" y="1895476"/>
              <a:chExt cx="185738" cy="185738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EF22CE1-157B-7F06-2145-ED083B24353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7646" y="1895476"/>
                <a:ext cx="185738" cy="185738"/>
              </a:xfrm>
              <a:prstGeom prst="ellipse">
                <a:avLst/>
              </a:prstGeom>
              <a:solidFill>
                <a:schemeClr val="bg1"/>
              </a:solidFill>
              <a:ln w="177800">
                <a:solidFill>
                  <a:schemeClr val="bg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52602C29-02D8-5551-183C-B47FD551F2B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33331" y="1943850"/>
                <a:ext cx="103902" cy="9211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rgbClr val="00B05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4EC87E-8D22-EEC7-20EA-D2E0E547CAF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001497B-7579-42D1-4802-0BDF3397A457}"/>
              </a:ext>
            </a:extLst>
          </p:cNvPr>
          <p:cNvCxnSpPr/>
          <p:nvPr/>
        </p:nvCxnSpPr>
        <p:spPr>
          <a:xfrm>
            <a:off x="861570" y="1417012"/>
            <a:ext cx="0" cy="327437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0C11F3F-FB01-637F-C57F-C43150299462}"/>
              </a:ext>
            </a:extLst>
          </p:cNvPr>
          <p:cNvSpPr txBox="1"/>
          <p:nvPr/>
        </p:nvSpPr>
        <p:spPr>
          <a:xfrm>
            <a:off x="1011751" y="1348396"/>
            <a:ext cx="4068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요약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192FF0-BC7E-E0F6-26D5-8AF4A100A471}"/>
              </a:ext>
            </a:extLst>
          </p:cNvPr>
          <p:cNvSpPr txBox="1"/>
          <p:nvPr/>
        </p:nvSpPr>
        <p:spPr>
          <a:xfrm>
            <a:off x="1500866" y="2002209"/>
            <a:ext cx="3579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해시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(hash)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 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7CDB8E6-2051-94DF-E90A-41EA4D8658AC}"/>
              </a:ext>
            </a:extLst>
          </p:cNvPr>
          <p:cNvSpPr/>
          <p:nvPr/>
        </p:nvSpPr>
        <p:spPr>
          <a:xfrm>
            <a:off x="2104474" y="2469993"/>
            <a:ext cx="7824248" cy="7617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색인</a:t>
            </a:r>
            <a:r>
              <a:rPr lang="ko-KR" altLang="en-US" sz="2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또는 </a:t>
            </a:r>
            <a:r>
              <a:rPr lang="ko-KR" altLang="en-US" sz="24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인덱스</a:t>
            </a:r>
            <a:endParaRPr lang="en-US" altLang="ko-KR" sz="24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036004-9934-6CCA-9D67-EF146CBC617A}"/>
              </a:ext>
            </a:extLst>
          </p:cNvPr>
          <p:cNvSpPr txBox="1"/>
          <p:nvPr/>
        </p:nvSpPr>
        <p:spPr>
          <a:xfrm>
            <a:off x="1500865" y="3590321"/>
            <a:ext cx="3579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해시 함수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(hash function)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 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7A1221E-026E-AA78-DD8F-E71008DD93D9}"/>
              </a:ext>
            </a:extLst>
          </p:cNvPr>
          <p:cNvSpPr/>
          <p:nvPr/>
        </p:nvSpPr>
        <p:spPr>
          <a:xfrm>
            <a:off x="2104474" y="4049635"/>
            <a:ext cx="7824248" cy="7617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Key</a:t>
            </a:r>
            <a:r>
              <a:rPr lang="ko-KR" altLang="en-US" sz="2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</a:t>
            </a:r>
            <a:r>
              <a:rPr lang="en-US" altLang="ko-KR" sz="24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hash</a:t>
            </a:r>
            <a:r>
              <a:rPr lang="ko-KR" altLang="en-US" sz="2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만들어 주는 함수</a:t>
            </a:r>
            <a:endParaRPr lang="en-US" altLang="ko-KR" sz="24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21DD4C-6C37-8F3F-D23E-5FD0C056CE1C}"/>
              </a:ext>
            </a:extLst>
          </p:cNvPr>
          <p:cNvSpPr txBox="1"/>
          <p:nvPr/>
        </p:nvSpPr>
        <p:spPr>
          <a:xfrm>
            <a:off x="1500865" y="5140990"/>
            <a:ext cx="3579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해시테이블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 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65F1CC5-B57E-0134-C81F-EAB39CE8C26A}"/>
              </a:ext>
            </a:extLst>
          </p:cNvPr>
          <p:cNvSpPr/>
          <p:nvPr/>
        </p:nvSpPr>
        <p:spPr>
          <a:xfrm>
            <a:off x="2104474" y="5600294"/>
            <a:ext cx="7824248" cy="7617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Hash</a:t>
            </a:r>
            <a:r>
              <a:rPr lang="ko-KR" altLang="en-US" sz="2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</a:t>
            </a:r>
            <a:r>
              <a:rPr lang="ko-KR" altLang="en-US" sz="24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주소</a:t>
            </a:r>
            <a:r>
              <a:rPr lang="ko-KR" altLang="en-US" sz="2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삼아 </a:t>
            </a:r>
            <a:r>
              <a:rPr lang="ko-KR" altLang="en-US" sz="24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데이터를 저장</a:t>
            </a:r>
            <a:r>
              <a:rPr lang="ko-KR" altLang="en-US" sz="2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하는 자료구조</a:t>
            </a:r>
            <a:endParaRPr lang="en-US" altLang="ko-KR" sz="24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DD2582-26BD-A98C-4024-455CAC5AB8E7}"/>
              </a:ext>
            </a:extLst>
          </p:cNvPr>
          <p:cNvSpPr txBox="1"/>
          <p:nvPr/>
        </p:nvSpPr>
        <p:spPr>
          <a:xfrm>
            <a:off x="6363093" y="920994"/>
            <a:ext cx="5502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참고 자료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https://go-coding.tistory.com/30</a:t>
            </a:r>
          </a:p>
        </p:txBody>
      </p:sp>
    </p:spTree>
    <p:extLst>
      <p:ext uri="{BB962C8B-B14F-4D97-AF65-F5344CB8AC3E}">
        <p14:creationId xmlns:p14="http://schemas.microsoft.com/office/powerpoint/2010/main" val="78503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 animBg="1"/>
      <p:bldP spid="36" grpId="0"/>
      <p:bldP spid="37" grpId="0" animBg="1"/>
      <p:bldP spid="38" grpId="0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ED2AEAB-D5AD-FAB2-8D35-6C1FA91AF8AF}"/>
              </a:ext>
            </a:extLst>
          </p:cNvPr>
          <p:cNvSpPr/>
          <p:nvPr/>
        </p:nvSpPr>
        <p:spPr>
          <a:xfrm>
            <a:off x="3285077" y="2070143"/>
            <a:ext cx="5621845" cy="494881"/>
          </a:xfrm>
          <a:prstGeom prst="round2SameRect">
            <a:avLst>
              <a:gd name="adj1" fmla="val 24366"/>
              <a:gd name="adj2" fmla="val 0"/>
            </a:avLst>
          </a:prstGeom>
          <a:gradFill flip="none" rotWithShape="1">
            <a:gsLst>
              <a:gs pos="0">
                <a:srgbClr val="E9E1A9"/>
              </a:gs>
              <a:gs pos="100000">
                <a:srgbClr val="ECDB04"/>
              </a:gs>
            </a:gsLst>
            <a:lin ang="0" scaled="1"/>
            <a:tileRect/>
          </a:gradFill>
          <a:ln>
            <a:noFill/>
          </a:ln>
          <a:effectLst>
            <a:outerShdw blurRad="114300" dist="254000" sx="95000" sy="950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4500" latinLnBrk="0">
              <a:defRPr/>
            </a:pPr>
            <a:r>
              <a:rPr lang="ko-KR" altLang="en-US" kern="0" dirty="0" err="1">
                <a:ln w="15875">
                  <a:noFill/>
                </a:ln>
                <a:solidFill>
                  <a:srgbClr val="F9F6E7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벤처스타트업아카데미</a:t>
            </a:r>
            <a:r>
              <a:rPr lang="ko-KR" altLang="en-US" kern="0" dirty="0">
                <a:ln w="15875">
                  <a:noFill/>
                </a:ln>
                <a:solidFill>
                  <a:srgbClr val="F9F6E7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</a:t>
            </a:r>
            <a:r>
              <a:rPr lang="ko-KR" altLang="en-US" kern="0" dirty="0" err="1">
                <a:ln w="15875">
                  <a:noFill/>
                </a:ln>
                <a:solidFill>
                  <a:srgbClr val="F9F6E7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개념스터디</a:t>
            </a:r>
            <a:r>
              <a:rPr lang="ko-KR" altLang="en-US" kern="0" dirty="0">
                <a:ln w="15875">
                  <a:noFill/>
                </a:ln>
                <a:solidFill>
                  <a:srgbClr val="F9F6E7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발표 자료</a:t>
            </a:r>
            <a:endParaRPr lang="ko-KR" altLang="en-US" dirty="0">
              <a:solidFill>
                <a:srgbClr val="F9F6E7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18B9369-3CFD-87F0-A348-67603183B63A}"/>
              </a:ext>
            </a:extLst>
          </p:cNvPr>
          <p:cNvGrpSpPr/>
          <p:nvPr/>
        </p:nvGrpSpPr>
        <p:grpSpPr>
          <a:xfrm>
            <a:off x="3501299" y="2224715"/>
            <a:ext cx="185738" cy="185738"/>
            <a:chOff x="787646" y="1895476"/>
            <a:chExt cx="185738" cy="185738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EF22CE1-157B-7F06-2145-ED083B243538}"/>
                </a:ext>
              </a:extLst>
            </p:cNvPr>
            <p:cNvSpPr/>
            <p:nvPr/>
          </p:nvSpPr>
          <p:spPr>
            <a:xfrm>
              <a:off x="787646" y="1895476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>
              <a:solidFill>
                <a:schemeClr val="bg1">
                  <a:alpha val="2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52602C29-02D8-5551-183C-B47FD551F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331" y="1943850"/>
              <a:ext cx="103902" cy="9211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" name="양쪽 모서리가 둥근 사각형 12">
            <a:extLst>
              <a:ext uri="{FF2B5EF4-FFF2-40B4-BE49-F238E27FC236}">
                <a16:creationId xmlns:a16="http://schemas.microsoft.com/office/drawing/2014/main" id="{644EC87E-8D22-EEC7-20EA-D2E0E547CAF6}"/>
              </a:ext>
            </a:extLst>
          </p:cNvPr>
          <p:cNvSpPr/>
          <p:nvPr/>
        </p:nvSpPr>
        <p:spPr>
          <a:xfrm>
            <a:off x="3285077" y="2565024"/>
            <a:ext cx="5621845" cy="1968065"/>
          </a:xfrm>
          <a:prstGeom prst="round2SameRect">
            <a:avLst>
              <a:gd name="adj1" fmla="val 0"/>
              <a:gd name="adj2" fmla="val 543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400" kern="0" dirty="0">
                <a:ln w="19050">
                  <a:noFill/>
                </a:ln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</a:t>
            </a:r>
            <a:r>
              <a:rPr lang="ko-KR" altLang="en-US" sz="4400" kern="0" dirty="0">
                <a:ln w="19050">
                  <a:noFill/>
                </a:ln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해시 충돌</a:t>
            </a:r>
            <a:endParaRPr lang="en-US" altLang="ko-KR" sz="2000" kern="0" dirty="0">
              <a:ln w="19050">
                <a:noFill/>
              </a:ln>
              <a:solidFill>
                <a:schemeClr val="accent2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 latinLnBrk="0">
              <a:defRPr/>
            </a:pPr>
            <a:r>
              <a:rPr lang="en-US" altLang="ko-KR" sz="2000" kern="0" dirty="0">
                <a:ln w="19050">
                  <a:noFill/>
                </a:ln>
                <a:solidFill>
                  <a:srgbClr val="FFC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Hash Collision </a:t>
            </a:r>
            <a:r>
              <a:rPr lang="ko-KR" altLang="en-US" sz="2000" kern="0" dirty="0">
                <a:ln w="19050">
                  <a:noFill/>
                </a:ln>
                <a:solidFill>
                  <a:srgbClr val="FFC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및 해결 방법</a:t>
            </a:r>
            <a:endParaRPr lang="en-US" altLang="ko-KR" sz="3600" kern="0" dirty="0">
              <a:ln w="19050">
                <a:noFill/>
              </a:ln>
              <a:solidFill>
                <a:srgbClr val="FFC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5465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4" name="순서도: 수동 입력 2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501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5017 h 10000"/>
                <a:gd name="connsiteX0" fmla="*/ 25 w 10000"/>
                <a:gd name="connsiteY0" fmla="*/ 479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25 w 10000"/>
                <a:gd name="connsiteY4" fmla="*/ 4796 h 10000"/>
                <a:gd name="connsiteX0" fmla="*/ 0 w 10008"/>
                <a:gd name="connsiteY0" fmla="*/ 4796 h 10000"/>
                <a:gd name="connsiteX1" fmla="*/ 10008 w 10008"/>
                <a:gd name="connsiteY1" fmla="*/ 0 h 10000"/>
                <a:gd name="connsiteX2" fmla="*/ 10008 w 10008"/>
                <a:gd name="connsiteY2" fmla="*/ 10000 h 10000"/>
                <a:gd name="connsiteX3" fmla="*/ 8 w 10008"/>
                <a:gd name="connsiteY3" fmla="*/ 10000 h 10000"/>
                <a:gd name="connsiteX4" fmla="*/ 0 w 10008"/>
                <a:gd name="connsiteY4" fmla="*/ 47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605B513-383F-4557-13D5-AD27AE1C57C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0"/>
              </a:avLst>
            </a:prstGeom>
            <a:solidFill>
              <a:srgbClr val="F0EFEC"/>
            </a:solidFill>
            <a:ln>
              <a:noFill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한쪽 모서리 14">
              <a:extLst>
                <a:ext uri="{FF2B5EF4-FFF2-40B4-BE49-F238E27FC236}">
                  <a16:creationId xmlns:a16="http://schemas.microsoft.com/office/drawing/2014/main" id="{5928FAF9-5CE1-B687-8067-C496D69C7E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ED2AEAB-D5AD-FAB2-8D35-6C1FA91AF8A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E9E1A9"/>
                </a:gs>
                <a:gs pos="100000">
                  <a:srgbClr val="ECDB04"/>
                </a:gs>
              </a:gsLst>
              <a:lin ang="0" scaled="1"/>
              <a:tileRect/>
            </a:gradFill>
            <a:ln>
              <a:noFill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algn="just" latinLnBrk="0">
                <a:defRPr/>
              </a:pPr>
              <a:r>
                <a:rPr lang="en-US" altLang="ko-KR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 2. </a:t>
              </a:r>
              <a:r>
                <a:rPr lang="ko-KR" altLang="en-US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해시</a:t>
              </a:r>
              <a:r>
                <a:rPr lang="en-US" altLang="ko-KR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 </a:t>
              </a:r>
              <a:r>
                <a:rPr lang="ko-KR" altLang="en-US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충돌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8B9369-3CFD-87F0-A348-67603183B63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35295" y="415829"/>
              <a:ext cx="185738" cy="185738"/>
              <a:chOff x="787646" y="1895476"/>
              <a:chExt cx="185738" cy="185738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EF22CE1-157B-7F06-2145-ED083B24353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7646" y="1895476"/>
                <a:ext cx="185738" cy="185738"/>
              </a:xfrm>
              <a:prstGeom prst="ellipse">
                <a:avLst/>
              </a:prstGeom>
              <a:solidFill>
                <a:schemeClr val="bg1"/>
              </a:solidFill>
              <a:ln w="177800">
                <a:solidFill>
                  <a:schemeClr val="bg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52602C29-02D8-5551-183C-B47FD551F2B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33331" y="1943850"/>
                <a:ext cx="103902" cy="9211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4EC87E-8D22-EEC7-20EA-D2E0E547CAF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0AEFB5B-449E-485E-C512-584F90971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757349"/>
              </p:ext>
            </p:extLst>
          </p:nvPr>
        </p:nvGraphicFramePr>
        <p:xfrm>
          <a:off x="4746666" y="261257"/>
          <a:ext cx="5217466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8733">
                  <a:extLst>
                    <a:ext uri="{9D8B030D-6E8A-4147-A177-3AD203B41FA5}">
                      <a16:colId xmlns:a16="http://schemas.microsoft.com/office/drawing/2014/main" val="4248279638"/>
                    </a:ext>
                  </a:extLst>
                </a:gridCol>
                <a:gridCol w="2608733">
                  <a:extLst>
                    <a:ext uri="{9D8B030D-6E8A-4147-A177-3AD203B41FA5}">
                      <a16:colId xmlns:a16="http://schemas.microsoft.com/office/drawing/2014/main" val="670086913"/>
                    </a:ext>
                  </a:extLst>
                </a:gridCol>
              </a:tblGrid>
              <a:tr h="494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마루 부리OTF 굵은" panose="020B0600000101010101" pitchFamily="34" charset="-127"/>
                          <a:ea typeface="마루 부리OTF 굵은" panose="020B0600000101010101" pitchFamily="34" charset="-127"/>
                          <a:cs typeface="+mn-cs"/>
                        </a:rPr>
                        <a:t>해시 충돌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DB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마루 부리OTF 굵은" panose="020B0600000101010101" pitchFamily="34" charset="-127"/>
                          <a:ea typeface="마루 부리OTF 굵은" panose="020B0600000101010101" pitchFamily="34" charset="-127"/>
                          <a:cs typeface="+mn-cs"/>
                        </a:rPr>
                        <a:t>해결 방법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DFB884E-9511-CDB1-CF85-BF417F7BC49F}"/>
              </a:ext>
            </a:extLst>
          </p:cNvPr>
          <p:cNvCxnSpPr/>
          <p:nvPr/>
        </p:nvCxnSpPr>
        <p:spPr>
          <a:xfrm>
            <a:off x="861570" y="1417012"/>
            <a:ext cx="0" cy="327437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A13DB18-A8B9-38AD-873E-DE926260E4F9}"/>
              </a:ext>
            </a:extLst>
          </p:cNvPr>
          <p:cNvSpPr txBox="1"/>
          <p:nvPr/>
        </p:nvSpPr>
        <p:spPr>
          <a:xfrm>
            <a:off x="1011751" y="1348396"/>
            <a:ext cx="4068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해시 충돌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7C946E-A978-ED9F-305B-60E734463188}"/>
              </a:ext>
            </a:extLst>
          </p:cNvPr>
          <p:cNvSpPr txBox="1"/>
          <p:nvPr/>
        </p:nvSpPr>
        <p:spPr>
          <a:xfrm>
            <a:off x="2816332" y="2288434"/>
            <a:ext cx="6672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서로 </a:t>
            </a:r>
            <a:r>
              <a:rPr lang="ko-KR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다른 </a:t>
            </a:r>
            <a:r>
              <a:rPr lang="en-US" altLang="ko-KR" sz="2000" b="1" dirty="0">
                <a:solidFill>
                  <a:srgbClr val="FF0000"/>
                </a:solidFill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key </a:t>
            </a:r>
            <a:r>
              <a:rPr lang="ko-KR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</a:t>
            </a:r>
            <a:r>
              <a:rPr lang="ko-KR" altLang="en-US" sz="2000" b="1" dirty="0"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사용하여 </a:t>
            </a:r>
            <a:r>
              <a:rPr lang="ko-KR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같은 </a:t>
            </a:r>
            <a:r>
              <a:rPr lang="en-US" altLang="ko-KR" sz="2000" b="1" dirty="0">
                <a:solidFill>
                  <a:srgbClr val="FF0000"/>
                </a:solidFill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hash </a:t>
            </a:r>
            <a:r>
              <a:rPr lang="ko-KR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</a:t>
            </a:r>
            <a:r>
              <a:rPr lang="ko-KR" altLang="en-US" sz="2000" b="1" dirty="0"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얻어진 상황</a:t>
            </a:r>
            <a:endParaRPr lang="en-US" altLang="ko-KR" sz="2000" b="1" dirty="0">
              <a:highlight>
                <a:srgbClr val="FFFF00"/>
              </a:highlight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71D048-933D-5CDA-02BA-943225481C35}"/>
              </a:ext>
            </a:extLst>
          </p:cNvPr>
          <p:cNvSpPr txBox="1"/>
          <p:nvPr/>
        </p:nvSpPr>
        <p:spPr>
          <a:xfrm>
            <a:off x="1378585" y="3272201"/>
            <a:ext cx="10018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해시 함수로 해시를 만드는 과정에서 서로 다른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key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같은 해시로 변경되면 같은 공간에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value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저장되므로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key-value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1:1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mapping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되어야 하는 해시 테이블의 특성에 위배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AC8727-CC91-1C54-F6ED-C91E4AA40E23}"/>
              </a:ext>
            </a:extLst>
          </p:cNvPr>
          <p:cNvSpPr txBox="1"/>
          <p:nvPr/>
        </p:nvSpPr>
        <p:spPr>
          <a:xfrm>
            <a:off x="3587918" y="4747291"/>
            <a:ext cx="5342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해시 충돌은 필연적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나타날 수 밖에 없다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7752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4" name="순서도: 수동 입력 2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501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5017 h 10000"/>
                <a:gd name="connsiteX0" fmla="*/ 25 w 10000"/>
                <a:gd name="connsiteY0" fmla="*/ 479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25 w 10000"/>
                <a:gd name="connsiteY4" fmla="*/ 4796 h 10000"/>
                <a:gd name="connsiteX0" fmla="*/ 0 w 10008"/>
                <a:gd name="connsiteY0" fmla="*/ 4796 h 10000"/>
                <a:gd name="connsiteX1" fmla="*/ 10008 w 10008"/>
                <a:gd name="connsiteY1" fmla="*/ 0 h 10000"/>
                <a:gd name="connsiteX2" fmla="*/ 10008 w 10008"/>
                <a:gd name="connsiteY2" fmla="*/ 10000 h 10000"/>
                <a:gd name="connsiteX3" fmla="*/ 8 w 10008"/>
                <a:gd name="connsiteY3" fmla="*/ 10000 h 10000"/>
                <a:gd name="connsiteX4" fmla="*/ 0 w 10008"/>
                <a:gd name="connsiteY4" fmla="*/ 47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605B513-383F-4557-13D5-AD27AE1C57C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0"/>
              </a:avLst>
            </a:prstGeom>
            <a:solidFill>
              <a:srgbClr val="F0EFEC"/>
            </a:solidFill>
            <a:ln>
              <a:noFill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한쪽 모서리 14">
              <a:extLst>
                <a:ext uri="{FF2B5EF4-FFF2-40B4-BE49-F238E27FC236}">
                  <a16:creationId xmlns:a16="http://schemas.microsoft.com/office/drawing/2014/main" id="{5928FAF9-5CE1-B687-8067-C496D69C7E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ED2AEAB-D5AD-FAB2-8D35-6C1FA91AF8A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E9E1A9"/>
                </a:gs>
                <a:gs pos="100000">
                  <a:srgbClr val="ECDB04"/>
                </a:gs>
              </a:gsLst>
              <a:lin ang="0" scaled="1"/>
              <a:tileRect/>
            </a:gradFill>
            <a:ln>
              <a:noFill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algn="just" latinLnBrk="0">
                <a:defRPr/>
              </a:pPr>
              <a:r>
                <a:rPr lang="en-US" altLang="ko-KR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 2. </a:t>
              </a:r>
              <a:r>
                <a:rPr lang="ko-KR" altLang="en-US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해시</a:t>
              </a:r>
              <a:r>
                <a:rPr lang="en-US" altLang="ko-KR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 </a:t>
              </a:r>
              <a:r>
                <a:rPr lang="ko-KR" altLang="en-US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충돌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8B9369-3CFD-87F0-A348-67603183B63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35295" y="415829"/>
              <a:ext cx="185738" cy="185738"/>
              <a:chOff x="787646" y="1895476"/>
              <a:chExt cx="185738" cy="185738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EF22CE1-157B-7F06-2145-ED083B24353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7646" y="1895476"/>
                <a:ext cx="185738" cy="185738"/>
              </a:xfrm>
              <a:prstGeom prst="ellipse">
                <a:avLst/>
              </a:prstGeom>
              <a:solidFill>
                <a:schemeClr val="bg1"/>
              </a:solidFill>
              <a:ln w="177800">
                <a:solidFill>
                  <a:schemeClr val="bg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52602C29-02D8-5551-183C-B47FD551F2B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33331" y="1943850"/>
                <a:ext cx="103902" cy="9211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4EC87E-8D22-EEC7-20EA-D2E0E547CAF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0AEFB5B-449E-485E-C512-584F90971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200080"/>
              </p:ext>
            </p:extLst>
          </p:nvPr>
        </p:nvGraphicFramePr>
        <p:xfrm>
          <a:off x="4746666" y="261257"/>
          <a:ext cx="5217466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8733">
                  <a:extLst>
                    <a:ext uri="{9D8B030D-6E8A-4147-A177-3AD203B41FA5}">
                      <a16:colId xmlns:a16="http://schemas.microsoft.com/office/drawing/2014/main" val="4248279638"/>
                    </a:ext>
                  </a:extLst>
                </a:gridCol>
                <a:gridCol w="2608733">
                  <a:extLst>
                    <a:ext uri="{9D8B030D-6E8A-4147-A177-3AD203B41FA5}">
                      <a16:colId xmlns:a16="http://schemas.microsoft.com/office/drawing/2014/main" val="670086913"/>
                    </a:ext>
                  </a:extLst>
                </a:gridCol>
              </a:tblGrid>
              <a:tr h="494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마루 부리OTF 굵은" panose="020B0600000101010101" pitchFamily="34" charset="-127"/>
                          <a:ea typeface="마루 부리OTF 굵은" panose="020B0600000101010101" pitchFamily="34" charset="-127"/>
                          <a:cs typeface="+mn-cs"/>
                        </a:rPr>
                        <a:t>해시 충돌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마루 부리OTF 굵은" panose="020B0600000101010101" pitchFamily="34" charset="-127"/>
                          <a:ea typeface="마루 부리OTF 굵은" panose="020B0600000101010101" pitchFamily="34" charset="-127"/>
                          <a:cs typeface="+mn-cs"/>
                        </a:rPr>
                        <a:t>해결 방법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DB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DFB884E-9511-CDB1-CF85-BF417F7BC49F}"/>
              </a:ext>
            </a:extLst>
          </p:cNvPr>
          <p:cNvCxnSpPr/>
          <p:nvPr/>
        </p:nvCxnSpPr>
        <p:spPr>
          <a:xfrm>
            <a:off x="861570" y="1417012"/>
            <a:ext cx="0" cy="327437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A13DB18-A8B9-38AD-873E-DE926260E4F9}"/>
              </a:ext>
            </a:extLst>
          </p:cNvPr>
          <p:cNvSpPr txBox="1"/>
          <p:nvPr/>
        </p:nvSpPr>
        <p:spPr>
          <a:xfrm>
            <a:off x="1011751" y="1348396"/>
            <a:ext cx="4068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Chaining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AC8727-CC91-1C54-F6ED-C91E4AA40E23}"/>
              </a:ext>
            </a:extLst>
          </p:cNvPr>
          <p:cNvSpPr txBox="1"/>
          <p:nvPr/>
        </p:nvSpPr>
        <p:spPr>
          <a:xfrm>
            <a:off x="2869241" y="1255090"/>
            <a:ext cx="6144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저장소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(Bucket)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충돌이 일어나면 기존 값과 새로운 값을 연결리스트로 연결하는 방법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9896155-41C8-1F1C-16E0-8C6D00546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33" y="2476644"/>
            <a:ext cx="5128546" cy="3234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0A774A-8EBD-331A-1E55-9F27E9099E4C}"/>
              </a:ext>
            </a:extLst>
          </p:cNvPr>
          <p:cNvSpPr txBox="1"/>
          <p:nvPr/>
        </p:nvSpPr>
        <p:spPr>
          <a:xfrm>
            <a:off x="6574724" y="2218420"/>
            <a:ext cx="2912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장점</a:t>
            </a:r>
          </a:p>
        </p:txBody>
      </p:sp>
      <p:sp>
        <p:nvSpPr>
          <p:cNvPr id="19" name="다이아몬드 18">
            <a:extLst>
              <a:ext uri="{FF2B5EF4-FFF2-40B4-BE49-F238E27FC236}">
                <a16:creationId xmlns:a16="http://schemas.microsoft.com/office/drawing/2014/main" id="{F7367046-CB4E-0C1F-6C40-A0C48A867F0C}"/>
              </a:ext>
            </a:extLst>
          </p:cNvPr>
          <p:cNvSpPr/>
          <p:nvPr/>
        </p:nvSpPr>
        <p:spPr>
          <a:xfrm>
            <a:off x="6152605" y="2286138"/>
            <a:ext cx="290104" cy="290104"/>
          </a:xfrm>
          <a:prstGeom prst="diamond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tx1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FEFC6F-CE87-A0EA-07C6-BDB8AE8067B3}"/>
              </a:ext>
            </a:extLst>
          </p:cNvPr>
          <p:cNvSpPr txBox="1"/>
          <p:nvPr/>
        </p:nvSpPr>
        <p:spPr>
          <a:xfrm>
            <a:off x="6086906" y="2825439"/>
            <a:ext cx="5740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미리 충돌을 대비해서 공간을 많이 잡아 놓을 필요가 없음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pPr algn="ctr"/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충돌이 나면 그때 공간을 만들어서 연결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2F818D-B3EC-C04D-A4B7-C0594A133EFD}"/>
              </a:ext>
            </a:extLst>
          </p:cNvPr>
          <p:cNvSpPr txBox="1"/>
          <p:nvPr/>
        </p:nvSpPr>
        <p:spPr>
          <a:xfrm>
            <a:off x="6630722" y="3931191"/>
            <a:ext cx="2912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단점</a:t>
            </a:r>
          </a:p>
        </p:txBody>
      </p: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8A06E1A1-CAB2-7AB4-6A52-A36B1C0FC5A4}"/>
              </a:ext>
            </a:extLst>
          </p:cNvPr>
          <p:cNvSpPr/>
          <p:nvPr/>
        </p:nvSpPr>
        <p:spPr>
          <a:xfrm>
            <a:off x="6208603" y="3998909"/>
            <a:ext cx="290104" cy="290104"/>
          </a:xfrm>
          <a:prstGeom prst="diamond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tx1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97FDF8-D6DD-5C2F-31D5-F7FCC3815D4F}"/>
              </a:ext>
            </a:extLst>
          </p:cNvPr>
          <p:cNvSpPr txBox="1"/>
          <p:nvPr/>
        </p:nvSpPr>
        <p:spPr>
          <a:xfrm>
            <a:off x="6966408" y="4485872"/>
            <a:ext cx="4625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같은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hash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자료들이 많이 연결되면 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검색 시 효율이 낮아진다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CBD80C-5BB8-24E6-A594-81F4DE856DAE}"/>
              </a:ext>
            </a:extLst>
          </p:cNvPr>
          <p:cNvSpPr txBox="1"/>
          <p:nvPr/>
        </p:nvSpPr>
        <p:spPr>
          <a:xfrm>
            <a:off x="2869241" y="5810779"/>
            <a:ext cx="736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해결 방법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2)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Open Addressing(</a:t>
            </a:r>
            <a:r>
              <a:rPr lang="ko-KR" altLang="en-US" sz="20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개방주소법</a:t>
            </a:r>
            <a:r>
              <a:rPr lang="en-US" altLang="ko-KR" sz="20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20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개방 주소법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 충돌이 일어나면 비어 있는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hash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데이터를 저장하는 방법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개방주소법의 해시 테이블은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hash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value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1:1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관계를 유지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7927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4" name="순서도: 수동 입력 2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501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5017 h 10000"/>
                <a:gd name="connsiteX0" fmla="*/ 25 w 10000"/>
                <a:gd name="connsiteY0" fmla="*/ 479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25 w 10000"/>
                <a:gd name="connsiteY4" fmla="*/ 4796 h 10000"/>
                <a:gd name="connsiteX0" fmla="*/ 0 w 10008"/>
                <a:gd name="connsiteY0" fmla="*/ 4796 h 10000"/>
                <a:gd name="connsiteX1" fmla="*/ 10008 w 10008"/>
                <a:gd name="connsiteY1" fmla="*/ 0 h 10000"/>
                <a:gd name="connsiteX2" fmla="*/ 10008 w 10008"/>
                <a:gd name="connsiteY2" fmla="*/ 10000 h 10000"/>
                <a:gd name="connsiteX3" fmla="*/ 8 w 10008"/>
                <a:gd name="connsiteY3" fmla="*/ 10000 h 10000"/>
                <a:gd name="connsiteX4" fmla="*/ 0 w 10008"/>
                <a:gd name="connsiteY4" fmla="*/ 47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605B513-383F-4557-13D5-AD27AE1C57C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0"/>
              </a:avLst>
            </a:prstGeom>
            <a:solidFill>
              <a:srgbClr val="F0EFEC"/>
            </a:solidFill>
            <a:ln>
              <a:noFill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한쪽 모서리 14">
              <a:extLst>
                <a:ext uri="{FF2B5EF4-FFF2-40B4-BE49-F238E27FC236}">
                  <a16:creationId xmlns:a16="http://schemas.microsoft.com/office/drawing/2014/main" id="{5928FAF9-5CE1-B687-8067-C496D69C7E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ED2AEAB-D5AD-FAB2-8D35-6C1FA91AF8A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E9E1A9"/>
                </a:gs>
                <a:gs pos="100000">
                  <a:srgbClr val="ECDB04"/>
                </a:gs>
              </a:gsLst>
              <a:lin ang="0" scaled="1"/>
              <a:tileRect/>
            </a:gradFill>
            <a:ln>
              <a:noFill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algn="just" latinLnBrk="0">
                <a:defRPr/>
              </a:pPr>
              <a:r>
                <a:rPr lang="en-US" altLang="ko-KR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 2. </a:t>
              </a:r>
              <a:r>
                <a:rPr lang="ko-KR" altLang="en-US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해시</a:t>
              </a:r>
              <a:r>
                <a:rPr lang="en-US" altLang="ko-KR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 </a:t>
              </a:r>
              <a:r>
                <a:rPr lang="ko-KR" altLang="en-US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충돌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8B9369-3CFD-87F0-A348-67603183B63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35295" y="415829"/>
              <a:ext cx="185738" cy="185738"/>
              <a:chOff x="787646" y="1895476"/>
              <a:chExt cx="185738" cy="185738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EF22CE1-157B-7F06-2145-ED083B24353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7646" y="1895476"/>
                <a:ext cx="185738" cy="185738"/>
              </a:xfrm>
              <a:prstGeom prst="ellipse">
                <a:avLst/>
              </a:prstGeom>
              <a:solidFill>
                <a:schemeClr val="bg1"/>
              </a:solidFill>
              <a:ln w="177800">
                <a:solidFill>
                  <a:schemeClr val="bg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52602C29-02D8-5551-183C-B47FD551F2B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33331" y="1943850"/>
                <a:ext cx="103902" cy="9211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4EC87E-8D22-EEC7-20EA-D2E0E547CAF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0AEFB5B-449E-485E-C512-584F90971A8A}"/>
              </a:ext>
            </a:extLst>
          </p:cNvPr>
          <p:cNvGraphicFramePr>
            <a:graphicFrameLocks noGrp="1"/>
          </p:cNvGraphicFramePr>
          <p:nvPr/>
        </p:nvGraphicFramePr>
        <p:xfrm>
          <a:off x="4746666" y="261257"/>
          <a:ext cx="5217466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8733">
                  <a:extLst>
                    <a:ext uri="{9D8B030D-6E8A-4147-A177-3AD203B41FA5}">
                      <a16:colId xmlns:a16="http://schemas.microsoft.com/office/drawing/2014/main" val="4248279638"/>
                    </a:ext>
                  </a:extLst>
                </a:gridCol>
                <a:gridCol w="2608733">
                  <a:extLst>
                    <a:ext uri="{9D8B030D-6E8A-4147-A177-3AD203B41FA5}">
                      <a16:colId xmlns:a16="http://schemas.microsoft.com/office/drawing/2014/main" val="670086913"/>
                    </a:ext>
                  </a:extLst>
                </a:gridCol>
              </a:tblGrid>
              <a:tr h="494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마루 부리OTF 굵은" panose="020B0600000101010101" pitchFamily="34" charset="-127"/>
                          <a:ea typeface="마루 부리OTF 굵은" panose="020B0600000101010101" pitchFamily="34" charset="-127"/>
                          <a:cs typeface="+mn-cs"/>
                        </a:rPr>
                        <a:t>해시 충돌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마루 부리OTF 굵은" panose="020B0600000101010101" pitchFamily="34" charset="-127"/>
                          <a:ea typeface="마루 부리OTF 굵은" panose="020B0600000101010101" pitchFamily="34" charset="-127"/>
                          <a:cs typeface="+mn-cs"/>
                        </a:rPr>
                        <a:t>해결 방법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DB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DFB884E-9511-CDB1-CF85-BF417F7BC49F}"/>
              </a:ext>
            </a:extLst>
          </p:cNvPr>
          <p:cNvCxnSpPr/>
          <p:nvPr/>
        </p:nvCxnSpPr>
        <p:spPr>
          <a:xfrm>
            <a:off x="861570" y="1417012"/>
            <a:ext cx="0" cy="327437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A13DB18-A8B9-38AD-873E-DE926260E4F9}"/>
              </a:ext>
            </a:extLst>
          </p:cNvPr>
          <p:cNvSpPr txBox="1"/>
          <p:nvPr/>
        </p:nvSpPr>
        <p:spPr>
          <a:xfrm>
            <a:off x="1011751" y="1348396"/>
            <a:ext cx="4068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Open Addressing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CBD80C-5BB8-24E6-A594-81F4DE856DAE}"/>
              </a:ext>
            </a:extLst>
          </p:cNvPr>
          <p:cNvSpPr txBox="1"/>
          <p:nvPr/>
        </p:nvSpPr>
        <p:spPr>
          <a:xfrm>
            <a:off x="6259282" y="4079879"/>
            <a:ext cx="48097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Open Addressing(</a:t>
            </a:r>
            <a:r>
              <a:rPr lang="ko-KR" altLang="en-US" sz="20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개방주소법</a:t>
            </a:r>
            <a:r>
              <a:rPr lang="en-US" altLang="ko-KR" sz="20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20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개방 주소법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 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충돌이 일어나면 비어 있는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hash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데이터를 저장하는 방법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개방주소법의 해시 테이블은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hash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value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1:1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관계를 유지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A317D9-DF13-99A3-8F57-007F3DF7A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37" y="2121621"/>
            <a:ext cx="4552950" cy="36576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4A1140E-E74D-0C03-E844-634989B8C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051" y="1935435"/>
            <a:ext cx="5578323" cy="187163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E29ADA4-4D0E-5BBE-EE17-2E256EAED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0443" y="1337687"/>
            <a:ext cx="6462320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6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/>
          <p:nvPr/>
        </p:nvSpPr>
        <p:spPr>
          <a:xfrm>
            <a:off x="0" y="-8015"/>
            <a:ext cx="12192000" cy="1176169"/>
          </a:xfrm>
          <a:custGeom>
            <a:avLst/>
            <a:gdLst>
              <a:gd name="connsiteX0" fmla="*/ 0 w 12192000"/>
              <a:gd name="connsiteY0" fmla="*/ 0 h 1176169"/>
              <a:gd name="connsiteX1" fmla="*/ 12192000 w 12192000"/>
              <a:gd name="connsiteY1" fmla="*/ 0 h 1176169"/>
              <a:gd name="connsiteX2" fmla="*/ 12192000 w 12192000"/>
              <a:gd name="connsiteY2" fmla="*/ 546932 h 1176169"/>
              <a:gd name="connsiteX3" fmla="*/ 12192000 w 12192000"/>
              <a:gd name="connsiteY3" fmla="*/ 1172604 h 1176169"/>
              <a:gd name="connsiteX4" fmla="*/ 12156632 w 12192000"/>
              <a:gd name="connsiteY4" fmla="*/ 1176169 h 1176169"/>
              <a:gd name="connsiteX5" fmla="*/ 8264969 w 12192000"/>
              <a:gd name="connsiteY5" fmla="*/ 1176169 h 1176169"/>
              <a:gd name="connsiteX6" fmla="*/ 8089063 w 12192000"/>
              <a:gd name="connsiteY6" fmla="*/ 1122437 h 1176169"/>
              <a:gd name="connsiteX7" fmla="*/ 8054432 w 12192000"/>
              <a:gd name="connsiteY7" fmla="*/ 1093864 h 1176169"/>
              <a:gd name="connsiteX8" fmla="*/ 8053882 w 12192000"/>
              <a:gd name="connsiteY8" fmla="*/ 1093864 h 1176169"/>
              <a:gd name="connsiteX9" fmla="*/ 8011633 w 12192000"/>
              <a:gd name="connsiteY9" fmla="*/ 1042658 h 1176169"/>
              <a:gd name="connsiteX10" fmla="*/ 7485414 w 12192000"/>
              <a:gd name="connsiteY10" fmla="*/ 824691 h 1176169"/>
              <a:gd name="connsiteX11" fmla="*/ 0 w 12192000"/>
              <a:gd name="connsiteY11" fmla="*/ 824691 h 1176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1176169">
                <a:moveTo>
                  <a:pt x="0" y="0"/>
                </a:moveTo>
                <a:lnTo>
                  <a:pt x="12192000" y="0"/>
                </a:lnTo>
                <a:lnTo>
                  <a:pt x="12192000" y="546932"/>
                </a:lnTo>
                <a:lnTo>
                  <a:pt x="12192000" y="1172604"/>
                </a:lnTo>
                <a:lnTo>
                  <a:pt x="12156632" y="1176169"/>
                </a:lnTo>
                <a:lnTo>
                  <a:pt x="8264969" y="1176169"/>
                </a:lnTo>
                <a:cubicBezTo>
                  <a:pt x="8199810" y="1176169"/>
                  <a:pt x="8139276" y="1156361"/>
                  <a:pt x="8089063" y="1122437"/>
                </a:cubicBezTo>
                <a:lnTo>
                  <a:pt x="8054432" y="1093864"/>
                </a:lnTo>
                <a:lnTo>
                  <a:pt x="8053882" y="1093864"/>
                </a:lnTo>
                <a:lnTo>
                  <a:pt x="8011633" y="1042658"/>
                </a:lnTo>
                <a:cubicBezTo>
                  <a:pt x="7876962" y="907987"/>
                  <a:pt x="7690916" y="824691"/>
                  <a:pt x="7485414" y="824691"/>
                </a:cubicBezTo>
                <a:lnTo>
                  <a:pt x="0" y="824691"/>
                </a:lnTo>
                <a:close/>
              </a:path>
            </a:pathLst>
          </a:custGeom>
          <a:solidFill>
            <a:srgbClr val="949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749143"/>
            <a:ext cx="12192000" cy="108857"/>
          </a:xfrm>
          <a:prstGeom prst="rect">
            <a:avLst/>
          </a:prstGeom>
          <a:solidFill>
            <a:srgbClr val="949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7989" y="3423"/>
            <a:ext cx="6575261" cy="73584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schemeClr val="bg1"/>
                </a:solidFill>
                <a:cs typeface="Aharoni" panose="02010803020104030203" pitchFamily="2" charset="-79"/>
              </a:rPr>
              <a:t>CONTENTS </a:t>
            </a:r>
            <a:r>
              <a:rPr lang="ko-KR" altLang="en-US" sz="3200" b="1" i="1" dirty="0">
                <a:solidFill>
                  <a:schemeClr val="bg1"/>
                </a:solidFill>
                <a:cs typeface="Aharoni" panose="02010803020104030203" pitchFamily="2" charset="-79"/>
              </a:rPr>
              <a:t>목차</a:t>
            </a:r>
            <a:endParaRPr lang="en-US" altLang="ko-KR" sz="3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3EF6213-98A0-B74E-13C0-6F79AE46EE77}"/>
              </a:ext>
            </a:extLst>
          </p:cNvPr>
          <p:cNvGrpSpPr/>
          <p:nvPr/>
        </p:nvGrpSpPr>
        <p:grpSpPr>
          <a:xfrm>
            <a:off x="4080986" y="1911281"/>
            <a:ext cx="4106228" cy="4004902"/>
            <a:chOff x="3780472" y="2789900"/>
            <a:chExt cx="3087991" cy="3011791"/>
          </a:xfrm>
          <a:solidFill>
            <a:srgbClr val="6DD9FF"/>
          </a:solidFill>
        </p:grpSpPr>
        <p:sp>
          <p:nvSpPr>
            <p:cNvPr id="46" name="자유형: 도형 20">
              <a:extLst>
                <a:ext uri="{FF2B5EF4-FFF2-40B4-BE49-F238E27FC236}">
                  <a16:creationId xmlns:a16="http://schemas.microsoft.com/office/drawing/2014/main" id="{D9419895-EDAA-C085-CBCF-00AE25766CBC}"/>
                </a:ext>
              </a:extLst>
            </p:cNvPr>
            <p:cNvSpPr/>
            <p:nvPr/>
          </p:nvSpPr>
          <p:spPr>
            <a:xfrm>
              <a:off x="3780472" y="2789900"/>
              <a:ext cx="1782128" cy="1098204"/>
            </a:xfrm>
            <a:custGeom>
              <a:avLst/>
              <a:gdLst>
                <a:gd name="connsiteX0" fmla="*/ 94047 w 1038700"/>
                <a:gd name="connsiteY0" fmla="*/ 0 h 640080"/>
                <a:gd name="connsiteX1" fmla="*/ 546033 w 1038700"/>
                <a:gd name="connsiteY1" fmla="*/ 0 h 640080"/>
                <a:gd name="connsiteX2" fmla="*/ 640080 w 1038700"/>
                <a:gd name="connsiteY2" fmla="*/ 94047 h 640080"/>
                <a:gd name="connsiteX3" fmla="*/ 640080 w 1038700"/>
                <a:gd name="connsiteY3" fmla="*/ 516251 h 640080"/>
                <a:gd name="connsiteX4" fmla="*/ 579020 w 1038700"/>
                <a:gd name="connsiteY4" fmla="*/ 516251 h 640080"/>
                <a:gd name="connsiteX5" fmla="*/ 579020 w 1038700"/>
                <a:gd name="connsiteY5" fmla="*/ 111898 h 640080"/>
                <a:gd name="connsiteX6" fmla="*/ 528182 w 1038700"/>
                <a:gd name="connsiteY6" fmla="*/ 61060 h 640080"/>
                <a:gd name="connsiteX7" fmla="*/ 111898 w 1038700"/>
                <a:gd name="connsiteY7" fmla="*/ 61060 h 640080"/>
                <a:gd name="connsiteX8" fmla="*/ 61060 w 1038700"/>
                <a:gd name="connsiteY8" fmla="*/ 111898 h 640080"/>
                <a:gd name="connsiteX9" fmla="*/ 61060 w 1038700"/>
                <a:gd name="connsiteY9" fmla="*/ 528182 h 640080"/>
                <a:gd name="connsiteX10" fmla="*/ 111898 w 1038700"/>
                <a:gd name="connsiteY10" fmla="*/ 579020 h 640080"/>
                <a:gd name="connsiteX11" fmla="*/ 339565 w 1038700"/>
                <a:gd name="connsiteY11" fmla="*/ 579020 h 640080"/>
                <a:gd name="connsiteX12" fmla="*/ 339565 w 1038700"/>
                <a:gd name="connsiteY12" fmla="*/ 578643 h 640080"/>
                <a:gd name="connsiteX13" fmla="*/ 1038700 w 1038700"/>
                <a:gd name="connsiteY13" fmla="*/ 578643 h 640080"/>
                <a:gd name="connsiteX14" fmla="*/ 1038700 w 1038700"/>
                <a:gd name="connsiteY14" fmla="*/ 640080 h 640080"/>
                <a:gd name="connsiteX15" fmla="*/ 489823 w 1038700"/>
                <a:gd name="connsiteY15" fmla="*/ 640080 h 640080"/>
                <a:gd name="connsiteX16" fmla="*/ 339565 w 1038700"/>
                <a:gd name="connsiteY16" fmla="*/ 640080 h 640080"/>
                <a:gd name="connsiteX17" fmla="*/ 94047 w 1038700"/>
                <a:gd name="connsiteY17" fmla="*/ 640080 h 640080"/>
                <a:gd name="connsiteX18" fmla="*/ 0 w 1038700"/>
                <a:gd name="connsiteY18" fmla="*/ 546033 h 640080"/>
                <a:gd name="connsiteX19" fmla="*/ 0 w 1038700"/>
                <a:gd name="connsiteY19" fmla="*/ 94047 h 640080"/>
                <a:gd name="connsiteX20" fmla="*/ 94047 w 1038700"/>
                <a:gd name="connsiteY20" fmla="*/ 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자유형: 도형 21">
              <a:extLst>
                <a:ext uri="{FF2B5EF4-FFF2-40B4-BE49-F238E27FC236}">
                  <a16:creationId xmlns:a16="http://schemas.microsoft.com/office/drawing/2014/main" id="{02F240BE-582C-5C53-B95E-77716EA7DEC1}"/>
                </a:ext>
              </a:extLst>
            </p:cNvPr>
            <p:cNvSpPr/>
            <p:nvPr/>
          </p:nvSpPr>
          <p:spPr>
            <a:xfrm rot="16200000">
              <a:off x="3438510" y="4361525"/>
              <a:ext cx="1782128" cy="1098204"/>
            </a:xfrm>
            <a:custGeom>
              <a:avLst/>
              <a:gdLst>
                <a:gd name="connsiteX0" fmla="*/ 94047 w 1038700"/>
                <a:gd name="connsiteY0" fmla="*/ 0 h 640080"/>
                <a:gd name="connsiteX1" fmla="*/ 546033 w 1038700"/>
                <a:gd name="connsiteY1" fmla="*/ 0 h 640080"/>
                <a:gd name="connsiteX2" fmla="*/ 640080 w 1038700"/>
                <a:gd name="connsiteY2" fmla="*/ 94047 h 640080"/>
                <a:gd name="connsiteX3" fmla="*/ 640080 w 1038700"/>
                <a:gd name="connsiteY3" fmla="*/ 516251 h 640080"/>
                <a:gd name="connsiteX4" fmla="*/ 579020 w 1038700"/>
                <a:gd name="connsiteY4" fmla="*/ 516251 h 640080"/>
                <a:gd name="connsiteX5" fmla="*/ 579020 w 1038700"/>
                <a:gd name="connsiteY5" fmla="*/ 111898 h 640080"/>
                <a:gd name="connsiteX6" fmla="*/ 528182 w 1038700"/>
                <a:gd name="connsiteY6" fmla="*/ 61060 h 640080"/>
                <a:gd name="connsiteX7" fmla="*/ 111898 w 1038700"/>
                <a:gd name="connsiteY7" fmla="*/ 61060 h 640080"/>
                <a:gd name="connsiteX8" fmla="*/ 61060 w 1038700"/>
                <a:gd name="connsiteY8" fmla="*/ 111898 h 640080"/>
                <a:gd name="connsiteX9" fmla="*/ 61060 w 1038700"/>
                <a:gd name="connsiteY9" fmla="*/ 528182 h 640080"/>
                <a:gd name="connsiteX10" fmla="*/ 111898 w 1038700"/>
                <a:gd name="connsiteY10" fmla="*/ 579020 h 640080"/>
                <a:gd name="connsiteX11" fmla="*/ 339565 w 1038700"/>
                <a:gd name="connsiteY11" fmla="*/ 579020 h 640080"/>
                <a:gd name="connsiteX12" fmla="*/ 339565 w 1038700"/>
                <a:gd name="connsiteY12" fmla="*/ 578643 h 640080"/>
                <a:gd name="connsiteX13" fmla="*/ 1038700 w 1038700"/>
                <a:gd name="connsiteY13" fmla="*/ 578643 h 640080"/>
                <a:gd name="connsiteX14" fmla="*/ 1038700 w 1038700"/>
                <a:gd name="connsiteY14" fmla="*/ 640080 h 640080"/>
                <a:gd name="connsiteX15" fmla="*/ 489823 w 1038700"/>
                <a:gd name="connsiteY15" fmla="*/ 640080 h 640080"/>
                <a:gd name="connsiteX16" fmla="*/ 339565 w 1038700"/>
                <a:gd name="connsiteY16" fmla="*/ 640080 h 640080"/>
                <a:gd name="connsiteX17" fmla="*/ 94047 w 1038700"/>
                <a:gd name="connsiteY17" fmla="*/ 640080 h 640080"/>
                <a:gd name="connsiteX18" fmla="*/ 0 w 1038700"/>
                <a:gd name="connsiteY18" fmla="*/ 546033 h 640080"/>
                <a:gd name="connsiteX19" fmla="*/ 0 w 1038700"/>
                <a:gd name="connsiteY19" fmla="*/ 94047 h 640080"/>
                <a:gd name="connsiteX20" fmla="*/ 94047 w 1038700"/>
                <a:gd name="connsiteY20" fmla="*/ 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자유형: 도형 22">
              <a:extLst>
                <a:ext uri="{FF2B5EF4-FFF2-40B4-BE49-F238E27FC236}">
                  <a16:creationId xmlns:a16="http://schemas.microsoft.com/office/drawing/2014/main" id="{7D34260D-77CC-515D-8652-DA60D409E7B3}"/>
                </a:ext>
              </a:extLst>
            </p:cNvPr>
            <p:cNvSpPr/>
            <p:nvPr/>
          </p:nvSpPr>
          <p:spPr>
            <a:xfrm rot="10800000">
              <a:off x="5086335" y="4703487"/>
              <a:ext cx="1782128" cy="1098204"/>
            </a:xfrm>
            <a:custGeom>
              <a:avLst/>
              <a:gdLst>
                <a:gd name="connsiteX0" fmla="*/ 94047 w 1038700"/>
                <a:gd name="connsiteY0" fmla="*/ 0 h 640080"/>
                <a:gd name="connsiteX1" fmla="*/ 546033 w 1038700"/>
                <a:gd name="connsiteY1" fmla="*/ 0 h 640080"/>
                <a:gd name="connsiteX2" fmla="*/ 640080 w 1038700"/>
                <a:gd name="connsiteY2" fmla="*/ 94047 h 640080"/>
                <a:gd name="connsiteX3" fmla="*/ 640080 w 1038700"/>
                <a:gd name="connsiteY3" fmla="*/ 516251 h 640080"/>
                <a:gd name="connsiteX4" fmla="*/ 579020 w 1038700"/>
                <a:gd name="connsiteY4" fmla="*/ 516251 h 640080"/>
                <a:gd name="connsiteX5" fmla="*/ 579020 w 1038700"/>
                <a:gd name="connsiteY5" fmla="*/ 111898 h 640080"/>
                <a:gd name="connsiteX6" fmla="*/ 528182 w 1038700"/>
                <a:gd name="connsiteY6" fmla="*/ 61060 h 640080"/>
                <a:gd name="connsiteX7" fmla="*/ 111898 w 1038700"/>
                <a:gd name="connsiteY7" fmla="*/ 61060 h 640080"/>
                <a:gd name="connsiteX8" fmla="*/ 61060 w 1038700"/>
                <a:gd name="connsiteY8" fmla="*/ 111898 h 640080"/>
                <a:gd name="connsiteX9" fmla="*/ 61060 w 1038700"/>
                <a:gd name="connsiteY9" fmla="*/ 528182 h 640080"/>
                <a:gd name="connsiteX10" fmla="*/ 111898 w 1038700"/>
                <a:gd name="connsiteY10" fmla="*/ 579020 h 640080"/>
                <a:gd name="connsiteX11" fmla="*/ 339565 w 1038700"/>
                <a:gd name="connsiteY11" fmla="*/ 579020 h 640080"/>
                <a:gd name="connsiteX12" fmla="*/ 339565 w 1038700"/>
                <a:gd name="connsiteY12" fmla="*/ 578643 h 640080"/>
                <a:gd name="connsiteX13" fmla="*/ 1038700 w 1038700"/>
                <a:gd name="connsiteY13" fmla="*/ 578643 h 640080"/>
                <a:gd name="connsiteX14" fmla="*/ 1038700 w 1038700"/>
                <a:gd name="connsiteY14" fmla="*/ 640080 h 640080"/>
                <a:gd name="connsiteX15" fmla="*/ 489823 w 1038700"/>
                <a:gd name="connsiteY15" fmla="*/ 640080 h 640080"/>
                <a:gd name="connsiteX16" fmla="*/ 339565 w 1038700"/>
                <a:gd name="connsiteY16" fmla="*/ 640080 h 640080"/>
                <a:gd name="connsiteX17" fmla="*/ 94047 w 1038700"/>
                <a:gd name="connsiteY17" fmla="*/ 640080 h 640080"/>
                <a:gd name="connsiteX18" fmla="*/ 0 w 1038700"/>
                <a:gd name="connsiteY18" fmla="*/ 546033 h 640080"/>
                <a:gd name="connsiteX19" fmla="*/ 0 w 1038700"/>
                <a:gd name="connsiteY19" fmla="*/ 94047 h 640080"/>
                <a:gd name="connsiteX20" fmla="*/ 94047 w 1038700"/>
                <a:gd name="connsiteY20" fmla="*/ 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자유형: 도형 23">
              <a:extLst>
                <a:ext uri="{FF2B5EF4-FFF2-40B4-BE49-F238E27FC236}">
                  <a16:creationId xmlns:a16="http://schemas.microsoft.com/office/drawing/2014/main" id="{3C608935-3C13-4164-C3B2-6FA0530E5787}"/>
                </a:ext>
              </a:extLst>
            </p:cNvPr>
            <p:cNvSpPr/>
            <p:nvPr/>
          </p:nvSpPr>
          <p:spPr>
            <a:xfrm rot="5400000">
              <a:off x="5428297" y="3131862"/>
              <a:ext cx="1782128" cy="1098204"/>
            </a:xfrm>
            <a:custGeom>
              <a:avLst/>
              <a:gdLst>
                <a:gd name="connsiteX0" fmla="*/ 94047 w 1038700"/>
                <a:gd name="connsiteY0" fmla="*/ 0 h 640080"/>
                <a:gd name="connsiteX1" fmla="*/ 546033 w 1038700"/>
                <a:gd name="connsiteY1" fmla="*/ 0 h 640080"/>
                <a:gd name="connsiteX2" fmla="*/ 640080 w 1038700"/>
                <a:gd name="connsiteY2" fmla="*/ 94047 h 640080"/>
                <a:gd name="connsiteX3" fmla="*/ 640080 w 1038700"/>
                <a:gd name="connsiteY3" fmla="*/ 516251 h 640080"/>
                <a:gd name="connsiteX4" fmla="*/ 579020 w 1038700"/>
                <a:gd name="connsiteY4" fmla="*/ 516251 h 640080"/>
                <a:gd name="connsiteX5" fmla="*/ 579020 w 1038700"/>
                <a:gd name="connsiteY5" fmla="*/ 111898 h 640080"/>
                <a:gd name="connsiteX6" fmla="*/ 528182 w 1038700"/>
                <a:gd name="connsiteY6" fmla="*/ 61060 h 640080"/>
                <a:gd name="connsiteX7" fmla="*/ 111898 w 1038700"/>
                <a:gd name="connsiteY7" fmla="*/ 61060 h 640080"/>
                <a:gd name="connsiteX8" fmla="*/ 61060 w 1038700"/>
                <a:gd name="connsiteY8" fmla="*/ 111898 h 640080"/>
                <a:gd name="connsiteX9" fmla="*/ 61060 w 1038700"/>
                <a:gd name="connsiteY9" fmla="*/ 528182 h 640080"/>
                <a:gd name="connsiteX10" fmla="*/ 111898 w 1038700"/>
                <a:gd name="connsiteY10" fmla="*/ 579020 h 640080"/>
                <a:gd name="connsiteX11" fmla="*/ 339565 w 1038700"/>
                <a:gd name="connsiteY11" fmla="*/ 579020 h 640080"/>
                <a:gd name="connsiteX12" fmla="*/ 339565 w 1038700"/>
                <a:gd name="connsiteY12" fmla="*/ 578643 h 640080"/>
                <a:gd name="connsiteX13" fmla="*/ 1038700 w 1038700"/>
                <a:gd name="connsiteY13" fmla="*/ 578643 h 640080"/>
                <a:gd name="connsiteX14" fmla="*/ 1038700 w 1038700"/>
                <a:gd name="connsiteY14" fmla="*/ 640080 h 640080"/>
                <a:gd name="connsiteX15" fmla="*/ 489823 w 1038700"/>
                <a:gd name="connsiteY15" fmla="*/ 640080 h 640080"/>
                <a:gd name="connsiteX16" fmla="*/ 339565 w 1038700"/>
                <a:gd name="connsiteY16" fmla="*/ 640080 h 640080"/>
                <a:gd name="connsiteX17" fmla="*/ 94047 w 1038700"/>
                <a:gd name="connsiteY17" fmla="*/ 640080 h 640080"/>
                <a:gd name="connsiteX18" fmla="*/ 0 w 1038700"/>
                <a:gd name="connsiteY18" fmla="*/ 546033 h 640080"/>
                <a:gd name="connsiteX19" fmla="*/ 0 w 1038700"/>
                <a:gd name="connsiteY19" fmla="*/ 94047 h 640080"/>
                <a:gd name="connsiteX20" fmla="*/ 94047 w 1038700"/>
                <a:gd name="connsiteY20" fmla="*/ 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91ED3FD-FA59-0CEE-70D6-34A944D20B37}"/>
              </a:ext>
            </a:extLst>
          </p:cNvPr>
          <p:cNvGrpSpPr/>
          <p:nvPr/>
        </p:nvGrpSpPr>
        <p:grpSpPr>
          <a:xfrm>
            <a:off x="4310726" y="4688833"/>
            <a:ext cx="975649" cy="975649"/>
            <a:chOff x="4272626" y="4726933"/>
            <a:chExt cx="975649" cy="975649"/>
          </a:xfrm>
        </p:grpSpPr>
        <p:sp>
          <p:nvSpPr>
            <p:cNvPr id="51" name="사각형: 둥근 모서리 24">
              <a:extLst>
                <a:ext uri="{FF2B5EF4-FFF2-40B4-BE49-F238E27FC236}">
                  <a16:creationId xmlns:a16="http://schemas.microsoft.com/office/drawing/2014/main" id="{3F034563-1F47-B376-B9FE-50ECB7FF5C94}"/>
                </a:ext>
              </a:extLst>
            </p:cNvPr>
            <p:cNvSpPr/>
            <p:nvPr/>
          </p:nvSpPr>
          <p:spPr>
            <a:xfrm>
              <a:off x="4272626" y="4726933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rgbClr val="6DD9FF"/>
                  </a:solidFill>
                </a:rPr>
                <a:t>추가 자료</a:t>
              </a:r>
            </a:p>
          </p:txBody>
        </p:sp>
        <p:grpSp>
          <p:nvGrpSpPr>
            <p:cNvPr id="52" name="Group 23">
              <a:extLst>
                <a:ext uri="{FF2B5EF4-FFF2-40B4-BE49-F238E27FC236}">
                  <a16:creationId xmlns:a16="http://schemas.microsoft.com/office/drawing/2014/main" id="{AAD20D05-77BC-9AC8-E777-0F38565CD84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19655" y="4943470"/>
              <a:ext cx="306787" cy="281593"/>
              <a:chOff x="2577" y="1104"/>
              <a:chExt cx="414" cy="380"/>
            </a:xfrm>
            <a:solidFill>
              <a:srgbClr val="6DD9FF"/>
            </a:solidFill>
          </p:grpSpPr>
          <p:sp>
            <p:nvSpPr>
              <p:cNvPr id="53" name="Freeform 24">
                <a:extLst>
                  <a:ext uri="{FF2B5EF4-FFF2-40B4-BE49-F238E27FC236}">
                    <a16:creationId xmlns:a16="http://schemas.microsoft.com/office/drawing/2014/main" id="{616B3C32-C64D-D735-30E4-7078CFB161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25">
                <a:extLst>
                  <a:ext uri="{FF2B5EF4-FFF2-40B4-BE49-F238E27FC236}">
                    <a16:creationId xmlns:a16="http://schemas.microsoft.com/office/drawing/2014/main" id="{89056C97-D729-6E85-9C52-432D0ACA27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26">
                <a:extLst>
                  <a:ext uri="{FF2B5EF4-FFF2-40B4-BE49-F238E27FC236}">
                    <a16:creationId xmlns:a16="http://schemas.microsoft.com/office/drawing/2014/main" id="{37E65A18-9074-D2AC-DB71-BB83D2FC72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27">
                <a:extLst>
                  <a:ext uri="{FF2B5EF4-FFF2-40B4-BE49-F238E27FC236}">
                    <a16:creationId xmlns:a16="http://schemas.microsoft.com/office/drawing/2014/main" id="{B70058A2-1CB6-9528-0498-969268C5E4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28">
                <a:extLst>
                  <a:ext uri="{FF2B5EF4-FFF2-40B4-BE49-F238E27FC236}">
                    <a16:creationId xmlns:a16="http://schemas.microsoft.com/office/drawing/2014/main" id="{E71E10C3-9AF3-79B4-DA12-1BB2DDBD6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F89B737-8A67-5017-D9C4-2E212C1BBE45}"/>
              </a:ext>
            </a:extLst>
          </p:cNvPr>
          <p:cNvGrpSpPr/>
          <p:nvPr/>
        </p:nvGrpSpPr>
        <p:grpSpPr>
          <a:xfrm>
            <a:off x="4310726" y="2143460"/>
            <a:ext cx="975649" cy="975649"/>
            <a:chOff x="4272626" y="2181560"/>
            <a:chExt cx="975649" cy="975649"/>
          </a:xfrm>
        </p:grpSpPr>
        <p:sp>
          <p:nvSpPr>
            <p:cNvPr id="59" name="사각형: 둥근 모서리 24">
              <a:extLst>
                <a:ext uri="{FF2B5EF4-FFF2-40B4-BE49-F238E27FC236}">
                  <a16:creationId xmlns:a16="http://schemas.microsoft.com/office/drawing/2014/main" id="{549A2E3D-D504-FEBC-86DC-7831CC55E7E6}"/>
                </a:ext>
              </a:extLst>
            </p:cNvPr>
            <p:cNvSpPr/>
            <p:nvPr/>
          </p:nvSpPr>
          <p:spPr>
            <a:xfrm>
              <a:off x="4272626" y="2181560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rgbClr val="00B0F0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prstClr val="white"/>
                  </a:solidFill>
                </a:rPr>
                <a:t>해시함수</a:t>
              </a:r>
            </a:p>
          </p:txBody>
        </p:sp>
        <p:grpSp>
          <p:nvGrpSpPr>
            <p:cNvPr id="60" name="Group 16">
              <a:extLst>
                <a:ext uri="{FF2B5EF4-FFF2-40B4-BE49-F238E27FC236}">
                  <a16:creationId xmlns:a16="http://schemas.microsoft.com/office/drawing/2014/main" id="{541BDC28-0BD6-ADC0-9B0E-51189115B12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581518" y="2411807"/>
              <a:ext cx="292311" cy="335982"/>
              <a:chOff x="1039" y="1681"/>
              <a:chExt cx="1071" cy="1231"/>
            </a:xfrm>
            <a:solidFill>
              <a:srgbClr val="6DD9FF"/>
            </a:solidFill>
          </p:grpSpPr>
          <p:sp>
            <p:nvSpPr>
              <p:cNvPr id="61" name="Freeform 17">
                <a:extLst>
                  <a:ext uri="{FF2B5EF4-FFF2-40B4-BE49-F238E27FC236}">
                    <a16:creationId xmlns:a16="http://schemas.microsoft.com/office/drawing/2014/main" id="{2C2CB510-8937-6C23-8F34-9AAC5B5CA9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Freeform 18">
                <a:extLst>
                  <a:ext uri="{FF2B5EF4-FFF2-40B4-BE49-F238E27FC236}">
                    <a16:creationId xmlns:a16="http://schemas.microsoft.com/office/drawing/2014/main" id="{2CF4A171-2EE0-614C-3930-B758C27B28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Freeform 19">
                <a:extLst>
                  <a:ext uri="{FF2B5EF4-FFF2-40B4-BE49-F238E27FC236}">
                    <a16:creationId xmlns:a16="http://schemas.microsoft.com/office/drawing/2014/main" id="{AFEFE394-F67E-6543-4232-82924AF009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Freeform 20">
                <a:extLst>
                  <a:ext uri="{FF2B5EF4-FFF2-40B4-BE49-F238E27FC236}">
                    <a16:creationId xmlns:a16="http://schemas.microsoft.com/office/drawing/2014/main" id="{C58F1545-2482-B6D5-65E2-9068DA143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1AE6074-C627-414F-192D-5608F5A23548}"/>
              </a:ext>
            </a:extLst>
          </p:cNvPr>
          <p:cNvGrpSpPr/>
          <p:nvPr/>
        </p:nvGrpSpPr>
        <p:grpSpPr>
          <a:xfrm>
            <a:off x="6969225" y="2153619"/>
            <a:ext cx="975649" cy="975649"/>
            <a:chOff x="6931125" y="2191719"/>
            <a:chExt cx="975649" cy="975649"/>
          </a:xfrm>
        </p:grpSpPr>
        <p:sp>
          <p:nvSpPr>
            <p:cNvPr id="66" name="사각형: 둥근 모서리 24">
              <a:extLst>
                <a:ext uri="{FF2B5EF4-FFF2-40B4-BE49-F238E27FC236}">
                  <a16:creationId xmlns:a16="http://schemas.microsoft.com/office/drawing/2014/main" id="{87FDF481-46C8-3568-1C02-289C17A61994}"/>
                </a:ext>
              </a:extLst>
            </p:cNvPr>
            <p:cNvSpPr/>
            <p:nvPr/>
          </p:nvSpPr>
          <p:spPr>
            <a:xfrm>
              <a:off x="6931125" y="2191719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rgbClr val="6DD9FF"/>
                  </a:solidFill>
                </a:rPr>
                <a:t>해시 충돌</a:t>
              </a:r>
            </a:p>
          </p:txBody>
        </p:sp>
        <p:grpSp>
          <p:nvGrpSpPr>
            <p:cNvPr id="67" name="Group 36">
              <a:extLst>
                <a:ext uri="{FF2B5EF4-FFF2-40B4-BE49-F238E27FC236}">
                  <a16:creationId xmlns:a16="http://schemas.microsoft.com/office/drawing/2014/main" id="{5B654D08-0D90-0CCA-C776-21692DC4A09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57441" y="2439724"/>
              <a:ext cx="130547" cy="337247"/>
              <a:chOff x="2375" y="2182"/>
              <a:chExt cx="144" cy="372"/>
            </a:xfrm>
            <a:solidFill>
              <a:srgbClr val="6DD9FF"/>
            </a:solidFill>
          </p:grpSpPr>
          <p:sp>
            <p:nvSpPr>
              <p:cNvPr id="68" name="Freeform 37">
                <a:extLst>
                  <a:ext uri="{FF2B5EF4-FFF2-40B4-BE49-F238E27FC236}">
                    <a16:creationId xmlns:a16="http://schemas.microsoft.com/office/drawing/2014/main" id="{2BEB99C1-9564-8DC4-8EDD-22FB74612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Rectangle 38">
                <a:extLst>
                  <a:ext uri="{FF2B5EF4-FFF2-40B4-BE49-F238E27FC236}">
                    <a16:creationId xmlns:a16="http://schemas.microsoft.com/office/drawing/2014/main" id="{05ADFA44-7ABD-8B64-EE37-46133C474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Rectangle 39">
                <a:extLst>
                  <a:ext uri="{FF2B5EF4-FFF2-40B4-BE49-F238E27FC236}">
                    <a16:creationId xmlns:a16="http://schemas.microsoft.com/office/drawing/2014/main" id="{B39744F2-43AD-056D-659C-F4EBDE2A9C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Rectangle 40">
                <a:extLst>
                  <a:ext uri="{FF2B5EF4-FFF2-40B4-BE49-F238E27FC236}">
                    <a16:creationId xmlns:a16="http://schemas.microsoft.com/office/drawing/2014/main" id="{A36BBF22-0DE0-78C2-7250-1938922AE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41">
                <a:extLst>
                  <a:ext uri="{FF2B5EF4-FFF2-40B4-BE49-F238E27FC236}">
                    <a16:creationId xmlns:a16="http://schemas.microsoft.com/office/drawing/2014/main" id="{E8116E25-755D-1E07-7B59-93E28D72BD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32F591BC-F47E-7752-A30F-28585762D46A}"/>
              </a:ext>
            </a:extLst>
          </p:cNvPr>
          <p:cNvGrpSpPr/>
          <p:nvPr/>
        </p:nvGrpSpPr>
        <p:grpSpPr>
          <a:xfrm>
            <a:off x="6969225" y="4699138"/>
            <a:ext cx="975649" cy="975649"/>
            <a:chOff x="6931125" y="4737238"/>
            <a:chExt cx="975649" cy="975649"/>
          </a:xfrm>
        </p:grpSpPr>
        <p:sp>
          <p:nvSpPr>
            <p:cNvPr id="74" name="사각형: 둥근 모서리 24">
              <a:extLst>
                <a:ext uri="{FF2B5EF4-FFF2-40B4-BE49-F238E27FC236}">
                  <a16:creationId xmlns:a16="http://schemas.microsoft.com/office/drawing/2014/main" id="{4D280C17-A823-EE31-B32C-22EC34D68EE5}"/>
                </a:ext>
              </a:extLst>
            </p:cNvPr>
            <p:cNvSpPr/>
            <p:nvPr/>
          </p:nvSpPr>
          <p:spPr>
            <a:xfrm>
              <a:off x="6931125" y="4737238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r>
                <a:rPr lang="ko-KR" altLang="en-US" sz="1200" b="1" dirty="0" err="1">
                  <a:solidFill>
                    <a:srgbClr val="6DD9FF"/>
                  </a:solidFill>
                </a:rPr>
                <a:t>딕셔너리</a:t>
              </a:r>
              <a:endParaRPr lang="ko-KR" altLang="en-US" sz="1200" b="1" dirty="0">
                <a:solidFill>
                  <a:srgbClr val="6DD9FF"/>
                </a:solidFill>
              </a:endParaRPr>
            </a:p>
          </p:txBody>
        </p:sp>
        <p:sp>
          <p:nvSpPr>
            <p:cNvPr id="75" name="자유형 32">
              <a:extLst>
                <a:ext uri="{FF2B5EF4-FFF2-40B4-BE49-F238E27FC236}">
                  <a16:creationId xmlns:a16="http://schemas.microsoft.com/office/drawing/2014/main" id="{1E9DC737-6617-9CD1-586E-BB1152063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6690" y="4978322"/>
              <a:ext cx="285210" cy="285210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E7D8106-6805-777D-0E32-3836D5D187D0}"/>
              </a:ext>
            </a:extLst>
          </p:cNvPr>
          <p:cNvSpPr/>
          <p:nvPr/>
        </p:nvSpPr>
        <p:spPr>
          <a:xfrm>
            <a:off x="923427" y="4607081"/>
            <a:ext cx="2882294" cy="682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4.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예제 코드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간단한 예제 코드 및 추가 자료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6C57E7F-720A-DEB1-BA20-9D49D93026F7}"/>
              </a:ext>
            </a:extLst>
          </p:cNvPr>
          <p:cNvSpPr/>
          <p:nvPr/>
        </p:nvSpPr>
        <p:spPr>
          <a:xfrm>
            <a:off x="849647" y="2052676"/>
            <a:ext cx="2882294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해시와 해시함수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자료구조를 배우는 이유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해시의 기본 개념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해시함수의 종류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A1DE1B9-BF01-4E5E-CBE8-DB690F9A1769}"/>
              </a:ext>
            </a:extLst>
          </p:cNvPr>
          <p:cNvSpPr/>
          <p:nvPr/>
        </p:nvSpPr>
        <p:spPr>
          <a:xfrm>
            <a:off x="8475794" y="4607081"/>
            <a:ext cx="2901432" cy="682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3. Dictionary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Dictionary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활용 예시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5CEA1FB-2419-4D22-6BAE-DBB74A196C21}"/>
              </a:ext>
            </a:extLst>
          </p:cNvPr>
          <p:cNvSpPr/>
          <p:nvPr/>
        </p:nvSpPr>
        <p:spPr>
          <a:xfrm>
            <a:off x="8402014" y="2052676"/>
            <a:ext cx="2901432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해시 충돌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해시 충돌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해시 충돌 해결 방법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611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4" name="순서도: 수동 입력 2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501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5017 h 10000"/>
                <a:gd name="connsiteX0" fmla="*/ 25 w 10000"/>
                <a:gd name="connsiteY0" fmla="*/ 479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25 w 10000"/>
                <a:gd name="connsiteY4" fmla="*/ 4796 h 10000"/>
                <a:gd name="connsiteX0" fmla="*/ 0 w 10008"/>
                <a:gd name="connsiteY0" fmla="*/ 4796 h 10000"/>
                <a:gd name="connsiteX1" fmla="*/ 10008 w 10008"/>
                <a:gd name="connsiteY1" fmla="*/ 0 h 10000"/>
                <a:gd name="connsiteX2" fmla="*/ 10008 w 10008"/>
                <a:gd name="connsiteY2" fmla="*/ 10000 h 10000"/>
                <a:gd name="connsiteX3" fmla="*/ 8 w 10008"/>
                <a:gd name="connsiteY3" fmla="*/ 10000 h 10000"/>
                <a:gd name="connsiteX4" fmla="*/ 0 w 10008"/>
                <a:gd name="connsiteY4" fmla="*/ 47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605B513-383F-4557-13D5-AD27AE1C57C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0"/>
              </a:avLst>
            </a:prstGeom>
            <a:solidFill>
              <a:srgbClr val="F0EFEC"/>
            </a:solidFill>
            <a:ln>
              <a:noFill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한쪽 모서리 14">
              <a:extLst>
                <a:ext uri="{FF2B5EF4-FFF2-40B4-BE49-F238E27FC236}">
                  <a16:creationId xmlns:a16="http://schemas.microsoft.com/office/drawing/2014/main" id="{5928FAF9-5CE1-B687-8067-C496D69C7E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ED2AEAB-D5AD-FAB2-8D35-6C1FA91AF8A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E9E1A9"/>
                </a:gs>
                <a:gs pos="100000">
                  <a:srgbClr val="ECDB04"/>
                </a:gs>
              </a:gsLst>
              <a:lin ang="0" scaled="1"/>
              <a:tileRect/>
            </a:gradFill>
            <a:ln>
              <a:noFill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algn="just" latinLnBrk="0">
                <a:defRPr/>
              </a:pPr>
              <a:r>
                <a:rPr lang="en-US" altLang="ko-KR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 2. </a:t>
              </a:r>
              <a:r>
                <a:rPr lang="ko-KR" altLang="en-US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해시</a:t>
              </a:r>
              <a:r>
                <a:rPr lang="en-US" altLang="ko-KR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 </a:t>
              </a:r>
              <a:r>
                <a:rPr lang="ko-KR" altLang="en-US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충돌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8B9369-3CFD-87F0-A348-67603183B63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35295" y="415829"/>
              <a:ext cx="185738" cy="185738"/>
              <a:chOff x="787646" y="1895476"/>
              <a:chExt cx="185738" cy="185738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EF22CE1-157B-7F06-2145-ED083B24353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7646" y="1895476"/>
                <a:ext cx="185738" cy="185738"/>
              </a:xfrm>
              <a:prstGeom prst="ellipse">
                <a:avLst/>
              </a:prstGeom>
              <a:solidFill>
                <a:schemeClr val="bg1"/>
              </a:solidFill>
              <a:ln w="177800">
                <a:solidFill>
                  <a:schemeClr val="bg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52602C29-02D8-5551-183C-B47FD551F2B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33331" y="1943850"/>
                <a:ext cx="103902" cy="9211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4EC87E-8D22-EEC7-20EA-D2E0E547CAF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0AEFB5B-449E-485E-C512-584F90971A8A}"/>
              </a:ext>
            </a:extLst>
          </p:cNvPr>
          <p:cNvGraphicFramePr>
            <a:graphicFrameLocks noGrp="1"/>
          </p:cNvGraphicFramePr>
          <p:nvPr/>
        </p:nvGraphicFramePr>
        <p:xfrm>
          <a:off x="4746666" y="261257"/>
          <a:ext cx="5217466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8733">
                  <a:extLst>
                    <a:ext uri="{9D8B030D-6E8A-4147-A177-3AD203B41FA5}">
                      <a16:colId xmlns:a16="http://schemas.microsoft.com/office/drawing/2014/main" val="4248279638"/>
                    </a:ext>
                  </a:extLst>
                </a:gridCol>
                <a:gridCol w="2608733">
                  <a:extLst>
                    <a:ext uri="{9D8B030D-6E8A-4147-A177-3AD203B41FA5}">
                      <a16:colId xmlns:a16="http://schemas.microsoft.com/office/drawing/2014/main" val="670086913"/>
                    </a:ext>
                  </a:extLst>
                </a:gridCol>
              </a:tblGrid>
              <a:tr h="494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마루 부리OTF 굵은" panose="020B0600000101010101" pitchFamily="34" charset="-127"/>
                          <a:ea typeface="마루 부리OTF 굵은" panose="020B0600000101010101" pitchFamily="34" charset="-127"/>
                          <a:cs typeface="+mn-cs"/>
                        </a:rPr>
                        <a:t>해시 충돌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마루 부리OTF 굵은" panose="020B0600000101010101" pitchFamily="34" charset="-127"/>
                          <a:ea typeface="마루 부리OTF 굵은" panose="020B0600000101010101" pitchFamily="34" charset="-127"/>
                          <a:cs typeface="+mn-cs"/>
                        </a:rPr>
                        <a:t>해결 방법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DB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DFB884E-9511-CDB1-CF85-BF417F7BC49F}"/>
              </a:ext>
            </a:extLst>
          </p:cNvPr>
          <p:cNvCxnSpPr/>
          <p:nvPr/>
        </p:nvCxnSpPr>
        <p:spPr>
          <a:xfrm>
            <a:off x="861570" y="1417012"/>
            <a:ext cx="0" cy="327437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A13DB18-A8B9-38AD-873E-DE926260E4F9}"/>
              </a:ext>
            </a:extLst>
          </p:cNvPr>
          <p:cNvSpPr txBox="1"/>
          <p:nvPr/>
        </p:nvSpPr>
        <p:spPr>
          <a:xfrm>
            <a:off x="1011750" y="1348396"/>
            <a:ext cx="4436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비어 있는 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hash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 찾아가는 방법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36503AF-8F28-6008-24A5-3F0A1B74B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706" y="1964632"/>
            <a:ext cx="8050587" cy="47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89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ED2AEAB-D5AD-FAB2-8D35-6C1FA91AF8AF}"/>
              </a:ext>
            </a:extLst>
          </p:cNvPr>
          <p:cNvSpPr/>
          <p:nvPr/>
        </p:nvSpPr>
        <p:spPr>
          <a:xfrm>
            <a:off x="3285077" y="2070143"/>
            <a:ext cx="5621845" cy="494881"/>
          </a:xfrm>
          <a:prstGeom prst="round2SameRect">
            <a:avLst>
              <a:gd name="adj1" fmla="val 24366"/>
              <a:gd name="adj2" fmla="val 0"/>
            </a:avLst>
          </a:prstGeom>
          <a:gradFill flip="none" rotWithShape="1">
            <a:gsLst>
              <a:gs pos="0">
                <a:srgbClr val="FFCCFF"/>
              </a:gs>
              <a:gs pos="100000">
                <a:srgbClr val="FF99CC"/>
              </a:gs>
            </a:gsLst>
            <a:lin ang="0" scaled="1"/>
            <a:tileRect/>
          </a:gradFill>
          <a:ln>
            <a:noFill/>
          </a:ln>
          <a:effectLst>
            <a:outerShdw blurRad="114300" dist="254000" sx="95000" sy="950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4500" latinLnBrk="0">
              <a:defRPr/>
            </a:pPr>
            <a:r>
              <a:rPr lang="ko-KR" altLang="en-US" kern="0" dirty="0" err="1">
                <a:ln w="15875">
                  <a:noFill/>
                </a:ln>
                <a:solidFill>
                  <a:srgbClr val="F9F6E7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벤처스타트업아카데미</a:t>
            </a:r>
            <a:r>
              <a:rPr lang="ko-KR" altLang="en-US" kern="0" dirty="0">
                <a:ln w="15875">
                  <a:noFill/>
                </a:ln>
                <a:solidFill>
                  <a:srgbClr val="F9F6E7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</a:t>
            </a:r>
            <a:r>
              <a:rPr lang="ko-KR" altLang="en-US" kern="0" dirty="0" err="1">
                <a:ln w="15875">
                  <a:noFill/>
                </a:ln>
                <a:solidFill>
                  <a:srgbClr val="F9F6E7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개념스터디</a:t>
            </a:r>
            <a:r>
              <a:rPr lang="ko-KR" altLang="en-US" kern="0" dirty="0">
                <a:ln w="15875">
                  <a:noFill/>
                </a:ln>
                <a:solidFill>
                  <a:srgbClr val="F9F6E7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발표 자료</a:t>
            </a:r>
            <a:endParaRPr lang="ko-KR" altLang="en-US" dirty="0">
              <a:solidFill>
                <a:srgbClr val="F9F6E7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18B9369-3CFD-87F0-A348-67603183B63A}"/>
              </a:ext>
            </a:extLst>
          </p:cNvPr>
          <p:cNvGrpSpPr/>
          <p:nvPr/>
        </p:nvGrpSpPr>
        <p:grpSpPr>
          <a:xfrm>
            <a:off x="3501299" y="2224715"/>
            <a:ext cx="185738" cy="185738"/>
            <a:chOff x="787646" y="1895476"/>
            <a:chExt cx="185738" cy="185738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EF22CE1-157B-7F06-2145-ED083B243538}"/>
                </a:ext>
              </a:extLst>
            </p:cNvPr>
            <p:cNvSpPr/>
            <p:nvPr/>
          </p:nvSpPr>
          <p:spPr>
            <a:xfrm>
              <a:off x="787646" y="1895476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>
              <a:solidFill>
                <a:schemeClr val="bg1">
                  <a:alpha val="2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52602C29-02D8-5551-183C-B47FD551F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331" y="1943850"/>
              <a:ext cx="103902" cy="9211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" name="양쪽 모서리가 둥근 사각형 12">
            <a:extLst>
              <a:ext uri="{FF2B5EF4-FFF2-40B4-BE49-F238E27FC236}">
                <a16:creationId xmlns:a16="http://schemas.microsoft.com/office/drawing/2014/main" id="{644EC87E-8D22-EEC7-20EA-D2E0E547CAF6}"/>
              </a:ext>
            </a:extLst>
          </p:cNvPr>
          <p:cNvSpPr/>
          <p:nvPr/>
        </p:nvSpPr>
        <p:spPr>
          <a:xfrm>
            <a:off x="3285077" y="2565024"/>
            <a:ext cx="5621845" cy="1968065"/>
          </a:xfrm>
          <a:prstGeom prst="round2SameRect">
            <a:avLst>
              <a:gd name="adj1" fmla="val 0"/>
              <a:gd name="adj2" fmla="val 543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400" kern="0" dirty="0">
                <a:ln w="19050">
                  <a:noFill/>
                </a:ln>
                <a:solidFill>
                  <a:srgbClr val="7030A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3. Dictionary</a:t>
            </a:r>
            <a:endParaRPr lang="en-US" altLang="ko-KR" sz="2000" kern="0" dirty="0">
              <a:ln w="19050">
                <a:noFill/>
              </a:ln>
              <a:solidFill>
                <a:srgbClr val="7030A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 latinLnBrk="0">
              <a:defRPr/>
            </a:pPr>
            <a:r>
              <a:rPr lang="en-US" altLang="ko-KR" sz="2000" kern="0" dirty="0">
                <a:ln w="19050">
                  <a:noFill/>
                </a:ln>
                <a:solidFill>
                  <a:srgbClr val="FF99C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Key </a:t>
            </a:r>
            <a:r>
              <a:rPr lang="ko-KR" altLang="en-US" sz="2000" kern="0" dirty="0">
                <a:ln w="19050">
                  <a:noFill/>
                </a:ln>
                <a:solidFill>
                  <a:srgbClr val="FF99C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와 </a:t>
            </a:r>
            <a:r>
              <a:rPr lang="en-US" altLang="ko-KR" sz="2000" kern="0" dirty="0">
                <a:ln w="19050">
                  <a:noFill/>
                </a:ln>
                <a:solidFill>
                  <a:srgbClr val="FF99C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Value</a:t>
            </a:r>
            <a:r>
              <a:rPr lang="ko-KR" altLang="en-US" sz="2000" kern="0" dirty="0">
                <a:ln w="19050">
                  <a:noFill/>
                </a:ln>
                <a:solidFill>
                  <a:srgbClr val="FF99C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 한 쌍으로 갖는 자료형</a:t>
            </a:r>
            <a:endParaRPr lang="en-US" altLang="ko-KR" sz="3600" kern="0" dirty="0">
              <a:ln w="19050">
                <a:noFill/>
              </a:ln>
              <a:solidFill>
                <a:srgbClr val="FF99CC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8996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4" name="순서도: 수동 입력 2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501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5017 h 10000"/>
                <a:gd name="connsiteX0" fmla="*/ 25 w 10000"/>
                <a:gd name="connsiteY0" fmla="*/ 479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25 w 10000"/>
                <a:gd name="connsiteY4" fmla="*/ 4796 h 10000"/>
                <a:gd name="connsiteX0" fmla="*/ 0 w 10008"/>
                <a:gd name="connsiteY0" fmla="*/ 4796 h 10000"/>
                <a:gd name="connsiteX1" fmla="*/ 10008 w 10008"/>
                <a:gd name="connsiteY1" fmla="*/ 0 h 10000"/>
                <a:gd name="connsiteX2" fmla="*/ 10008 w 10008"/>
                <a:gd name="connsiteY2" fmla="*/ 10000 h 10000"/>
                <a:gd name="connsiteX3" fmla="*/ 8 w 10008"/>
                <a:gd name="connsiteY3" fmla="*/ 10000 h 10000"/>
                <a:gd name="connsiteX4" fmla="*/ 0 w 10008"/>
                <a:gd name="connsiteY4" fmla="*/ 47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605B513-383F-4557-13D5-AD27AE1C57C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0"/>
              </a:avLst>
            </a:prstGeom>
            <a:solidFill>
              <a:srgbClr val="FFEFFF"/>
            </a:solidFill>
            <a:ln>
              <a:noFill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한쪽 모서리 14">
              <a:extLst>
                <a:ext uri="{FF2B5EF4-FFF2-40B4-BE49-F238E27FC236}">
                  <a16:creationId xmlns:a16="http://schemas.microsoft.com/office/drawing/2014/main" id="{5928FAF9-5CE1-B687-8067-C496D69C7E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ED2AEAB-D5AD-FAB2-8D35-6C1FA91AF8A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CCFF"/>
                </a:gs>
                <a:gs pos="100000">
                  <a:srgbClr val="FF99CC"/>
                </a:gs>
              </a:gsLst>
              <a:lin ang="0" scaled="1"/>
              <a:tileRect/>
            </a:gradFill>
            <a:ln>
              <a:noFill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algn="just" latinLnBrk="0">
                <a:defRPr/>
              </a:pPr>
              <a:r>
                <a:rPr lang="en-US" altLang="ko-KR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 3. Dictionary</a:t>
              </a:r>
              <a:endPara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8B9369-3CFD-87F0-A348-67603183B63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35295" y="415829"/>
              <a:ext cx="185738" cy="185738"/>
              <a:chOff x="787646" y="1895476"/>
              <a:chExt cx="185738" cy="185738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EF22CE1-157B-7F06-2145-ED083B24353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7646" y="1895476"/>
                <a:ext cx="185738" cy="185738"/>
              </a:xfrm>
              <a:prstGeom prst="ellipse">
                <a:avLst/>
              </a:prstGeom>
              <a:solidFill>
                <a:schemeClr val="bg1"/>
              </a:solidFill>
              <a:ln w="177800">
                <a:solidFill>
                  <a:schemeClr val="bg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52602C29-02D8-5551-183C-B47FD551F2B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33331" y="1943850"/>
                <a:ext cx="103902" cy="9211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4EC87E-8D22-EEC7-20EA-D2E0E547CAF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0AEFB5B-449E-485E-C512-584F90971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382769"/>
              </p:ext>
            </p:extLst>
          </p:nvPr>
        </p:nvGraphicFramePr>
        <p:xfrm>
          <a:off x="4746666" y="261257"/>
          <a:ext cx="5217466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8733">
                  <a:extLst>
                    <a:ext uri="{9D8B030D-6E8A-4147-A177-3AD203B41FA5}">
                      <a16:colId xmlns:a16="http://schemas.microsoft.com/office/drawing/2014/main" val="4248279638"/>
                    </a:ext>
                  </a:extLst>
                </a:gridCol>
                <a:gridCol w="2608733">
                  <a:extLst>
                    <a:ext uri="{9D8B030D-6E8A-4147-A177-3AD203B41FA5}">
                      <a16:colId xmlns:a16="http://schemas.microsoft.com/office/drawing/2014/main" val="670086913"/>
                    </a:ext>
                  </a:extLst>
                </a:gridCol>
              </a:tblGrid>
              <a:tr h="494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마루 부리OTF 굵은" panose="020B0600000101010101" pitchFamily="34" charset="-127"/>
                          <a:ea typeface="마루 부리OTF 굵은" panose="020B0600000101010101" pitchFamily="34" charset="-127"/>
                          <a:cs typeface="+mn-cs"/>
                        </a:rPr>
                        <a:t>Dictionary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마루 부리OTF 굵은" panose="020B0600000101010101" pitchFamily="34" charset="-127"/>
                        <a:ea typeface="마루 부리OTF 굵은" panose="020B0600000101010101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마루 부리OTF 굵은" panose="020B0600000101010101" pitchFamily="34" charset="-127"/>
                        <a:ea typeface="마루 부리OTF 굵은" panose="020B0600000101010101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DFB884E-9511-CDB1-CF85-BF417F7BC49F}"/>
              </a:ext>
            </a:extLst>
          </p:cNvPr>
          <p:cNvCxnSpPr/>
          <p:nvPr/>
        </p:nvCxnSpPr>
        <p:spPr>
          <a:xfrm>
            <a:off x="861570" y="1162531"/>
            <a:ext cx="0" cy="327437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A13DB18-A8B9-38AD-873E-DE926260E4F9}"/>
              </a:ext>
            </a:extLst>
          </p:cNvPr>
          <p:cNvSpPr txBox="1"/>
          <p:nvPr/>
        </p:nvSpPr>
        <p:spPr>
          <a:xfrm>
            <a:off x="1011751" y="1093915"/>
            <a:ext cx="4068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Dictionary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7C946E-A978-ED9F-305B-60E734463188}"/>
              </a:ext>
            </a:extLst>
          </p:cNvPr>
          <p:cNvSpPr txBox="1"/>
          <p:nvPr/>
        </p:nvSpPr>
        <p:spPr>
          <a:xfrm>
            <a:off x="2962196" y="1651081"/>
            <a:ext cx="6267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List</a:t>
            </a:r>
            <a:r>
              <a:rPr lang="ko-KR" altLang="en-US" sz="2000" dirty="0"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나 </a:t>
            </a:r>
            <a:r>
              <a:rPr lang="en-US" altLang="ko-KR" sz="2000" dirty="0"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Tuple</a:t>
            </a:r>
            <a:r>
              <a:rPr lang="ko-KR" altLang="en-US" sz="2000" dirty="0"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처럼 순차적으로</a:t>
            </a:r>
            <a:r>
              <a:rPr lang="en-US" altLang="ko-KR" sz="2000" dirty="0"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(sequential) </a:t>
            </a:r>
            <a:r>
              <a:rPr lang="ko-KR" altLang="en-US" sz="2000" dirty="0"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요소의 값을 구하지 않고 </a:t>
            </a:r>
            <a:r>
              <a:rPr lang="en-US" altLang="ko-KR" sz="2000" dirty="0"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Key</a:t>
            </a:r>
            <a:r>
              <a:rPr lang="ko-KR" altLang="en-US" sz="2000" dirty="0"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통해 </a:t>
            </a:r>
            <a:r>
              <a:rPr lang="en-US" altLang="ko-KR" sz="2000" dirty="0"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Value</a:t>
            </a:r>
            <a:r>
              <a:rPr lang="ko-KR" altLang="en-US" sz="2000" dirty="0"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얻는다</a:t>
            </a:r>
            <a:r>
              <a:rPr lang="en-US" altLang="ko-KR" sz="2000" dirty="0"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71D048-933D-5CDA-02BA-943225481C35}"/>
              </a:ext>
            </a:extLst>
          </p:cNvPr>
          <p:cNvSpPr txBox="1"/>
          <p:nvPr/>
        </p:nvSpPr>
        <p:spPr>
          <a:xfrm>
            <a:off x="2581809" y="3039347"/>
            <a:ext cx="6742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highlight>
                  <a:srgbClr val="FFFF00"/>
                </a:highligh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{</a:t>
            </a:r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Key1</a:t>
            </a:r>
            <a:r>
              <a:rPr lang="en-US" altLang="ko-KR" sz="2000" dirty="0">
                <a:highlight>
                  <a:srgbClr val="FFFF00"/>
                </a:highligh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en-US" altLang="ko-KR" sz="2000" dirty="0">
                <a:solidFill>
                  <a:srgbClr val="00B050"/>
                </a:solidFill>
                <a:highlight>
                  <a:srgbClr val="FFFF00"/>
                </a:highligh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Value1</a:t>
            </a:r>
            <a:r>
              <a:rPr lang="en-US" altLang="ko-KR" sz="2000" dirty="0">
                <a:highlight>
                  <a:srgbClr val="FFFF00"/>
                </a:highligh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Key2</a:t>
            </a:r>
            <a:r>
              <a:rPr lang="en-US" altLang="ko-KR" sz="2000" dirty="0">
                <a:highlight>
                  <a:srgbClr val="FFFF00"/>
                </a:highligh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en-US" altLang="ko-KR" sz="2000" dirty="0">
                <a:solidFill>
                  <a:srgbClr val="00B050"/>
                </a:solidFill>
                <a:highlight>
                  <a:srgbClr val="FFFF00"/>
                </a:highligh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Value2</a:t>
            </a:r>
            <a:r>
              <a:rPr lang="en-US" altLang="ko-KR" sz="2000" dirty="0">
                <a:highlight>
                  <a:srgbClr val="FFFF00"/>
                </a:highligh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Key3</a:t>
            </a:r>
            <a:r>
              <a:rPr lang="en-US" altLang="ko-KR" sz="2000" dirty="0">
                <a:highlight>
                  <a:srgbClr val="FFFF00"/>
                </a:highligh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en-US" altLang="ko-KR" sz="2000" dirty="0">
                <a:solidFill>
                  <a:srgbClr val="00B050"/>
                </a:solidFill>
                <a:highlight>
                  <a:srgbClr val="FFFF00"/>
                </a:highligh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Value3</a:t>
            </a:r>
            <a:r>
              <a:rPr lang="en-US" altLang="ko-KR" sz="2000" dirty="0">
                <a:highlight>
                  <a:srgbClr val="FFFF00"/>
                </a:highligh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…}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281239-7D20-1D69-0FF5-835A1F238B6E}"/>
              </a:ext>
            </a:extLst>
          </p:cNvPr>
          <p:cNvSpPr txBox="1"/>
          <p:nvPr/>
        </p:nvSpPr>
        <p:spPr>
          <a:xfrm>
            <a:off x="6387795" y="910709"/>
            <a:ext cx="48837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참고 자료</a:t>
            </a:r>
            <a:r>
              <a:rPr lang="en-US" altLang="ko-KR" dirty="0"/>
              <a:t>  </a:t>
            </a:r>
            <a:r>
              <a:rPr lang="ko-KR" altLang="en-US" dirty="0"/>
              <a:t>https://wikidocs.net/16</a:t>
            </a:r>
            <a:endParaRPr lang="en-US" altLang="ko-KR" dirty="0"/>
          </a:p>
          <a:p>
            <a:r>
              <a:rPr lang="en-US" altLang="ko-KR" dirty="0"/>
              <a:t>               https://yunaaaas.tistory.com/46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65D52C-72FE-775E-9553-5A6C0BB86FA7}"/>
              </a:ext>
            </a:extLst>
          </p:cNvPr>
          <p:cNvSpPr txBox="1"/>
          <p:nvPr/>
        </p:nvSpPr>
        <p:spPr>
          <a:xfrm>
            <a:off x="1380480" y="2557993"/>
            <a:ext cx="2864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기본 형태</a:t>
            </a:r>
          </a:p>
        </p:txBody>
      </p:sp>
      <p:sp>
        <p:nvSpPr>
          <p:cNvPr id="19" name="다이아몬드 18">
            <a:extLst>
              <a:ext uri="{FF2B5EF4-FFF2-40B4-BE49-F238E27FC236}">
                <a16:creationId xmlns:a16="http://schemas.microsoft.com/office/drawing/2014/main" id="{F8F01DAC-1810-996B-D131-ABAF596C81E0}"/>
              </a:ext>
            </a:extLst>
          </p:cNvPr>
          <p:cNvSpPr/>
          <p:nvPr/>
        </p:nvSpPr>
        <p:spPr>
          <a:xfrm>
            <a:off x="958360" y="2625711"/>
            <a:ext cx="290104" cy="290104"/>
          </a:xfrm>
          <a:prstGeom prst="diamond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tx1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75474A-C271-E409-4ADB-7D8C8518099D}"/>
              </a:ext>
            </a:extLst>
          </p:cNvPr>
          <p:cNvSpPr txBox="1"/>
          <p:nvPr/>
        </p:nvSpPr>
        <p:spPr>
          <a:xfrm>
            <a:off x="1380480" y="4016310"/>
            <a:ext cx="2797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활용</a:t>
            </a:r>
          </a:p>
        </p:txBody>
      </p:sp>
      <p:sp>
        <p:nvSpPr>
          <p:cNvPr id="25" name="다이아몬드 24">
            <a:extLst>
              <a:ext uri="{FF2B5EF4-FFF2-40B4-BE49-F238E27FC236}">
                <a16:creationId xmlns:a16="http://schemas.microsoft.com/office/drawing/2014/main" id="{569A1F7E-5335-831B-73CB-CBCEECDF3ECA}"/>
              </a:ext>
            </a:extLst>
          </p:cNvPr>
          <p:cNvSpPr/>
          <p:nvPr/>
        </p:nvSpPr>
        <p:spPr>
          <a:xfrm>
            <a:off x="958360" y="4084028"/>
            <a:ext cx="290104" cy="290104"/>
          </a:xfrm>
          <a:prstGeom prst="diamond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tx1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A39469FD-436F-DFAE-3817-CC2B77861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480" y="4772491"/>
            <a:ext cx="4324350" cy="174307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0A49C51-86FE-F8B0-40B8-6AD4D621C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172" y="3781891"/>
            <a:ext cx="46386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69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4" name="순서도: 수동 입력 2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501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5017 h 10000"/>
                <a:gd name="connsiteX0" fmla="*/ 25 w 10000"/>
                <a:gd name="connsiteY0" fmla="*/ 479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25 w 10000"/>
                <a:gd name="connsiteY4" fmla="*/ 4796 h 10000"/>
                <a:gd name="connsiteX0" fmla="*/ 0 w 10008"/>
                <a:gd name="connsiteY0" fmla="*/ 4796 h 10000"/>
                <a:gd name="connsiteX1" fmla="*/ 10008 w 10008"/>
                <a:gd name="connsiteY1" fmla="*/ 0 h 10000"/>
                <a:gd name="connsiteX2" fmla="*/ 10008 w 10008"/>
                <a:gd name="connsiteY2" fmla="*/ 10000 h 10000"/>
                <a:gd name="connsiteX3" fmla="*/ 8 w 10008"/>
                <a:gd name="connsiteY3" fmla="*/ 10000 h 10000"/>
                <a:gd name="connsiteX4" fmla="*/ 0 w 10008"/>
                <a:gd name="connsiteY4" fmla="*/ 47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605B513-383F-4557-13D5-AD27AE1C57C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0"/>
              </a:avLst>
            </a:prstGeom>
            <a:solidFill>
              <a:srgbClr val="FFEFFF"/>
            </a:solidFill>
            <a:ln>
              <a:noFill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한쪽 모서리 14">
              <a:extLst>
                <a:ext uri="{FF2B5EF4-FFF2-40B4-BE49-F238E27FC236}">
                  <a16:creationId xmlns:a16="http://schemas.microsoft.com/office/drawing/2014/main" id="{5928FAF9-5CE1-B687-8067-C496D69C7E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ED2AEAB-D5AD-FAB2-8D35-6C1FA91AF8A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CCFF"/>
                </a:gs>
                <a:gs pos="100000">
                  <a:srgbClr val="FF99CC"/>
                </a:gs>
              </a:gsLst>
              <a:lin ang="0" scaled="1"/>
              <a:tileRect/>
            </a:gradFill>
            <a:ln>
              <a:noFill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algn="just" latinLnBrk="0">
                <a:defRPr/>
              </a:pPr>
              <a:r>
                <a:rPr lang="en-US" altLang="ko-KR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 3. Dictionary</a:t>
              </a:r>
              <a:endPara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8B9369-3CFD-87F0-A348-67603183B63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35295" y="415829"/>
              <a:ext cx="185738" cy="185738"/>
              <a:chOff x="787646" y="1895476"/>
              <a:chExt cx="185738" cy="185738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EF22CE1-157B-7F06-2145-ED083B24353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7646" y="1895476"/>
                <a:ext cx="185738" cy="185738"/>
              </a:xfrm>
              <a:prstGeom prst="ellipse">
                <a:avLst/>
              </a:prstGeom>
              <a:solidFill>
                <a:schemeClr val="bg1"/>
              </a:solidFill>
              <a:ln w="177800">
                <a:solidFill>
                  <a:schemeClr val="bg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52602C29-02D8-5551-183C-B47FD551F2B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33331" y="1943850"/>
                <a:ext cx="103902" cy="9211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4EC87E-8D22-EEC7-20EA-D2E0E547CAF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0AEFB5B-449E-485E-C512-584F90971A8A}"/>
              </a:ext>
            </a:extLst>
          </p:cNvPr>
          <p:cNvGraphicFramePr>
            <a:graphicFrameLocks noGrp="1"/>
          </p:cNvGraphicFramePr>
          <p:nvPr/>
        </p:nvGraphicFramePr>
        <p:xfrm>
          <a:off x="4746666" y="261257"/>
          <a:ext cx="5217466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8733">
                  <a:extLst>
                    <a:ext uri="{9D8B030D-6E8A-4147-A177-3AD203B41FA5}">
                      <a16:colId xmlns:a16="http://schemas.microsoft.com/office/drawing/2014/main" val="4248279638"/>
                    </a:ext>
                  </a:extLst>
                </a:gridCol>
                <a:gridCol w="2608733">
                  <a:extLst>
                    <a:ext uri="{9D8B030D-6E8A-4147-A177-3AD203B41FA5}">
                      <a16:colId xmlns:a16="http://schemas.microsoft.com/office/drawing/2014/main" val="670086913"/>
                    </a:ext>
                  </a:extLst>
                </a:gridCol>
              </a:tblGrid>
              <a:tr h="494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마루 부리OTF 굵은" panose="020B0600000101010101" pitchFamily="34" charset="-127"/>
                          <a:ea typeface="마루 부리OTF 굵은" panose="020B0600000101010101" pitchFamily="34" charset="-127"/>
                          <a:cs typeface="+mn-cs"/>
                        </a:rPr>
                        <a:t>Dictionary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마루 부리OTF 굵은" panose="020B0600000101010101" pitchFamily="34" charset="-127"/>
                        <a:ea typeface="마루 부리OTF 굵은" panose="020B0600000101010101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마루 부리OTF 굵은" panose="020B0600000101010101" pitchFamily="34" charset="-127"/>
                        <a:ea typeface="마루 부리OTF 굵은" panose="020B0600000101010101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DFB884E-9511-CDB1-CF85-BF417F7BC49F}"/>
              </a:ext>
            </a:extLst>
          </p:cNvPr>
          <p:cNvCxnSpPr/>
          <p:nvPr/>
        </p:nvCxnSpPr>
        <p:spPr>
          <a:xfrm>
            <a:off x="861570" y="1162531"/>
            <a:ext cx="0" cy="327437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A13DB18-A8B9-38AD-873E-DE926260E4F9}"/>
              </a:ext>
            </a:extLst>
          </p:cNvPr>
          <p:cNvSpPr txBox="1"/>
          <p:nvPr/>
        </p:nvSpPr>
        <p:spPr>
          <a:xfrm>
            <a:off x="1011751" y="1093915"/>
            <a:ext cx="4068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Dictionary 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요소 </a:t>
            </a:r>
            <a:r>
              <a:rPr lang="ko-KR" altLang="en-US" sz="2400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추가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712D96E-82F9-886D-D8D2-7D6A860DE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895" y="1676976"/>
            <a:ext cx="9506774" cy="505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08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4" name="순서도: 수동 입력 2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501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5017 h 10000"/>
                <a:gd name="connsiteX0" fmla="*/ 25 w 10000"/>
                <a:gd name="connsiteY0" fmla="*/ 479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25 w 10000"/>
                <a:gd name="connsiteY4" fmla="*/ 4796 h 10000"/>
                <a:gd name="connsiteX0" fmla="*/ 0 w 10008"/>
                <a:gd name="connsiteY0" fmla="*/ 4796 h 10000"/>
                <a:gd name="connsiteX1" fmla="*/ 10008 w 10008"/>
                <a:gd name="connsiteY1" fmla="*/ 0 h 10000"/>
                <a:gd name="connsiteX2" fmla="*/ 10008 w 10008"/>
                <a:gd name="connsiteY2" fmla="*/ 10000 h 10000"/>
                <a:gd name="connsiteX3" fmla="*/ 8 w 10008"/>
                <a:gd name="connsiteY3" fmla="*/ 10000 h 10000"/>
                <a:gd name="connsiteX4" fmla="*/ 0 w 10008"/>
                <a:gd name="connsiteY4" fmla="*/ 47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605B513-383F-4557-13D5-AD27AE1C57C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0"/>
              </a:avLst>
            </a:prstGeom>
            <a:solidFill>
              <a:srgbClr val="FFEFFF"/>
            </a:solidFill>
            <a:ln>
              <a:noFill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한쪽 모서리 14">
              <a:extLst>
                <a:ext uri="{FF2B5EF4-FFF2-40B4-BE49-F238E27FC236}">
                  <a16:creationId xmlns:a16="http://schemas.microsoft.com/office/drawing/2014/main" id="{5928FAF9-5CE1-B687-8067-C496D69C7E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ED2AEAB-D5AD-FAB2-8D35-6C1FA91AF8A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CCFF"/>
                </a:gs>
                <a:gs pos="100000">
                  <a:srgbClr val="FF99CC"/>
                </a:gs>
              </a:gsLst>
              <a:lin ang="0" scaled="1"/>
              <a:tileRect/>
            </a:gradFill>
            <a:ln>
              <a:noFill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algn="just" latinLnBrk="0">
                <a:defRPr/>
              </a:pPr>
              <a:r>
                <a:rPr lang="en-US" altLang="ko-KR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 3. Dictionary</a:t>
              </a:r>
              <a:endPara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8B9369-3CFD-87F0-A348-67603183B63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35295" y="415829"/>
              <a:ext cx="185738" cy="185738"/>
              <a:chOff x="787646" y="1895476"/>
              <a:chExt cx="185738" cy="185738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EF22CE1-157B-7F06-2145-ED083B24353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7646" y="1895476"/>
                <a:ext cx="185738" cy="185738"/>
              </a:xfrm>
              <a:prstGeom prst="ellipse">
                <a:avLst/>
              </a:prstGeom>
              <a:solidFill>
                <a:schemeClr val="bg1"/>
              </a:solidFill>
              <a:ln w="177800">
                <a:solidFill>
                  <a:schemeClr val="bg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52602C29-02D8-5551-183C-B47FD551F2B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33331" y="1943850"/>
                <a:ext cx="103902" cy="9211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4EC87E-8D22-EEC7-20EA-D2E0E547CAF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0AEFB5B-449E-485E-C512-584F90971A8A}"/>
              </a:ext>
            </a:extLst>
          </p:cNvPr>
          <p:cNvGraphicFramePr>
            <a:graphicFrameLocks noGrp="1"/>
          </p:cNvGraphicFramePr>
          <p:nvPr/>
        </p:nvGraphicFramePr>
        <p:xfrm>
          <a:off x="4746666" y="261257"/>
          <a:ext cx="5217466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8733">
                  <a:extLst>
                    <a:ext uri="{9D8B030D-6E8A-4147-A177-3AD203B41FA5}">
                      <a16:colId xmlns:a16="http://schemas.microsoft.com/office/drawing/2014/main" val="4248279638"/>
                    </a:ext>
                  </a:extLst>
                </a:gridCol>
                <a:gridCol w="2608733">
                  <a:extLst>
                    <a:ext uri="{9D8B030D-6E8A-4147-A177-3AD203B41FA5}">
                      <a16:colId xmlns:a16="http://schemas.microsoft.com/office/drawing/2014/main" val="670086913"/>
                    </a:ext>
                  </a:extLst>
                </a:gridCol>
              </a:tblGrid>
              <a:tr h="494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마루 부리OTF 굵은" panose="020B0600000101010101" pitchFamily="34" charset="-127"/>
                          <a:ea typeface="마루 부리OTF 굵은" panose="020B0600000101010101" pitchFamily="34" charset="-127"/>
                          <a:cs typeface="+mn-cs"/>
                        </a:rPr>
                        <a:t>Dictionary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마루 부리OTF 굵은" panose="020B0600000101010101" pitchFamily="34" charset="-127"/>
                        <a:ea typeface="마루 부리OTF 굵은" panose="020B0600000101010101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마루 부리OTF 굵은" panose="020B0600000101010101" pitchFamily="34" charset="-127"/>
                        <a:ea typeface="마루 부리OTF 굵은" panose="020B0600000101010101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DFB884E-9511-CDB1-CF85-BF417F7BC49F}"/>
              </a:ext>
            </a:extLst>
          </p:cNvPr>
          <p:cNvCxnSpPr/>
          <p:nvPr/>
        </p:nvCxnSpPr>
        <p:spPr>
          <a:xfrm>
            <a:off x="861570" y="1162531"/>
            <a:ext cx="0" cy="327437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A13DB18-A8B9-38AD-873E-DE926260E4F9}"/>
              </a:ext>
            </a:extLst>
          </p:cNvPr>
          <p:cNvSpPr txBox="1"/>
          <p:nvPr/>
        </p:nvSpPr>
        <p:spPr>
          <a:xfrm>
            <a:off x="1011751" y="1093915"/>
            <a:ext cx="4068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Dictionary 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요소 </a:t>
            </a:r>
            <a:r>
              <a:rPr lang="ko-KR" altLang="en-US" sz="2400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추가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3E30A4-013D-A25C-789A-8151927D1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1555580"/>
            <a:ext cx="8486775" cy="5257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FBEC2E-EDBC-5933-EF47-272B97EFE9B4}"/>
              </a:ext>
            </a:extLst>
          </p:cNvPr>
          <p:cNvSpPr txBox="1"/>
          <p:nvPr/>
        </p:nvSpPr>
        <p:spPr>
          <a:xfrm>
            <a:off x="4317158" y="1155471"/>
            <a:ext cx="6797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값을 집어넣거나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값을 업데이트 할 때</a:t>
            </a:r>
            <a:r>
              <a:rPr lang="ko-KR" altLang="en-US" sz="20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 ]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사용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5454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4" name="순서도: 수동 입력 2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501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5017 h 10000"/>
                <a:gd name="connsiteX0" fmla="*/ 25 w 10000"/>
                <a:gd name="connsiteY0" fmla="*/ 479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25 w 10000"/>
                <a:gd name="connsiteY4" fmla="*/ 4796 h 10000"/>
                <a:gd name="connsiteX0" fmla="*/ 0 w 10008"/>
                <a:gd name="connsiteY0" fmla="*/ 4796 h 10000"/>
                <a:gd name="connsiteX1" fmla="*/ 10008 w 10008"/>
                <a:gd name="connsiteY1" fmla="*/ 0 h 10000"/>
                <a:gd name="connsiteX2" fmla="*/ 10008 w 10008"/>
                <a:gd name="connsiteY2" fmla="*/ 10000 h 10000"/>
                <a:gd name="connsiteX3" fmla="*/ 8 w 10008"/>
                <a:gd name="connsiteY3" fmla="*/ 10000 h 10000"/>
                <a:gd name="connsiteX4" fmla="*/ 0 w 10008"/>
                <a:gd name="connsiteY4" fmla="*/ 47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605B513-383F-4557-13D5-AD27AE1C57C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0"/>
              </a:avLst>
            </a:prstGeom>
            <a:solidFill>
              <a:srgbClr val="FFEFFF"/>
            </a:solidFill>
            <a:ln>
              <a:noFill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한쪽 모서리 14">
              <a:extLst>
                <a:ext uri="{FF2B5EF4-FFF2-40B4-BE49-F238E27FC236}">
                  <a16:creationId xmlns:a16="http://schemas.microsoft.com/office/drawing/2014/main" id="{5928FAF9-5CE1-B687-8067-C496D69C7E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ED2AEAB-D5AD-FAB2-8D35-6C1FA91AF8A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CCFF"/>
                </a:gs>
                <a:gs pos="100000">
                  <a:srgbClr val="FF99CC"/>
                </a:gs>
              </a:gsLst>
              <a:lin ang="0" scaled="1"/>
              <a:tileRect/>
            </a:gradFill>
            <a:ln>
              <a:noFill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algn="just" latinLnBrk="0">
                <a:defRPr/>
              </a:pPr>
              <a:r>
                <a:rPr lang="en-US" altLang="ko-KR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 3. Dictionary</a:t>
              </a:r>
              <a:endPara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8B9369-3CFD-87F0-A348-67603183B63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35295" y="415829"/>
              <a:ext cx="185738" cy="185738"/>
              <a:chOff x="787646" y="1895476"/>
              <a:chExt cx="185738" cy="185738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EF22CE1-157B-7F06-2145-ED083B24353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7646" y="1895476"/>
                <a:ext cx="185738" cy="185738"/>
              </a:xfrm>
              <a:prstGeom prst="ellipse">
                <a:avLst/>
              </a:prstGeom>
              <a:solidFill>
                <a:schemeClr val="bg1"/>
              </a:solidFill>
              <a:ln w="177800">
                <a:solidFill>
                  <a:schemeClr val="bg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52602C29-02D8-5551-183C-B47FD551F2B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33331" y="1943850"/>
                <a:ext cx="103902" cy="9211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4EC87E-8D22-EEC7-20EA-D2E0E547CAF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0AEFB5B-449E-485E-C512-584F90971A8A}"/>
              </a:ext>
            </a:extLst>
          </p:cNvPr>
          <p:cNvGraphicFramePr>
            <a:graphicFrameLocks noGrp="1"/>
          </p:cNvGraphicFramePr>
          <p:nvPr/>
        </p:nvGraphicFramePr>
        <p:xfrm>
          <a:off x="4746666" y="261257"/>
          <a:ext cx="5217466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8733">
                  <a:extLst>
                    <a:ext uri="{9D8B030D-6E8A-4147-A177-3AD203B41FA5}">
                      <a16:colId xmlns:a16="http://schemas.microsoft.com/office/drawing/2014/main" val="4248279638"/>
                    </a:ext>
                  </a:extLst>
                </a:gridCol>
                <a:gridCol w="2608733">
                  <a:extLst>
                    <a:ext uri="{9D8B030D-6E8A-4147-A177-3AD203B41FA5}">
                      <a16:colId xmlns:a16="http://schemas.microsoft.com/office/drawing/2014/main" val="670086913"/>
                    </a:ext>
                  </a:extLst>
                </a:gridCol>
              </a:tblGrid>
              <a:tr h="494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마루 부리OTF 굵은" panose="020B0600000101010101" pitchFamily="34" charset="-127"/>
                          <a:ea typeface="마루 부리OTF 굵은" panose="020B0600000101010101" pitchFamily="34" charset="-127"/>
                          <a:cs typeface="+mn-cs"/>
                        </a:rPr>
                        <a:t>Dictionary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마루 부리OTF 굵은" panose="020B0600000101010101" pitchFamily="34" charset="-127"/>
                        <a:ea typeface="마루 부리OTF 굵은" panose="020B0600000101010101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마루 부리OTF 굵은" panose="020B0600000101010101" pitchFamily="34" charset="-127"/>
                        <a:ea typeface="마루 부리OTF 굵은" panose="020B0600000101010101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DFB884E-9511-CDB1-CF85-BF417F7BC49F}"/>
              </a:ext>
            </a:extLst>
          </p:cNvPr>
          <p:cNvCxnSpPr/>
          <p:nvPr/>
        </p:nvCxnSpPr>
        <p:spPr>
          <a:xfrm>
            <a:off x="861570" y="1162531"/>
            <a:ext cx="0" cy="327437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A13DB18-A8B9-38AD-873E-DE926260E4F9}"/>
              </a:ext>
            </a:extLst>
          </p:cNvPr>
          <p:cNvSpPr txBox="1"/>
          <p:nvPr/>
        </p:nvSpPr>
        <p:spPr>
          <a:xfrm>
            <a:off x="1011751" y="1093915"/>
            <a:ext cx="4068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Dictionary 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요소 </a:t>
            </a:r>
            <a:r>
              <a:rPr lang="ko-KR" altLang="en-US" sz="2400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삭제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902EA9-AD21-6DE1-F415-BD77510BE1A4}"/>
              </a:ext>
            </a:extLst>
          </p:cNvPr>
          <p:cNvSpPr txBox="1"/>
          <p:nvPr/>
        </p:nvSpPr>
        <p:spPr>
          <a:xfrm>
            <a:off x="2136462" y="2439975"/>
            <a:ext cx="8032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del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 </a:t>
            </a:r>
            <a:r>
              <a:rPr lang="ko-KR" altLang="en-US" sz="2000" dirty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키워드</a:t>
            </a:r>
            <a:r>
              <a:rPr lang="en-US" altLang="ko-KR" sz="2000" dirty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000" dirty="0" err="1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예약어</a:t>
            </a:r>
            <a:r>
              <a:rPr lang="en-US" altLang="ko-KR" sz="2000" dirty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로써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만약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Dictionary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key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없다면 </a:t>
            </a: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keyError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발생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7C09BF-E088-F27C-5F0E-5ED7ED435588}"/>
              </a:ext>
            </a:extLst>
          </p:cNvPr>
          <p:cNvSpPr txBox="1"/>
          <p:nvPr/>
        </p:nvSpPr>
        <p:spPr>
          <a:xfrm>
            <a:off x="1540810" y="1822324"/>
            <a:ext cx="2912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del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dict_obj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[key]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1F2FBC41-FDA9-FF8E-2399-BAD6B9E97D14}"/>
              </a:ext>
            </a:extLst>
          </p:cNvPr>
          <p:cNvSpPr/>
          <p:nvPr/>
        </p:nvSpPr>
        <p:spPr>
          <a:xfrm>
            <a:off x="1118691" y="1890042"/>
            <a:ext cx="290104" cy="290104"/>
          </a:xfrm>
          <a:prstGeom prst="diamond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tx1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E560594-EE2D-1462-333E-45693F342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2910672"/>
            <a:ext cx="84391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75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4" name="순서도: 수동 입력 2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501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5017 h 10000"/>
                <a:gd name="connsiteX0" fmla="*/ 25 w 10000"/>
                <a:gd name="connsiteY0" fmla="*/ 479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25 w 10000"/>
                <a:gd name="connsiteY4" fmla="*/ 4796 h 10000"/>
                <a:gd name="connsiteX0" fmla="*/ 0 w 10008"/>
                <a:gd name="connsiteY0" fmla="*/ 4796 h 10000"/>
                <a:gd name="connsiteX1" fmla="*/ 10008 w 10008"/>
                <a:gd name="connsiteY1" fmla="*/ 0 h 10000"/>
                <a:gd name="connsiteX2" fmla="*/ 10008 w 10008"/>
                <a:gd name="connsiteY2" fmla="*/ 10000 h 10000"/>
                <a:gd name="connsiteX3" fmla="*/ 8 w 10008"/>
                <a:gd name="connsiteY3" fmla="*/ 10000 h 10000"/>
                <a:gd name="connsiteX4" fmla="*/ 0 w 10008"/>
                <a:gd name="connsiteY4" fmla="*/ 47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605B513-383F-4557-13D5-AD27AE1C57C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0"/>
              </a:avLst>
            </a:prstGeom>
            <a:solidFill>
              <a:srgbClr val="FFEFFF"/>
            </a:solidFill>
            <a:ln>
              <a:noFill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한쪽 모서리 14">
              <a:extLst>
                <a:ext uri="{FF2B5EF4-FFF2-40B4-BE49-F238E27FC236}">
                  <a16:creationId xmlns:a16="http://schemas.microsoft.com/office/drawing/2014/main" id="{5928FAF9-5CE1-B687-8067-C496D69C7E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ED2AEAB-D5AD-FAB2-8D35-6C1FA91AF8A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CCFF"/>
                </a:gs>
                <a:gs pos="100000">
                  <a:srgbClr val="FF99CC"/>
                </a:gs>
              </a:gsLst>
              <a:lin ang="0" scaled="1"/>
              <a:tileRect/>
            </a:gradFill>
            <a:ln>
              <a:noFill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algn="just" latinLnBrk="0">
                <a:defRPr/>
              </a:pPr>
              <a:r>
                <a:rPr lang="en-US" altLang="ko-KR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 3. Dictionary</a:t>
              </a:r>
              <a:endPara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8B9369-3CFD-87F0-A348-67603183B63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35295" y="415829"/>
              <a:ext cx="185738" cy="185738"/>
              <a:chOff x="787646" y="1895476"/>
              <a:chExt cx="185738" cy="185738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EF22CE1-157B-7F06-2145-ED083B24353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7646" y="1895476"/>
                <a:ext cx="185738" cy="185738"/>
              </a:xfrm>
              <a:prstGeom prst="ellipse">
                <a:avLst/>
              </a:prstGeom>
              <a:solidFill>
                <a:schemeClr val="bg1"/>
              </a:solidFill>
              <a:ln w="177800">
                <a:solidFill>
                  <a:schemeClr val="bg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52602C29-02D8-5551-183C-B47FD551F2B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33331" y="1943850"/>
                <a:ext cx="103902" cy="9211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4EC87E-8D22-EEC7-20EA-D2E0E547CAF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0AEFB5B-449E-485E-C512-584F90971A8A}"/>
              </a:ext>
            </a:extLst>
          </p:cNvPr>
          <p:cNvGraphicFramePr>
            <a:graphicFrameLocks noGrp="1"/>
          </p:cNvGraphicFramePr>
          <p:nvPr/>
        </p:nvGraphicFramePr>
        <p:xfrm>
          <a:off x="4746666" y="261257"/>
          <a:ext cx="5217466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8733">
                  <a:extLst>
                    <a:ext uri="{9D8B030D-6E8A-4147-A177-3AD203B41FA5}">
                      <a16:colId xmlns:a16="http://schemas.microsoft.com/office/drawing/2014/main" val="4248279638"/>
                    </a:ext>
                  </a:extLst>
                </a:gridCol>
                <a:gridCol w="2608733">
                  <a:extLst>
                    <a:ext uri="{9D8B030D-6E8A-4147-A177-3AD203B41FA5}">
                      <a16:colId xmlns:a16="http://schemas.microsoft.com/office/drawing/2014/main" val="670086913"/>
                    </a:ext>
                  </a:extLst>
                </a:gridCol>
              </a:tblGrid>
              <a:tr h="494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마루 부리OTF 굵은" panose="020B0600000101010101" pitchFamily="34" charset="-127"/>
                          <a:ea typeface="마루 부리OTF 굵은" panose="020B0600000101010101" pitchFamily="34" charset="-127"/>
                          <a:cs typeface="+mn-cs"/>
                        </a:rPr>
                        <a:t>Dictionary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마루 부리OTF 굵은" panose="020B0600000101010101" pitchFamily="34" charset="-127"/>
                        <a:ea typeface="마루 부리OTF 굵은" panose="020B0600000101010101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마루 부리OTF 굵은" panose="020B0600000101010101" pitchFamily="34" charset="-127"/>
                        <a:ea typeface="마루 부리OTF 굵은" panose="020B0600000101010101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DFB884E-9511-CDB1-CF85-BF417F7BC49F}"/>
              </a:ext>
            </a:extLst>
          </p:cNvPr>
          <p:cNvCxnSpPr/>
          <p:nvPr/>
        </p:nvCxnSpPr>
        <p:spPr>
          <a:xfrm>
            <a:off x="861570" y="1162531"/>
            <a:ext cx="0" cy="327437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A13DB18-A8B9-38AD-873E-DE926260E4F9}"/>
              </a:ext>
            </a:extLst>
          </p:cNvPr>
          <p:cNvSpPr txBox="1"/>
          <p:nvPr/>
        </p:nvSpPr>
        <p:spPr>
          <a:xfrm>
            <a:off x="1011751" y="1093915"/>
            <a:ext cx="4068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Dictionary 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요소 </a:t>
            </a:r>
            <a:r>
              <a:rPr lang="ko-KR" altLang="en-US" sz="2400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삭제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902EA9-AD21-6DE1-F415-BD77510BE1A4}"/>
              </a:ext>
            </a:extLst>
          </p:cNvPr>
          <p:cNvSpPr txBox="1"/>
          <p:nvPr/>
        </p:nvSpPr>
        <p:spPr>
          <a:xfrm>
            <a:off x="1540810" y="2377005"/>
            <a:ext cx="9507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pop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 </a:t>
            </a:r>
            <a:r>
              <a:rPr lang="ko-KR" altLang="en-US" sz="2000" dirty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메소드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로써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pop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메소드는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key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값에 해당하는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value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리턴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key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없다면 두번째 파라미터인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default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리턴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7C09BF-E088-F27C-5F0E-5ED7ED435588}"/>
              </a:ext>
            </a:extLst>
          </p:cNvPr>
          <p:cNvSpPr txBox="1"/>
          <p:nvPr/>
        </p:nvSpPr>
        <p:spPr>
          <a:xfrm>
            <a:off x="1540810" y="1822324"/>
            <a:ext cx="2912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pop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(key[,</a:t>
            </a:r>
            <a:r>
              <a:rPr lang="en-US" altLang="ko-KR" sz="2000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default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])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1F2FBC41-FDA9-FF8E-2399-BAD6B9E97D14}"/>
              </a:ext>
            </a:extLst>
          </p:cNvPr>
          <p:cNvSpPr/>
          <p:nvPr/>
        </p:nvSpPr>
        <p:spPr>
          <a:xfrm>
            <a:off x="1118691" y="1890042"/>
            <a:ext cx="290104" cy="290104"/>
          </a:xfrm>
          <a:prstGeom prst="diamond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tx1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A2EE64-6EA3-2E45-CE2F-BE239F93A284}"/>
              </a:ext>
            </a:extLst>
          </p:cNvPr>
          <p:cNvSpPr txBox="1"/>
          <p:nvPr/>
        </p:nvSpPr>
        <p:spPr>
          <a:xfrm>
            <a:off x="1540810" y="3159518"/>
            <a:ext cx="9507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만약 </a:t>
            </a:r>
            <a:r>
              <a:rPr lang="en-US" altLang="ko-KR" sz="2000" dirty="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default </a:t>
            </a:r>
            <a:r>
              <a:rPr lang="ko-KR" altLang="en-US" sz="2000" dirty="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설정하지 않았을 시 </a:t>
            </a:r>
            <a:r>
              <a:rPr lang="en-US" altLang="ko-KR" sz="2000" dirty="0" err="1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keyError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발생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0FF89B7-1D2E-37C7-614F-03139055C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3838187"/>
            <a:ext cx="84867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0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4" name="순서도: 수동 입력 2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501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5017 h 10000"/>
                <a:gd name="connsiteX0" fmla="*/ 25 w 10000"/>
                <a:gd name="connsiteY0" fmla="*/ 479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25 w 10000"/>
                <a:gd name="connsiteY4" fmla="*/ 4796 h 10000"/>
                <a:gd name="connsiteX0" fmla="*/ 0 w 10008"/>
                <a:gd name="connsiteY0" fmla="*/ 4796 h 10000"/>
                <a:gd name="connsiteX1" fmla="*/ 10008 w 10008"/>
                <a:gd name="connsiteY1" fmla="*/ 0 h 10000"/>
                <a:gd name="connsiteX2" fmla="*/ 10008 w 10008"/>
                <a:gd name="connsiteY2" fmla="*/ 10000 h 10000"/>
                <a:gd name="connsiteX3" fmla="*/ 8 w 10008"/>
                <a:gd name="connsiteY3" fmla="*/ 10000 h 10000"/>
                <a:gd name="connsiteX4" fmla="*/ 0 w 10008"/>
                <a:gd name="connsiteY4" fmla="*/ 47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605B513-383F-4557-13D5-AD27AE1C57C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0"/>
              </a:avLst>
            </a:prstGeom>
            <a:solidFill>
              <a:srgbClr val="FFEFFF"/>
            </a:solidFill>
            <a:ln>
              <a:noFill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한쪽 모서리 14">
              <a:extLst>
                <a:ext uri="{FF2B5EF4-FFF2-40B4-BE49-F238E27FC236}">
                  <a16:creationId xmlns:a16="http://schemas.microsoft.com/office/drawing/2014/main" id="{5928FAF9-5CE1-B687-8067-C496D69C7E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ED2AEAB-D5AD-FAB2-8D35-6C1FA91AF8A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CCFF"/>
                </a:gs>
                <a:gs pos="100000">
                  <a:srgbClr val="FF99CC"/>
                </a:gs>
              </a:gsLst>
              <a:lin ang="0" scaled="1"/>
              <a:tileRect/>
            </a:gradFill>
            <a:ln>
              <a:noFill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algn="just" latinLnBrk="0">
                <a:defRPr/>
              </a:pPr>
              <a:r>
                <a:rPr lang="en-US" altLang="ko-KR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 3. Dictionary</a:t>
              </a:r>
              <a:endPara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8B9369-3CFD-87F0-A348-67603183B63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35295" y="415829"/>
              <a:ext cx="185738" cy="185738"/>
              <a:chOff x="787646" y="1895476"/>
              <a:chExt cx="185738" cy="185738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EF22CE1-157B-7F06-2145-ED083B24353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7646" y="1895476"/>
                <a:ext cx="185738" cy="185738"/>
              </a:xfrm>
              <a:prstGeom prst="ellipse">
                <a:avLst/>
              </a:prstGeom>
              <a:solidFill>
                <a:schemeClr val="bg1"/>
              </a:solidFill>
              <a:ln w="177800">
                <a:solidFill>
                  <a:schemeClr val="bg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52602C29-02D8-5551-183C-B47FD551F2B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33331" y="1943850"/>
                <a:ext cx="103902" cy="9211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4EC87E-8D22-EEC7-20EA-D2E0E547CAF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0AEFB5B-449E-485E-C512-584F90971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966248"/>
              </p:ext>
            </p:extLst>
          </p:nvPr>
        </p:nvGraphicFramePr>
        <p:xfrm>
          <a:off x="4746666" y="261257"/>
          <a:ext cx="5217466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8733">
                  <a:extLst>
                    <a:ext uri="{9D8B030D-6E8A-4147-A177-3AD203B41FA5}">
                      <a16:colId xmlns:a16="http://schemas.microsoft.com/office/drawing/2014/main" val="4248279638"/>
                    </a:ext>
                  </a:extLst>
                </a:gridCol>
                <a:gridCol w="2608733">
                  <a:extLst>
                    <a:ext uri="{9D8B030D-6E8A-4147-A177-3AD203B41FA5}">
                      <a16:colId xmlns:a16="http://schemas.microsoft.com/office/drawing/2014/main" val="670086913"/>
                    </a:ext>
                  </a:extLst>
                </a:gridCol>
              </a:tblGrid>
              <a:tr h="494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마루 부리OTF 굵은" panose="020B0600000101010101" pitchFamily="34" charset="-127"/>
                          <a:ea typeface="마루 부리OTF 굵은" panose="020B0600000101010101" pitchFamily="34" charset="-127"/>
                          <a:cs typeface="+mn-cs"/>
                        </a:rPr>
                        <a:t>Dictionary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마루 부리OTF 굵은" panose="020B0600000101010101" pitchFamily="34" charset="-127"/>
                        <a:ea typeface="마루 부리OTF 굵은" panose="020B0600000101010101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마루 부리OTF 굵은" panose="020B0600000101010101" pitchFamily="34" charset="-127"/>
                        <a:ea typeface="마루 부리OTF 굵은" panose="020B0600000101010101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DFB884E-9511-CDB1-CF85-BF417F7BC49F}"/>
              </a:ext>
            </a:extLst>
          </p:cNvPr>
          <p:cNvCxnSpPr/>
          <p:nvPr/>
        </p:nvCxnSpPr>
        <p:spPr>
          <a:xfrm>
            <a:off x="861570" y="1162531"/>
            <a:ext cx="0" cy="327437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A13DB18-A8B9-38AD-873E-DE926260E4F9}"/>
              </a:ext>
            </a:extLst>
          </p:cNvPr>
          <p:cNvSpPr txBox="1"/>
          <p:nvPr/>
        </p:nvSpPr>
        <p:spPr>
          <a:xfrm>
            <a:off x="1011751" y="1093915"/>
            <a:ext cx="4068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기타 자료</a:t>
            </a:r>
            <a:endParaRPr lang="ko-KR" altLang="en-US" sz="2400" dirty="0">
              <a:solidFill>
                <a:srgbClr val="FF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436C08-C9DB-E3E4-81F9-01D4A1EA2693}"/>
              </a:ext>
            </a:extLst>
          </p:cNvPr>
          <p:cNvSpPr txBox="1"/>
          <p:nvPr/>
        </p:nvSpPr>
        <p:spPr>
          <a:xfrm>
            <a:off x="4081153" y="1860714"/>
            <a:ext cx="4780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del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 </a:t>
            </a:r>
            <a:r>
              <a:rPr lang="ko-KR" altLang="en-US" sz="1800" dirty="0" err="1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예약어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pop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 </a:t>
            </a:r>
            <a:r>
              <a:rPr lang="ko-KR" altLang="en-US" sz="1800" dirty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메서드</a:t>
            </a:r>
            <a:r>
              <a:rPr lang="en-US" altLang="ko-KR" sz="1800" dirty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800" dirty="0" err="1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파이썬에서는</a:t>
            </a:r>
            <a:r>
              <a:rPr lang="en-US" altLang="ko-KR" sz="1800" dirty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sz="1800" dirty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함수</a:t>
            </a:r>
            <a:r>
              <a:rPr lang="en-US" altLang="ko-KR" sz="1800" dirty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B2AE13-2DD0-A669-DC60-251148136154}"/>
              </a:ext>
            </a:extLst>
          </p:cNvPr>
          <p:cNvSpPr txBox="1"/>
          <p:nvPr/>
        </p:nvSpPr>
        <p:spPr>
          <a:xfrm>
            <a:off x="1433870" y="2325914"/>
            <a:ext cx="2912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예약어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6D284B37-00A6-8CC0-DB67-C580E18DAD99}"/>
              </a:ext>
            </a:extLst>
          </p:cNvPr>
          <p:cNvSpPr/>
          <p:nvPr/>
        </p:nvSpPr>
        <p:spPr>
          <a:xfrm>
            <a:off x="1011751" y="2393632"/>
            <a:ext cx="290104" cy="290104"/>
          </a:xfrm>
          <a:prstGeom prst="diamond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tx1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57A1206-79E2-FA6B-0286-9AEB629D3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2969565"/>
            <a:ext cx="8315325" cy="18097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D514EE4-9D0F-3F08-C52D-1567B5D53CFF}"/>
              </a:ext>
            </a:extLst>
          </p:cNvPr>
          <p:cNvSpPr txBox="1"/>
          <p:nvPr/>
        </p:nvSpPr>
        <p:spPr>
          <a:xfrm>
            <a:off x="3231775" y="6227411"/>
            <a:ext cx="6155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https://blog.naver.com/lool2389/220649062093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2FF77C-7A6A-4740-D3B2-93B26AAB4F64}"/>
              </a:ext>
            </a:extLst>
          </p:cNvPr>
          <p:cNvSpPr txBox="1"/>
          <p:nvPr/>
        </p:nvSpPr>
        <p:spPr>
          <a:xfrm>
            <a:off x="1433870" y="5056772"/>
            <a:ext cx="2912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내장함수</a:t>
            </a:r>
          </a:p>
        </p:txBody>
      </p: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ED8B19A4-853B-5A72-0779-BEEFC94B7740}"/>
              </a:ext>
            </a:extLst>
          </p:cNvPr>
          <p:cNvSpPr/>
          <p:nvPr/>
        </p:nvSpPr>
        <p:spPr>
          <a:xfrm>
            <a:off x="1011751" y="5124490"/>
            <a:ext cx="290104" cy="290104"/>
          </a:xfrm>
          <a:prstGeom prst="diamond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tx1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A23EFD9A-68ED-EB58-D556-56F042325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337" y="5534167"/>
            <a:ext cx="60293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93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4" name="순서도: 수동 입력 2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501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5017 h 10000"/>
                <a:gd name="connsiteX0" fmla="*/ 25 w 10000"/>
                <a:gd name="connsiteY0" fmla="*/ 479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25 w 10000"/>
                <a:gd name="connsiteY4" fmla="*/ 4796 h 10000"/>
                <a:gd name="connsiteX0" fmla="*/ 0 w 10008"/>
                <a:gd name="connsiteY0" fmla="*/ 4796 h 10000"/>
                <a:gd name="connsiteX1" fmla="*/ 10008 w 10008"/>
                <a:gd name="connsiteY1" fmla="*/ 0 h 10000"/>
                <a:gd name="connsiteX2" fmla="*/ 10008 w 10008"/>
                <a:gd name="connsiteY2" fmla="*/ 10000 h 10000"/>
                <a:gd name="connsiteX3" fmla="*/ 8 w 10008"/>
                <a:gd name="connsiteY3" fmla="*/ 10000 h 10000"/>
                <a:gd name="connsiteX4" fmla="*/ 0 w 10008"/>
                <a:gd name="connsiteY4" fmla="*/ 47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605B513-383F-4557-13D5-AD27AE1C57C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0"/>
              </a:avLst>
            </a:prstGeom>
            <a:solidFill>
              <a:srgbClr val="FFEFFF"/>
            </a:solidFill>
            <a:ln>
              <a:noFill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한쪽 모서리 14">
              <a:extLst>
                <a:ext uri="{FF2B5EF4-FFF2-40B4-BE49-F238E27FC236}">
                  <a16:creationId xmlns:a16="http://schemas.microsoft.com/office/drawing/2014/main" id="{5928FAF9-5CE1-B687-8067-C496D69C7E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ED2AEAB-D5AD-FAB2-8D35-6C1FA91AF8A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CCFF"/>
                </a:gs>
                <a:gs pos="100000">
                  <a:srgbClr val="FF99CC"/>
                </a:gs>
              </a:gsLst>
              <a:lin ang="0" scaled="1"/>
              <a:tileRect/>
            </a:gradFill>
            <a:ln>
              <a:noFill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algn="just" latinLnBrk="0">
                <a:defRPr/>
              </a:pPr>
              <a:r>
                <a:rPr lang="en-US" altLang="ko-KR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 3. Dictionary</a:t>
              </a:r>
              <a:endPara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8B9369-3CFD-87F0-A348-67603183B63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35295" y="415829"/>
              <a:ext cx="185738" cy="185738"/>
              <a:chOff x="787646" y="1895476"/>
              <a:chExt cx="185738" cy="185738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EF22CE1-157B-7F06-2145-ED083B24353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7646" y="1895476"/>
                <a:ext cx="185738" cy="185738"/>
              </a:xfrm>
              <a:prstGeom prst="ellipse">
                <a:avLst/>
              </a:prstGeom>
              <a:solidFill>
                <a:schemeClr val="bg1"/>
              </a:solidFill>
              <a:ln w="177800">
                <a:solidFill>
                  <a:schemeClr val="bg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52602C29-02D8-5551-183C-B47FD551F2B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33331" y="1943850"/>
                <a:ext cx="103902" cy="9211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4EC87E-8D22-EEC7-20EA-D2E0E547CAF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0AEFB5B-449E-485E-C512-584F90971A8A}"/>
              </a:ext>
            </a:extLst>
          </p:cNvPr>
          <p:cNvGraphicFramePr>
            <a:graphicFrameLocks noGrp="1"/>
          </p:cNvGraphicFramePr>
          <p:nvPr/>
        </p:nvGraphicFramePr>
        <p:xfrm>
          <a:off x="4746666" y="261257"/>
          <a:ext cx="5217466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8733">
                  <a:extLst>
                    <a:ext uri="{9D8B030D-6E8A-4147-A177-3AD203B41FA5}">
                      <a16:colId xmlns:a16="http://schemas.microsoft.com/office/drawing/2014/main" val="4248279638"/>
                    </a:ext>
                  </a:extLst>
                </a:gridCol>
                <a:gridCol w="2608733">
                  <a:extLst>
                    <a:ext uri="{9D8B030D-6E8A-4147-A177-3AD203B41FA5}">
                      <a16:colId xmlns:a16="http://schemas.microsoft.com/office/drawing/2014/main" val="670086913"/>
                    </a:ext>
                  </a:extLst>
                </a:gridCol>
              </a:tblGrid>
              <a:tr h="494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마루 부리OTF 굵은" panose="020B0600000101010101" pitchFamily="34" charset="-127"/>
                          <a:ea typeface="마루 부리OTF 굵은" panose="020B0600000101010101" pitchFamily="34" charset="-127"/>
                          <a:cs typeface="+mn-cs"/>
                        </a:rPr>
                        <a:t>Dictionary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마루 부리OTF 굵은" panose="020B0600000101010101" pitchFamily="34" charset="-127"/>
                        <a:ea typeface="마루 부리OTF 굵은" panose="020B0600000101010101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마루 부리OTF 굵은" panose="020B0600000101010101" pitchFamily="34" charset="-127"/>
                        <a:ea typeface="마루 부리OTF 굵은" panose="020B0600000101010101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DFB884E-9511-CDB1-CF85-BF417F7BC49F}"/>
              </a:ext>
            </a:extLst>
          </p:cNvPr>
          <p:cNvCxnSpPr/>
          <p:nvPr/>
        </p:nvCxnSpPr>
        <p:spPr>
          <a:xfrm>
            <a:off x="861570" y="1162531"/>
            <a:ext cx="0" cy="327437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A13DB18-A8B9-38AD-873E-DE926260E4F9}"/>
              </a:ext>
            </a:extLst>
          </p:cNvPr>
          <p:cNvSpPr txBox="1"/>
          <p:nvPr/>
        </p:nvSpPr>
        <p:spPr>
          <a:xfrm>
            <a:off x="1011751" y="1093915"/>
            <a:ext cx="4068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Dictionary 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요소 </a:t>
            </a:r>
            <a:r>
              <a:rPr lang="ko-KR" altLang="en-US" sz="2400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삭제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FB6170-8003-DFE3-A1FB-9C398B222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2176462"/>
            <a:ext cx="10201275" cy="25050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C902EA9-AD21-6DE1-F415-BD77510BE1A4}"/>
              </a:ext>
            </a:extLst>
          </p:cNvPr>
          <p:cNvSpPr txBox="1"/>
          <p:nvPr/>
        </p:nvSpPr>
        <p:spPr>
          <a:xfrm>
            <a:off x="5080399" y="4976363"/>
            <a:ext cx="303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Del </a:t>
            </a:r>
            <a:r>
              <a: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함수 이용</a:t>
            </a:r>
            <a:endParaRPr lang="en-US" altLang="ko-KR" sz="2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6617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4" name="순서도: 수동 입력 2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501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5017 h 10000"/>
                <a:gd name="connsiteX0" fmla="*/ 25 w 10000"/>
                <a:gd name="connsiteY0" fmla="*/ 479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25 w 10000"/>
                <a:gd name="connsiteY4" fmla="*/ 4796 h 10000"/>
                <a:gd name="connsiteX0" fmla="*/ 0 w 10008"/>
                <a:gd name="connsiteY0" fmla="*/ 4796 h 10000"/>
                <a:gd name="connsiteX1" fmla="*/ 10008 w 10008"/>
                <a:gd name="connsiteY1" fmla="*/ 0 h 10000"/>
                <a:gd name="connsiteX2" fmla="*/ 10008 w 10008"/>
                <a:gd name="connsiteY2" fmla="*/ 10000 h 10000"/>
                <a:gd name="connsiteX3" fmla="*/ 8 w 10008"/>
                <a:gd name="connsiteY3" fmla="*/ 10000 h 10000"/>
                <a:gd name="connsiteX4" fmla="*/ 0 w 10008"/>
                <a:gd name="connsiteY4" fmla="*/ 47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605B513-383F-4557-13D5-AD27AE1C57C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0"/>
              </a:avLst>
            </a:prstGeom>
            <a:solidFill>
              <a:srgbClr val="FFEFFF"/>
            </a:solidFill>
            <a:ln>
              <a:noFill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한쪽 모서리 14">
              <a:extLst>
                <a:ext uri="{FF2B5EF4-FFF2-40B4-BE49-F238E27FC236}">
                  <a16:creationId xmlns:a16="http://schemas.microsoft.com/office/drawing/2014/main" id="{5928FAF9-5CE1-B687-8067-C496D69C7E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ED2AEAB-D5AD-FAB2-8D35-6C1FA91AF8A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CCFF"/>
                </a:gs>
                <a:gs pos="100000">
                  <a:srgbClr val="FF99CC"/>
                </a:gs>
              </a:gsLst>
              <a:lin ang="0" scaled="1"/>
              <a:tileRect/>
            </a:gradFill>
            <a:ln>
              <a:noFill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algn="just" latinLnBrk="0">
                <a:defRPr/>
              </a:pPr>
              <a:r>
                <a:rPr lang="en-US" altLang="ko-KR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 3. Dictionary</a:t>
              </a:r>
              <a:endPara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8B9369-3CFD-87F0-A348-67603183B63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35295" y="415829"/>
              <a:ext cx="185738" cy="185738"/>
              <a:chOff x="787646" y="1895476"/>
              <a:chExt cx="185738" cy="185738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EF22CE1-157B-7F06-2145-ED083B24353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7646" y="1895476"/>
                <a:ext cx="185738" cy="185738"/>
              </a:xfrm>
              <a:prstGeom prst="ellipse">
                <a:avLst/>
              </a:prstGeom>
              <a:solidFill>
                <a:schemeClr val="bg1"/>
              </a:solidFill>
              <a:ln w="177800">
                <a:solidFill>
                  <a:schemeClr val="bg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52602C29-02D8-5551-183C-B47FD551F2B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33331" y="1943850"/>
                <a:ext cx="103902" cy="9211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4EC87E-8D22-EEC7-20EA-D2E0E547CAF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0AEFB5B-449E-485E-C512-584F90971A8A}"/>
              </a:ext>
            </a:extLst>
          </p:cNvPr>
          <p:cNvGraphicFramePr>
            <a:graphicFrameLocks noGrp="1"/>
          </p:cNvGraphicFramePr>
          <p:nvPr/>
        </p:nvGraphicFramePr>
        <p:xfrm>
          <a:off x="4746666" y="261257"/>
          <a:ext cx="5217466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8733">
                  <a:extLst>
                    <a:ext uri="{9D8B030D-6E8A-4147-A177-3AD203B41FA5}">
                      <a16:colId xmlns:a16="http://schemas.microsoft.com/office/drawing/2014/main" val="4248279638"/>
                    </a:ext>
                  </a:extLst>
                </a:gridCol>
                <a:gridCol w="2608733">
                  <a:extLst>
                    <a:ext uri="{9D8B030D-6E8A-4147-A177-3AD203B41FA5}">
                      <a16:colId xmlns:a16="http://schemas.microsoft.com/office/drawing/2014/main" val="670086913"/>
                    </a:ext>
                  </a:extLst>
                </a:gridCol>
              </a:tblGrid>
              <a:tr h="494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마루 부리OTF 굵은" panose="020B0600000101010101" pitchFamily="34" charset="-127"/>
                          <a:ea typeface="마루 부리OTF 굵은" panose="020B0600000101010101" pitchFamily="34" charset="-127"/>
                          <a:cs typeface="+mn-cs"/>
                        </a:rPr>
                        <a:t>Dictionary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마루 부리OTF 굵은" panose="020B0600000101010101" pitchFamily="34" charset="-127"/>
                        <a:ea typeface="마루 부리OTF 굵은" panose="020B0600000101010101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마루 부리OTF 굵은" panose="020B0600000101010101" pitchFamily="34" charset="-127"/>
                        <a:ea typeface="마루 부리OTF 굵은" panose="020B0600000101010101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DFB884E-9511-CDB1-CF85-BF417F7BC49F}"/>
              </a:ext>
            </a:extLst>
          </p:cNvPr>
          <p:cNvCxnSpPr/>
          <p:nvPr/>
        </p:nvCxnSpPr>
        <p:spPr>
          <a:xfrm>
            <a:off x="861570" y="1162531"/>
            <a:ext cx="0" cy="327437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A13DB18-A8B9-38AD-873E-DE926260E4F9}"/>
              </a:ext>
            </a:extLst>
          </p:cNvPr>
          <p:cNvSpPr txBox="1"/>
          <p:nvPr/>
        </p:nvSpPr>
        <p:spPr>
          <a:xfrm>
            <a:off x="1011751" y="1093915"/>
            <a:ext cx="4068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Iterate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FBEC2E-EDBC-5933-EF47-272B97EFE9B4}"/>
              </a:ext>
            </a:extLst>
          </p:cNvPr>
          <p:cNvSpPr txBox="1"/>
          <p:nvPr/>
        </p:nvSpPr>
        <p:spPr>
          <a:xfrm>
            <a:off x="4317158" y="1155471"/>
            <a:ext cx="6797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딕셔너리를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for</a:t>
            </a:r>
            <a:r>
              <a:rPr lang="ko-KR" altLang="en-US" sz="20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이용하여 조회하는 방법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572B4F-9D0C-5225-0A19-7282E561B105}"/>
              </a:ext>
            </a:extLst>
          </p:cNvPr>
          <p:cNvSpPr txBox="1"/>
          <p:nvPr/>
        </p:nvSpPr>
        <p:spPr>
          <a:xfrm>
            <a:off x="1433870" y="1710151"/>
            <a:ext cx="2912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Key 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로만 순회하는 경우</a:t>
            </a: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9F374E73-13CA-4758-5F2C-1D0642D805D1}"/>
              </a:ext>
            </a:extLst>
          </p:cNvPr>
          <p:cNvSpPr/>
          <p:nvPr/>
        </p:nvSpPr>
        <p:spPr>
          <a:xfrm>
            <a:off x="1011751" y="1777869"/>
            <a:ext cx="290104" cy="290104"/>
          </a:xfrm>
          <a:prstGeom prst="diamond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tx1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C67F674-289D-5FDE-8AF3-176EA2455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286" y="2552297"/>
            <a:ext cx="9112637" cy="298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2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9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4" name="순서도: 수동 입력 27"/>
            <p:cNvSpPr/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501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5017 h 10000"/>
                <a:gd name="connsiteX0" fmla="*/ 25 w 10000"/>
                <a:gd name="connsiteY0" fmla="*/ 479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25 w 10000"/>
                <a:gd name="connsiteY4" fmla="*/ 4796 h 10000"/>
                <a:gd name="connsiteX0" fmla="*/ 0 w 10008"/>
                <a:gd name="connsiteY0" fmla="*/ 4796 h 10000"/>
                <a:gd name="connsiteX1" fmla="*/ 10008 w 10008"/>
                <a:gd name="connsiteY1" fmla="*/ 0 h 10000"/>
                <a:gd name="connsiteX2" fmla="*/ 10008 w 10008"/>
                <a:gd name="connsiteY2" fmla="*/ 10000 h 10000"/>
                <a:gd name="connsiteX3" fmla="*/ 8 w 10008"/>
                <a:gd name="connsiteY3" fmla="*/ 10000 h 10000"/>
                <a:gd name="connsiteX4" fmla="*/ 0 w 10008"/>
                <a:gd name="connsiteY4" fmla="*/ 47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605B513-383F-4557-13D5-AD27AE1C57CC}"/>
                </a:ext>
              </a:extLst>
            </p:cNvPr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0"/>
              </a:avLst>
            </a:prstGeom>
            <a:solidFill>
              <a:srgbClr val="EDEFFC"/>
            </a:solidFill>
            <a:ln>
              <a:noFill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한쪽 모서리 14">
              <a:extLst>
                <a:ext uri="{FF2B5EF4-FFF2-40B4-BE49-F238E27FC236}">
                  <a16:creationId xmlns:a16="http://schemas.microsoft.com/office/drawing/2014/main" id="{5928FAF9-5CE1-B687-8067-C496D69C7E79}"/>
                </a:ext>
              </a:extLst>
            </p:cNvPr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ED2AEAB-D5AD-FAB2-8D35-6C1FA91AF8AF}"/>
                </a:ext>
              </a:extLst>
            </p:cNvPr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>
              <a:noFill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algn="ctr" latinLnBrk="0">
                <a:defRPr/>
              </a:pPr>
              <a:r>
                <a:rPr lang="ko-KR" altLang="en-US" sz="1600" dirty="0">
                  <a:solidFill>
                    <a:srgbClr val="F9F6E7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개요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8B9369-3CFD-87F0-A348-67603183B63A}"/>
                </a:ext>
              </a:extLst>
            </p:cNvPr>
            <p:cNvGrpSpPr/>
            <p:nvPr/>
          </p:nvGrpSpPr>
          <p:grpSpPr>
            <a:xfrm>
              <a:off x="435295" y="415829"/>
              <a:ext cx="185738" cy="185738"/>
              <a:chOff x="787646" y="1895476"/>
              <a:chExt cx="185738" cy="185738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EF22CE1-157B-7F06-2145-ED083B243538}"/>
                  </a:ext>
                </a:extLst>
              </p:cNvPr>
              <p:cNvSpPr/>
              <p:nvPr/>
            </p:nvSpPr>
            <p:spPr>
              <a:xfrm>
                <a:off x="787646" y="1895476"/>
                <a:ext cx="185738" cy="185738"/>
              </a:xfrm>
              <a:prstGeom prst="ellipse">
                <a:avLst/>
              </a:prstGeom>
              <a:solidFill>
                <a:schemeClr val="bg1"/>
              </a:solidFill>
              <a:ln w="177800">
                <a:solidFill>
                  <a:schemeClr val="bg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52602C29-02D8-5551-183C-B47FD551F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331" y="1943850"/>
                <a:ext cx="103902" cy="9211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rgbClr val="00B0F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4EC87E-8D22-EEC7-20EA-D2E0E547CAF6}"/>
                </a:ext>
              </a:extLst>
            </p:cNvPr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56F4559-39F2-EF57-7FA5-F9A1DE9F842E}"/>
              </a:ext>
            </a:extLst>
          </p:cNvPr>
          <p:cNvSpPr/>
          <p:nvPr/>
        </p:nvSpPr>
        <p:spPr>
          <a:xfrm>
            <a:off x="1297737" y="3024470"/>
            <a:ext cx="9690755" cy="2146492"/>
          </a:xfrm>
          <a:prstGeom prst="roundRect">
            <a:avLst>
              <a:gd name="adj" fmla="val 12827"/>
            </a:avLst>
          </a:prstGeom>
          <a:solidFill>
            <a:srgbClr val="F5F9FD"/>
          </a:solidFill>
          <a:ln w="57150">
            <a:solidFill>
              <a:srgbClr val="6DD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0" i="0" dirty="0">
                <a:solidFill>
                  <a:srgbClr val="666666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Python</a:t>
            </a:r>
            <a:r>
              <a:rPr lang="ko-KR" altLang="en-US" sz="2800" b="0" i="0" dirty="0">
                <a:solidFill>
                  <a:srgbClr val="666666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에서는 </a:t>
            </a:r>
            <a:r>
              <a:rPr lang="en-US" altLang="ko-KR" sz="28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Dictionary</a:t>
            </a:r>
            <a:r>
              <a:rPr lang="ko-KR" altLang="en-US" sz="2800" b="0" i="0" dirty="0">
                <a:solidFill>
                  <a:srgbClr val="666666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 라는 자료구조를 통해 해시 제공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79AF4B-46F4-7D97-FA18-2D9681970115}"/>
              </a:ext>
            </a:extLst>
          </p:cNvPr>
          <p:cNvSpPr txBox="1"/>
          <p:nvPr/>
        </p:nvSpPr>
        <p:spPr>
          <a:xfrm>
            <a:off x="1574804" y="1794668"/>
            <a:ext cx="8748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Python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에서 해시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(Hash)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 구현하는 방법</a:t>
            </a:r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715E8F03-A7C0-4DA8-564A-FFB397E5072B}"/>
              </a:ext>
            </a:extLst>
          </p:cNvPr>
          <p:cNvSpPr/>
          <p:nvPr/>
        </p:nvSpPr>
        <p:spPr>
          <a:xfrm>
            <a:off x="1152685" y="1862386"/>
            <a:ext cx="290104" cy="290104"/>
          </a:xfrm>
          <a:prstGeom prst="diamond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tx1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0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4" name="순서도: 수동 입력 2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501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5017 h 10000"/>
                <a:gd name="connsiteX0" fmla="*/ 25 w 10000"/>
                <a:gd name="connsiteY0" fmla="*/ 479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25 w 10000"/>
                <a:gd name="connsiteY4" fmla="*/ 4796 h 10000"/>
                <a:gd name="connsiteX0" fmla="*/ 0 w 10008"/>
                <a:gd name="connsiteY0" fmla="*/ 4796 h 10000"/>
                <a:gd name="connsiteX1" fmla="*/ 10008 w 10008"/>
                <a:gd name="connsiteY1" fmla="*/ 0 h 10000"/>
                <a:gd name="connsiteX2" fmla="*/ 10008 w 10008"/>
                <a:gd name="connsiteY2" fmla="*/ 10000 h 10000"/>
                <a:gd name="connsiteX3" fmla="*/ 8 w 10008"/>
                <a:gd name="connsiteY3" fmla="*/ 10000 h 10000"/>
                <a:gd name="connsiteX4" fmla="*/ 0 w 10008"/>
                <a:gd name="connsiteY4" fmla="*/ 47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605B513-383F-4557-13D5-AD27AE1C57C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0"/>
              </a:avLst>
            </a:prstGeom>
            <a:solidFill>
              <a:srgbClr val="FFEFFF"/>
            </a:solidFill>
            <a:ln>
              <a:noFill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한쪽 모서리 14">
              <a:extLst>
                <a:ext uri="{FF2B5EF4-FFF2-40B4-BE49-F238E27FC236}">
                  <a16:creationId xmlns:a16="http://schemas.microsoft.com/office/drawing/2014/main" id="{5928FAF9-5CE1-B687-8067-C496D69C7E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ED2AEAB-D5AD-FAB2-8D35-6C1FA91AF8A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CCFF"/>
                </a:gs>
                <a:gs pos="100000">
                  <a:srgbClr val="FF99CC"/>
                </a:gs>
              </a:gsLst>
              <a:lin ang="0" scaled="1"/>
              <a:tileRect/>
            </a:gradFill>
            <a:ln>
              <a:noFill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algn="just" latinLnBrk="0">
                <a:defRPr/>
              </a:pPr>
              <a:r>
                <a:rPr lang="en-US" altLang="ko-KR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 3. Dictionary</a:t>
              </a:r>
              <a:endPara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8B9369-3CFD-87F0-A348-67603183B63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35295" y="415829"/>
              <a:ext cx="185738" cy="185738"/>
              <a:chOff x="787646" y="1895476"/>
              <a:chExt cx="185738" cy="185738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EF22CE1-157B-7F06-2145-ED083B24353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7646" y="1895476"/>
                <a:ext cx="185738" cy="185738"/>
              </a:xfrm>
              <a:prstGeom prst="ellipse">
                <a:avLst/>
              </a:prstGeom>
              <a:solidFill>
                <a:schemeClr val="bg1"/>
              </a:solidFill>
              <a:ln w="177800">
                <a:solidFill>
                  <a:schemeClr val="bg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52602C29-02D8-5551-183C-B47FD551F2B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33331" y="1943850"/>
                <a:ext cx="103902" cy="9211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4EC87E-8D22-EEC7-20EA-D2E0E547CAF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0AEFB5B-449E-485E-C512-584F90971A8A}"/>
              </a:ext>
            </a:extLst>
          </p:cNvPr>
          <p:cNvGraphicFramePr>
            <a:graphicFrameLocks noGrp="1"/>
          </p:cNvGraphicFramePr>
          <p:nvPr/>
        </p:nvGraphicFramePr>
        <p:xfrm>
          <a:off x="4746666" y="261257"/>
          <a:ext cx="5217466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8733">
                  <a:extLst>
                    <a:ext uri="{9D8B030D-6E8A-4147-A177-3AD203B41FA5}">
                      <a16:colId xmlns:a16="http://schemas.microsoft.com/office/drawing/2014/main" val="4248279638"/>
                    </a:ext>
                  </a:extLst>
                </a:gridCol>
                <a:gridCol w="2608733">
                  <a:extLst>
                    <a:ext uri="{9D8B030D-6E8A-4147-A177-3AD203B41FA5}">
                      <a16:colId xmlns:a16="http://schemas.microsoft.com/office/drawing/2014/main" val="670086913"/>
                    </a:ext>
                  </a:extLst>
                </a:gridCol>
              </a:tblGrid>
              <a:tr h="494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마루 부리OTF 굵은" panose="020B0600000101010101" pitchFamily="34" charset="-127"/>
                          <a:ea typeface="마루 부리OTF 굵은" panose="020B0600000101010101" pitchFamily="34" charset="-127"/>
                          <a:cs typeface="+mn-cs"/>
                        </a:rPr>
                        <a:t>Dictionary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마루 부리OTF 굵은" panose="020B0600000101010101" pitchFamily="34" charset="-127"/>
                        <a:ea typeface="마루 부리OTF 굵은" panose="020B0600000101010101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마루 부리OTF 굵은" panose="020B0600000101010101" pitchFamily="34" charset="-127"/>
                        <a:ea typeface="마루 부리OTF 굵은" panose="020B0600000101010101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DFB884E-9511-CDB1-CF85-BF417F7BC49F}"/>
              </a:ext>
            </a:extLst>
          </p:cNvPr>
          <p:cNvCxnSpPr/>
          <p:nvPr/>
        </p:nvCxnSpPr>
        <p:spPr>
          <a:xfrm>
            <a:off x="861570" y="1162531"/>
            <a:ext cx="0" cy="327437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A13DB18-A8B9-38AD-873E-DE926260E4F9}"/>
              </a:ext>
            </a:extLst>
          </p:cNvPr>
          <p:cNvSpPr txBox="1"/>
          <p:nvPr/>
        </p:nvSpPr>
        <p:spPr>
          <a:xfrm>
            <a:off x="1011751" y="1093915"/>
            <a:ext cx="4068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Iterate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572B4F-9D0C-5225-0A19-7282E561B105}"/>
              </a:ext>
            </a:extLst>
          </p:cNvPr>
          <p:cNvSpPr txBox="1"/>
          <p:nvPr/>
        </p:nvSpPr>
        <p:spPr>
          <a:xfrm>
            <a:off x="1433870" y="1710151"/>
            <a:ext cx="4439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key, value 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동시 순회 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(items() 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사용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9F374E73-13CA-4758-5F2C-1D0642D805D1}"/>
              </a:ext>
            </a:extLst>
          </p:cNvPr>
          <p:cNvSpPr/>
          <p:nvPr/>
        </p:nvSpPr>
        <p:spPr>
          <a:xfrm>
            <a:off x="1011751" y="1777869"/>
            <a:ext cx="290104" cy="290104"/>
          </a:xfrm>
          <a:prstGeom prst="diamond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tx1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5699FB3-7337-B332-5C74-53D30B264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286" y="2552294"/>
            <a:ext cx="9112637" cy="304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83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4" name="순서도: 수동 입력 2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501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5017 h 10000"/>
                <a:gd name="connsiteX0" fmla="*/ 25 w 10000"/>
                <a:gd name="connsiteY0" fmla="*/ 479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25 w 10000"/>
                <a:gd name="connsiteY4" fmla="*/ 4796 h 10000"/>
                <a:gd name="connsiteX0" fmla="*/ 0 w 10008"/>
                <a:gd name="connsiteY0" fmla="*/ 4796 h 10000"/>
                <a:gd name="connsiteX1" fmla="*/ 10008 w 10008"/>
                <a:gd name="connsiteY1" fmla="*/ 0 h 10000"/>
                <a:gd name="connsiteX2" fmla="*/ 10008 w 10008"/>
                <a:gd name="connsiteY2" fmla="*/ 10000 h 10000"/>
                <a:gd name="connsiteX3" fmla="*/ 8 w 10008"/>
                <a:gd name="connsiteY3" fmla="*/ 10000 h 10000"/>
                <a:gd name="connsiteX4" fmla="*/ 0 w 10008"/>
                <a:gd name="connsiteY4" fmla="*/ 47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605B513-383F-4557-13D5-AD27AE1C57C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0"/>
              </a:avLst>
            </a:prstGeom>
            <a:solidFill>
              <a:srgbClr val="FFEFFF"/>
            </a:solidFill>
            <a:ln>
              <a:noFill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한쪽 모서리 14">
              <a:extLst>
                <a:ext uri="{FF2B5EF4-FFF2-40B4-BE49-F238E27FC236}">
                  <a16:creationId xmlns:a16="http://schemas.microsoft.com/office/drawing/2014/main" id="{5928FAF9-5CE1-B687-8067-C496D69C7E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ED2AEAB-D5AD-FAB2-8D35-6C1FA91AF8A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CCFF"/>
                </a:gs>
                <a:gs pos="100000">
                  <a:srgbClr val="FF99CC"/>
                </a:gs>
              </a:gsLst>
              <a:lin ang="0" scaled="1"/>
              <a:tileRect/>
            </a:gradFill>
            <a:ln>
              <a:noFill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algn="just" latinLnBrk="0">
                <a:defRPr/>
              </a:pPr>
              <a:r>
                <a:rPr lang="en-US" altLang="ko-KR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 3. Dictionary</a:t>
              </a:r>
              <a:endPara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8B9369-3CFD-87F0-A348-67603183B63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35295" y="415829"/>
              <a:ext cx="185738" cy="185738"/>
              <a:chOff x="787646" y="1895476"/>
              <a:chExt cx="185738" cy="185738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EF22CE1-157B-7F06-2145-ED083B24353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7646" y="1895476"/>
                <a:ext cx="185738" cy="185738"/>
              </a:xfrm>
              <a:prstGeom prst="ellipse">
                <a:avLst/>
              </a:prstGeom>
              <a:solidFill>
                <a:schemeClr val="bg1"/>
              </a:solidFill>
              <a:ln w="177800">
                <a:solidFill>
                  <a:schemeClr val="bg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52602C29-02D8-5551-183C-B47FD551F2B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33331" y="1943850"/>
                <a:ext cx="103902" cy="9211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4EC87E-8D22-EEC7-20EA-D2E0E547CAF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0AEFB5B-449E-485E-C512-584F90971A8A}"/>
              </a:ext>
            </a:extLst>
          </p:cNvPr>
          <p:cNvGraphicFramePr>
            <a:graphicFrameLocks noGrp="1"/>
          </p:cNvGraphicFramePr>
          <p:nvPr/>
        </p:nvGraphicFramePr>
        <p:xfrm>
          <a:off x="4746666" y="261257"/>
          <a:ext cx="5217466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8733">
                  <a:extLst>
                    <a:ext uri="{9D8B030D-6E8A-4147-A177-3AD203B41FA5}">
                      <a16:colId xmlns:a16="http://schemas.microsoft.com/office/drawing/2014/main" val="4248279638"/>
                    </a:ext>
                  </a:extLst>
                </a:gridCol>
                <a:gridCol w="2608733">
                  <a:extLst>
                    <a:ext uri="{9D8B030D-6E8A-4147-A177-3AD203B41FA5}">
                      <a16:colId xmlns:a16="http://schemas.microsoft.com/office/drawing/2014/main" val="670086913"/>
                    </a:ext>
                  </a:extLst>
                </a:gridCol>
              </a:tblGrid>
              <a:tr h="494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마루 부리OTF 굵은" panose="020B0600000101010101" pitchFamily="34" charset="-127"/>
                          <a:ea typeface="마루 부리OTF 굵은" panose="020B0600000101010101" pitchFamily="34" charset="-127"/>
                          <a:cs typeface="+mn-cs"/>
                        </a:rPr>
                        <a:t>Dictionary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마루 부리OTF 굵은" panose="020B0600000101010101" pitchFamily="34" charset="-127"/>
                        <a:ea typeface="마루 부리OTF 굵은" panose="020B0600000101010101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마루 부리OTF 굵은" panose="020B0600000101010101" pitchFamily="34" charset="-127"/>
                        <a:ea typeface="마루 부리OTF 굵은" panose="020B0600000101010101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DFB884E-9511-CDB1-CF85-BF417F7BC49F}"/>
              </a:ext>
            </a:extLst>
          </p:cNvPr>
          <p:cNvCxnSpPr/>
          <p:nvPr/>
        </p:nvCxnSpPr>
        <p:spPr>
          <a:xfrm>
            <a:off x="861570" y="1162531"/>
            <a:ext cx="0" cy="327437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A13DB18-A8B9-38AD-873E-DE926260E4F9}"/>
              </a:ext>
            </a:extLst>
          </p:cNvPr>
          <p:cNvSpPr txBox="1"/>
          <p:nvPr/>
        </p:nvSpPr>
        <p:spPr>
          <a:xfrm>
            <a:off x="1011751" y="1093915"/>
            <a:ext cx="4068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기타 활용 예시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572B4F-9D0C-5225-0A19-7282E561B105}"/>
              </a:ext>
            </a:extLst>
          </p:cNvPr>
          <p:cNvSpPr txBox="1"/>
          <p:nvPr/>
        </p:nvSpPr>
        <p:spPr>
          <a:xfrm>
            <a:off x="1433870" y="1710151"/>
            <a:ext cx="4750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특정 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key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 </a:t>
            </a:r>
            <a:r>
              <a:rPr lang="ko-KR" altLang="en-US" sz="20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딕셔너리에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있는지 없는지 조회</a:t>
            </a: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9F374E73-13CA-4758-5F2C-1D0642D805D1}"/>
              </a:ext>
            </a:extLst>
          </p:cNvPr>
          <p:cNvSpPr/>
          <p:nvPr/>
        </p:nvSpPr>
        <p:spPr>
          <a:xfrm>
            <a:off x="1011751" y="1777869"/>
            <a:ext cx="290104" cy="290104"/>
          </a:xfrm>
          <a:prstGeom prst="diamond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tx1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BCCFD3-BD33-FA65-EC46-2179F0A31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2814637"/>
            <a:ext cx="8429625" cy="12287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A197AE-4F69-A578-5FA8-DBFCA0E3EA80}"/>
              </a:ext>
            </a:extLst>
          </p:cNvPr>
          <p:cNvSpPr txBox="1"/>
          <p:nvPr/>
        </p:nvSpPr>
        <p:spPr>
          <a:xfrm>
            <a:off x="6466470" y="1722866"/>
            <a:ext cx="2338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 </a:t>
            </a:r>
            <a:r>
              <a:rPr lang="ko-KR" altLang="en-US" sz="2000" dirty="0"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이용</a:t>
            </a:r>
            <a:endParaRPr lang="en-US" altLang="ko-KR" sz="2000" dirty="0">
              <a:highlight>
                <a:srgbClr val="FFFF00"/>
              </a:highlight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7A2724-8C1D-2BAB-98ED-32B2C34D1B66}"/>
              </a:ext>
            </a:extLst>
          </p:cNvPr>
          <p:cNvSpPr txBox="1"/>
          <p:nvPr/>
        </p:nvSpPr>
        <p:spPr>
          <a:xfrm>
            <a:off x="1011751" y="4320608"/>
            <a:ext cx="6155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effectLst/>
                <a:latin typeface="inherit"/>
              </a:rPr>
              <a:t>과제 </a:t>
            </a:r>
            <a:r>
              <a:rPr lang="en-US" altLang="ko-KR" b="0" i="0" dirty="0">
                <a:effectLst/>
                <a:latin typeface="inherit"/>
              </a:rPr>
              <a:t>1</a:t>
            </a:r>
            <a:r>
              <a:rPr lang="ko-KR" altLang="en-US" b="0" i="0" dirty="0">
                <a:effectLst/>
                <a:latin typeface="inherit"/>
              </a:rPr>
              <a:t>번</a:t>
            </a:r>
            <a:r>
              <a:rPr lang="en-US" altLang="ko-KR" b="0" i="0" dirty="0">
                <a:effectLst/>
                <a:latin typeface="inherit"/>
              </a:rPr>
              <a:t>. </a:t>
            </a:r>
            <a:r>
              <a:rPr lang="ko-KR" altLang="en-US" b="0" i="0" dirty="0" err="1">
                <a:effectLst/>
                <a:latin typeface="inherit"/>
              </a:rPr>
              <a:t>폰켓몬</a:t>
            </a:r>
            <a:endParaRPr lang="ko-KR" altLang="en-US" b="0" i="0" dirty="0">
              <a:effectLst/>
              <a:latin typeface="inherit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92D0EBE-F4AE-33A9-2358-A27F3D5B5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089" y="4982086"/>
            <a:ext cx="6705600" cy="134302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0F5D7AB2-E7B7-7370-EDF6-9F31EC8F6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696" y="4839978"/>
            <a:ext cx="7224386" cy="16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9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4" name="순서도: 수동 입력 2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501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5017 h 10000"/>
                <a:gd name="connsiteX0" fmla="*/ 25 w 10000"/>
                <a:gd name="connsiteY0" fmla="*/ 479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25 w 10000"/>
                <a:gd name="connsiteY4" fmla="*/ 4796 h 10000"/>
                <a:gd name="connsiteX0" fmla="*/ 0 w 10008"/>
                <a:gd name="connsiteY0" fmla="*/ 4796 h 10000"/>
                <a:gd name="connsiteX1" fmla="*/ 10008 w 10008"/>
                <a:gd name="connsiteY1" fmla="*/ 0 h 10000"/>
                <a:gd name="connsiteX2" fmla="*/ 10008 w 10008"/>
                <a:gd name="connsiteY2" fmla="*/ 10000 h 10000"/>
                <a:gd name="connsiteX3" fmla="*/ 8 w 10008"/>
                <a:gd name="connsiteY3" fmla="*/ 10000 h 10000"/>
                <a:gd name="connsiteX4" fmla="*/ 0 w 10008"/>
                <a:gd name="connsiteY4" fmla="*/ 47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605B513-383F-4557-13D5-AD27AE1C57C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0"/>
              </a:avLst>
            </a:prstGeom>
            <a:solidFill>
              <a:srgbClr val="FFEFFF"/>
            </a:solidFill>
            <a:ln>
              <a:noFill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한쪽 모서리 14">
              <a:extLst>
                <a:ext uri="{FF2B5EF4-FFF2-40B4-BE49-F238E27FC236}">
                  <a16:creationId xmlns:a16="http://schemas.microsoft.com/office/drawing/2014/main" id="{5928FAF9-5CE1-B687-8067-C496D69C7E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ED2AEAB-D5AD-FAB2-8D35-6C1FA91AF8A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CCFF"/>
                </a:gs>
                <a:gs pos="100000">
                  <a:srgbClr val="FF99CC"/>
                </a:gs>
              </a:gsLst>
              <a:lin ang="0" scaled="1"/>
              <a:tileRect/>
            </a:gradFill>
            <a:ln>
              <a:noFill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algn="just" latinLnBrk="0">
                <a:defRPr/>
              </a:pPr>
              <a:r>
                <a:rPr lang="en-US" altLang="ko-KR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 3. Dictionary</a:t>
              </a:r>
              <a:endPara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8B9369-3CFD-87F0-A348-67603183B63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35295" y="415829"/>
              <a:ext cx="185738" cy="185738"/>
              <a:chOff x="787646" y="1895476"/>
              <a:chExt cx="185738" cy="185738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EF22CE1-157B-7F06-2145-ED083B24353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7646" y="1895476"/>
                <a:ext cx="185738" cy="185738"/>
              </a:xfrm>
              <a:prstGeom prst="ellipse">
                <a:avLst/>
              </a:prstGeom>
              <a:solidFill>
                <a:schemeClr val="bg1"/>
              </a:solidFill>
              <a:ln w="177800">
                <a:solidFill>
                  <a:schemeClr val="bg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52602C29-02D8-5551-183C-B47FD551F2B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33331" y="1943850"/>
                <a:ext cx="103902" cy="9211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4EC87E-8D22-EEC7-20EA-D2E0E547CAF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0AEFB5B-449E-485E-C512-584F90971A8A}"/>
              </a:ext>
            </a:extLst>
          </p:cNvPr>
          <p:cNvGraphicFramePr>
            <a:graphicFrameLocks noGrp="1"/>
          </p:cNvGraphicFramePr>
          <p:nvPr/>
        </p:nvGraphicFramePr>
        <p:xfrm>
          <a:off x="4746666" y="261257"/>
          <a:ext cx="5217466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8733">
                  <a:extLst>
                    <a:ext uri="{9D8B030D-6E8A-4147-A177-3AD203B41FA5}">
                      <a16:colId xmlns:a16="http://schemas.microsoft.com/office/drawing/2014/main" val="4248279638"/>
                    </a:ext>
                  </a:extLst>
                </a:gridCol>
                <a:gridCol w="2608733">
                  <a:extLst>
                    <a:ext uri="{9D8B030D-6E8A-4147-A177-3AD203B41FA5}">
                      <a16:colId xmlns:a16="http://schemas.microsoft.com/office/drawing/2014/main" val="670086913"/>
                    </a:ext>
                  </a:extLst>
                </a:gridCol>
              </a:tblGrid>
              <a:tr h="494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마루 부리OTF 굵은" panose="020B0600000101010101" pitchFamily="34" charset="-127"/>
                          <a:ea typeface="마루 부리OTF 굵은" panose="020B0600000101010101" pitchFamily="34" charset="-127"/>
                          <a:cs typeface="+mn-cs"/>
                        </a:rPr>
                        <a:t>Dictionary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마루 부리OTF 굵은" panose="020B0600000101010101" pitchFamily="34" charset="-127"/>
                        <a:ea typeface="마루 부리OTF 굵은" panose="020B0600000101010101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마루 부리OTF 굵은" panose="020B0600000101010101" pitchFamily="34" charset="-127"/>
                        <a:ea typeface="마루 부리OTF 굵은" panose="020B0600000101010101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DFB884E-9511-CDB1-CF85-BF417F7BC49F}"/>
              </a:ext>
            </a:extLst>
          </p:cNvPr>
          <p:cNvCxnSpPr/>
          <p:nvPr/>
        </p:nvCxnSpPr>
        <p:spPr>
          <a:xfrm>
            <a:off x="861570" y="1162531"/>
            <a:ext cx="0" cy="327437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A13DB18-A8B9-38AD-873E-DE926260E4F9}"/>
              </a:ext>
            </a:extLst>
          </p:cNvPr>
          <p:cNvSpPr txBox="1"/>
          <p:nvPr/>
        </p:nvSpPr>
        <p:spPr>
          <a:xfrm>
            <a:off x="1011751" y="1093915"/>
            <a:ext cx="4068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기타 활용 예시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572B4F-9D0C-5225-0A19-7282E561B105}"/>
              </a:ext>
            </a:extLst>
          </p:cNvPr>
          <p:cNvSpPr txBox="1"/>
          <p:nvPr/>
        </p:nvSpPr>
        <p:spPr>
          <a:xfrm>
            <a:off x="1433870" y="1710151"/>
            <a:ext cx="4750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key 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또는 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value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만 뽑아내는 방법</a:t>
            </a: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9F374E73-13CA-4758-5F2C-1D0642D805D1}"/>
              </a:ext>
            </a:extLst>
          </p:cNvPr>
          <p:cNvSpPr/>
          <p:nvPr/>
        </p:nvSpPr>
        <p:spPr>
          <a:xfrm>
            <a:off x="1011751" y="1777869"/>
            <a:ext cx="290104" cy="290104"/>
          </a:xfrm>
          <a:prstGeom prst="diamond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tx1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8FED907-5845-4F76-64C5-149805971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217" y="2217180"/>
            <a:ext cx="84867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608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4" name="순서도: 수동 입력 2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501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5017 h 10000"/>
                <a:gd name="connsiteX0" fmla="*/ 25 w 10000"/>
                <a:gd name="connsiteY0" fmla="*/ 479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25 w 10000"/>
                <a:gd name="connsiteY4" fmla="*/ 4796 h 10000"/>
                <a:gd name="connsiteX0" fmla="*/ 0 w 10008"/>
                <a:gd name="connsiteY0" fmla="*/ 4796 h 10000"/>
                <a:gd name="connsiteX1" fmla="*/ 10008 w 10008"/>
                <a:gd name="connsiteY1" fmla="*/ 0 h 10000"/>
                <a:gd name="connsiteX2" fmla="*/ 10008 w 10008"/>
                <a:gd name="connsiteY2" fmla="*/ 10000 h 10000"/>
                <a:gd name="connsiteX3" fmla="*/ 8 w 10008"/>
                <a:gd name="connsiteY3" fmla="*/ 10000 h 10000"/>
                <a:gd name="connsiteX4" fmla="*/ 0 w 10008"/>
                <a:gd name="connsiteY4" fmla="*/ 47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605B513-383F-4557-13D5-AD27AE1C57C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0"/>
              </a:avLst>
            </a:prstGeom>
            <a:solidFill>
              <a:srgbClr val="FFEFFF"/>
            </a:solidFill>
            <a:ln>
              <a:noFill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한쪽 모서리 14">
              <a:extLst>
                <a:ext uri="{FF2B5EF4-FFF2-40B4-BE49-F238E27FC236}">
                  <a16:creationId xmlns:a16="http://schemas.microsoft.com/office/drawing/2014/main" id="{5928FAF9-5CE1-B687-8067-C496D69C7E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ED2AEAB-D5AD-FAB2-8D35-6C1FA91AF8A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CCFF"/>
                </a:gs>
                <a:gs pos="100000">
                  <a:srgbClr val="FF99CC"/>
                </a:gs>
              </a:gsLst>
              <a:lin ang="0" scaled="1"/>
              <a:tileRect/>
            </a:gradFill>
            <a:ln>
              <a:noFill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algn="just" latinLnBrk="0">
                <a:defRPr/>
              </a:pPr>
              <a:r>
                <a:rPr lang="en-US" altLang="ko-KR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 3. Dictionary</a:t>
              </a:r>
              <a:endPara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8B9369-3CFD-87F0-A348-67603183B63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35295" y="415829"/>
              <a:ext cx="185738" cy="185738"/>
              <a:chOff x="787646" y="1895476"/>
              <a:chExt cx="185738" cy="185738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EF22CE1-157B-7F06-2145-ED083B24353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7646" y="1895476"/>
                <a:ext cx="185738" cy="185738"/>
              </a:xfrm>
              <a:prstGeom prst="ellipse">
                <a:avLst/>
              </a:prstGeom>
              <a:solidFill>
                <a:schemeClr val="bg1"/>
              </a:solidFill>
              <a:ln w="177800">
                <a:solidFill>
                  <a:schemeClr val="bg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52602C29-02D8-5551-183C-B47FD551F2B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33331" y="1943850"/>
                <a:ext cx="103902" cy="9211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4EC87E-8D22-EEC7-20EA-D2E0E547CAF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0AEFB5B-449E-485E-C512-584F90971A8A}"/>
              </a:ext>
            </a:extLst>
          </p:cNvPr>
          <p:cNvGraphicFramePr>
            <a:graphicFrameLocks noGrp="1"/>
          </p:cNvGraphicFramePr>
          <p:nvPr/>
        </p:nvGraphicFramePr>
        <p:xfrm>
          <a:off x="4746666" y="261257"/>
          <a:ext cx="5217466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8733">
                  <a:extLst>
                    <a:ext uri="{9D8B030D-6E8A-4147-A177-3AD203B41FA5}">
                      <a16:colId xmlns:a16="http://schemas.microsoft.com/office/drawing/2014/main" val="4248279638"/>
                    </a:ext>
                  </a:extLst>
                </a:gridCol>
                <a:gridCol w="2608733">
                  <a:extLst>
                    <a:ext uri="{9D8B030D-6E8A-4147-A177-3AD203B41FA5}">
                      <a16:colId xmlns:a16="http://schemas.microsoft.com/office/drawing/2014/main" val="670086913"/>
                    </a:ext>
                  </a:extLst>
                </a:gridCol>
              </a:tblGrid>
              <a:tr h="494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마루 부리OTF 굵은" panose="020B0600000101010101" pitchFamily="34" charset="-127"/>
                          <a:ea typeface="마루 부리OTF 굵은" panose="020B0600000101010101" pitchFamily="34" charset="-127"/>
                          <a:cs typeface="+mn-cs"/>
                        </a:rPr>
                        <a:t>Dictionary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마루 부리OTF 굵은" panose="020B0600000101010101" pitchFamily="34" charset="-127"/>
                        <a:ea typeface="마루 부리OTF 굵은" panose="020B0600000101010101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마루 부리OTF 굵은" panose="020B0600000101010101" pitchFamily="34" charset="-127"/>
                        <a:ea typeface="마루 부리OTF 굵은" panose="020B0600000101010101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DFB884E-9511-CDB1-CF85-BF417F7BC49F}"/>
              </a:ext>
            </a:extLst>
          </p:cNvPr>
          <p:cNvCxnSpPr/>
          <p:nvPr/>
        </p:nvCxnSpPr>
        <p:spPr>
          <a:xfrm>
            <a:off x="861570" y="1162531"/>
            <a:ext cx="0" cy="327437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A13DB18-A8B9-38AD-873E-DE926260E4F9}"/>
              </a:ext>
            </a:extLst>
          </p:cNvPr>
          <p:cNvSpPr txBox="1"/>
          <p:nvPr/>
        </p:nvSpPr>
        <p:spPr>
          <a:xfrm>
            <a:off x="1011751" y="1093915"/>
            <a:ext cx="4068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기타 활용 예시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572B4F-9D0C-5225-0A19-7282E561B105}"/>
              </a:ext>
            </a:extLst>
          </p:cNvPr>
          <p:cNvSpPr txBox="1"/>
          <p:nvPr/>
        </p:nvSpPr>
        <p:spPr>
          <a:xfrm>
            <a:off x="1433870" y="1710151"/>
            <a:ext cx="4750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key 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또는 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value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만 뽑아내는 방법</a:t>
            </a: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9F374E73-13CA-4758-5F2C-1D0642D805D1}"/>
              </a:ext>
            </a:extLst>
          </p:cNvPr>
          <p:cNvSpPr/>
          <p:nvPr/>
        </p:nvSpPr>
        <p:spPr>
          <a:xfrm>
            <a:off x="1011751" y="1777869"/>
            <a:ext cx="290104" cy="290104"/>
          </a:xfrm>
          <a:prstGeom prst="diamond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tx1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7AF6A06-D260-1A77-7544-2015D7B8D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2343150"/>
            <a:ext cx="85153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25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4" name="순서도: 수동 입력 2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501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5017 h 10000"/>
                <a:gd name="connsiteX0" fmla="*/ 25 w 10000"/>
                <a:gd name="connsiteY0" fmla="*/ 479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25 w 10000"/>
                <a:gd name="connsiteY4" fmla="*/ 4796 h 10000"/>
                <a:gd name="connsiteX0" fmla="*/ 0 w 10008"/>
                <a:gd name="connsiteY0" fmla="*/ 4796 h 10000"/>
                <a:gd name="connsiteX1" fmla="*/ 10008 w 10008"/>
                <a:gd name="connsiteY1" fmla="*/ 0 h 10000"/>
                <a:gd name="connsiteX2" fmla="*/ 10008 w 10008"/>
                <a:gd name="connsiteY2" fmla="*/ 10000 h 10000"/>
                <a:gd name="connsiteX3" fmla="*/ 8 w 10008"/>
                <a:gd name="connsiteY3" fmla="*/ 10000 h 10000"/>
                <a:gd name="connsiteX4" fmla="*/ 0 w 10008"/>
                <a:gd name="connsiteY4" fmla="*/ 47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605B513-383F-4557-13D5-AD27AE1C57C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0"/>
              </a:avLst>
            </a:prstGeom>
            <a:solidFill>
              <a:srgbClr val="FFEFFF"/>
            </a:solidFill>
            <a:ln>
              <a:noFill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한쪽 모서리 14">
              <a:extLst>
                <a:ext uri="{FF2B5EF4-FFF2-40B4-BE49-F238E27FC236}">
                  <a16:creationId xmlns:a16="http://schemas.microsoft.com/office/drawing/2014/main" id="{5928FAF9-5CE1-B687-8067-C496D69C7E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ED2AEAB-D5AD-FAB2-8D35-6C1FA91AF8A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CCFF"/>
                </a:gs>
                <a:gs pos="100000">
                  <a:srgbClr val="FF99CC"/>
                </a:gs>
              </a:gsLst>
              <a:lin ang="0" scaled="1"/>
              <a:tileRect/>
            </a:gradFill>
            <a:ln>
              <a:noFill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algn="just" latinLnBrk="0">
                <a:defRPr/>
              </a:pPr>
              <a:r>
                <a:rPr lang="en-US" altLang="ko-KR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 3. Dictionary</a:t>
              </a:r>
              <a:endPara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8B9369-3CFD-87F0-A348-67603183B63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35295" y="415829"/>
              <a:ext cx="185738" cy="185738"/>
              <a:chOff x="787646" y="1895476"/>
              <a:chExt cx="185738" cy="185738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EF22CE1-157B-7F06-2145-ED083B24353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7646" y="1895476"/>
                <a:ext cx="185738" cy="185738"/>
              </a:xfrm>
              <a:prstGeom prst="ellipse">
                <a:avLst/>
              </a:prstGeom>
              <a:solidFill>
                <a:schemeClr val="bg1"/>
              </a:solidFill>
              <a:ln w="177800">
                <a:solidFill>
                  <a:schemeClr val="bg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52602C29-02D8-5551-183C-B47FD551F2B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33331" y="1943850"/>
                <a:ext cx="103902" cy="9211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4EC87E-8D22-EEC7-20EA-D2E0E547CAF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0AEFB5B-449E-485E-C512-584F90971A8A}"/>
              </a:ext>
            </a:extLst>
          </p:cNvPr>
          <p:cNvGraphicFramePr>
            <a:graphicFrameLocks noGrp="1"/>
          </p:cNvGraphicFramePr>
          <p:nvPr/>
        </p:nvGraphicFramePr>
        <p:xfrm>
          <a:off x="4746666" y="261257"/>
          <a:ext cx="5217466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8733">
                  <a:extLst>
                    <a:ext uri="{9D8B030D-6E8A-4147-A177-3AD203B41FA5}">
                      <a16:colId xmlns:a16="http://schemas.microsoft.com/office/drawing/2014/main" val="4248279638"/>
                    </a:ext>
                  </a:extLst>
                </a:gridCol>
                <a:gridCol w="2608733">
                  <a:extLst>
                    <a:ext uri="{9D8B030D-6E8A-4147-A177-3AD203B41FA5}">
                      <a16:colId xmlns:a16="http://schemas.microsoft.com/office/drawing/2014/main" val="670086913"/>
                    </a:ext>
                  </a:extLst>
                </a:gridCol>
              </a:tblGrid>
              <a:tr h="494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마루 부리OTF 굵은" panose="020B0600000101010101" pitchFamily="34" charset="-127"/>
                          <a:ea typeface="마루 부리OTF 굵은" panose="020B0600000101010101" pitchFamily="34" charset="-127"/>
                          <a:cs typeface="+mn-cs"/>
                        </a:rPr>
                        <a:t>Dictionary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마루 부리OTF 굵은" panose="020B0600000101010101" pitchFamily="34" charset="-127"/>
                        <a:ea typeface="마루 부리OTF 굵은" panose="020B0600000101010101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마루 부리OTF 굵은" panose="020B0600000101010101" pitchFamily="34" charset="-127"/>
                        <a:ea typeface="마루 부리OTF 굵은" panose="020B0600000101010101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DFB884E-9511-CDB1-CF85-BF417F7BC49F}"/>
              </a:ext>
            </a:extLst>
          </p:cNvPr>
          <p:cNvCxnSpPr/>
          <p:nvPr/>
        </p:nvCxnSpPr>
        <p:spPr>
          <a:xfrm>
            <a:off x="861570" y="1162531"/>
            <a:ext cx="0" cy="327437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6572B4F-9D0C-5225-0A19-7282E561B105}"/>
              </a:ext>
            </a:extLst>
          </p:cNvPr>
          <p:cNvSpPr txBox="1"/>
          <p:nvPr/>
        </p:nvSpPr>
        <p:spPr>
          <a:xfrm>
            <a:off x="1433870" y="1710151"/>
            <a:ext cx="4750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파이썬 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collections 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모듈의 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Counter 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사용법</a:t>
            </a: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9F374E73-13CA-4758-5F2C-1D0642D805D1}"/>
              </a:ext>
            </a:extLst>
          </p:cNvPr>
          <p:cNvSpPr/>
          <p:nvPr/>
        </p:nvSpPr>
        <p:spPr>
          <a:xfrm>
            <a:off x="1011751" y="1777869"/>
            <a:ext cx="290104" cy="290104"/>
          </a:xfrm>
          <a:prstGeom prst="diamond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tx1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20F97E5-3A91-6F14-25E0-1EB75CA03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70" y="4216669"/>
            <a:ext cx="10559187" cy="120101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35BEB40-B4CF-7142-E9E3-D4A88FEC4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03" y="2222544"/>
            <a:ext cx="10559187" cy="97544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D0C4E1B-506A-C574-9F51-E29D183B2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9391" y="3197989"/>
            <a:ext cx="8413209" cy="101202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609E158-6AE9-ED03-91A5-13F51CEBA7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737" y="5417685"/>
            <a:ext cx="10468853" cy="125106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269D311-C8A3-1C5A-D629-A7C36CC1D0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962" y="1045063"/>
            <a:ext cx="4163929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434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4" name="순서도: 수동 입력 2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501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5017 h 10000"/>
                <a:gd name="connsiteX0" fmla="*/ 25 w 10000"/>
                <a:gd name="connsiteY0" fmla="*/ 479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25 w 10000"/>
                <a:gd name="connsiteY4" fmla="*/ 4796 h 10000"/>
                <a:gd name="connsiteX0" fmla="*/ 0 w 10008"/>
                <a:gd name="connsiteY0" fmla="*/ 4796 h 10000"/>
                <a:gd name="connsiteX1" fmla="*/ 10008 w 10008"/>
                <a:gd name="connsiteY1" fmla="*/ 0 h 10000"/>
                <a:gd name="connsiteX2" fmla="*/ 10008 w 10008"/>
                <a:gd name="connsiteY2" fmla="*/ 10000 h 10000"/>
                <a:gd name="connsiteX3" fmla="*/ 8 w 10008"/>
                <a:gd name="connsiteY3" fmla="*/ 10000 h 10000"/>
                <a:gd name="connsiteX4" fmla="*/ 0 w 10008"/>
                <a:gd name="connsiteY4" fmla="*/ 47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605B513-383F-4557-13D5-AD27AE1C57C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0"/>
              </a:avLst>
            </a:prstGeom>
            <a:solidFill>
              <a:srgbClr val="FFEFFF"/>
            </a:solidFill>
            <a:ln>
              <a:noFill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한쪽 모서리 14">
              <a:extLst>
                <a:ext uri="{FF2B5EF4-FFF2-40B4-BE49-F238E27FC236}">
                  <a16:creationId xmlns:a16="http://schemas.microsoft.com/office/drawing/2014/main" id="{5928FAF9-5CE1-B687-8067-C496D69C7E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ED2AEAB-D5AD-FAB2-8D35-6C1FA91AF8A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CCFF"/>
                </a:gs>
                <a:gs pos="100000">
                  <a:srgbClr val="FF99CC"/>
                </a:gs>
              </a:gsLst>
              <a:lin ang="0" scaled="1"/>
              <a:tileRect/>
            </a:gradFill>
            <a:ln>
              <a:noFill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algn="just" latinLnBrk="0">
                <a:defRPr/>
              </a:pPr>
              <a:r>
                <a:rPr lang="en-US" altLang="ko-KR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 3. Dictionary</a:t>
              </a:r>
              <a:endPara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8B9369-3CFD-87F0-A348-67603183B63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35295" y="415829"/>
              <a:ext cx="185738" cy="185738"/>
              <a:chOff x="787646" y="1895476"/>
              <a:chExt cx="185738" cy="185738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EF22CE1-157B-7F06-2145-ED083B24353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7646" y="1895476"/>
                <a:ext cx="185738" cy="185738"/>
              </a:xfrm>
              <a:prstGeom prst="ellipse">
                <a:avLst/>
              </a:prstGeom>
              <a:solidFill>
                <a:schemeClr val="bg1"/>
              </a:solidFill>
              <a:ln w="177800">
                <a:solidFill>
                  <a:schemeClr val="bg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52602C29-02D8-5551-183C-B47FD551F2B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33331" y="1943850"/>
                <a:ext cx="103902" cy="9211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4EC87E-8D22-EEC7-20EA-D2E0E547CAF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0AEFB5B-449E-485E-C512-584F90971A8A}"/>
              </a:ext>
            </a:extLst>
          </p:cNvPr>
          <p:cNvGraphicFramePr>
            <a:graphicFrameLocks noGrp="1"/>
          </p:cNvGraphicFramePr>
          <p:nvPr/>
        </p:nvGraphicFramePr>
        <p:xfrm>
          <a:off x="4746666" y="261257"/>
          <a:ext cx="5217466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8733">
                  <a:extLst>
                    <a:ext uri="{9D8B030D-6E8A-4147-A177-3AD203B41FA5}">
                      <a16:colId xmlns:a16="http://schemas.microsoft.com/office/drawing/2014/main" val="4248279638"/>
                    </a:ext>
                  </a:extLst>
                </a:gridCol>
                <a:gridCol w="2608733">
                  <a:extLst>
                    <a:ext uri="{9D8B030D-6E8A-4147-A177-3AD203B41FA5}">
                      <a16:colId xmlns:a16="http://schemas.microsoft.com/office/drawing/2014/main" val="670086913"/>
                    </a:ext>
                  </a:extLst>
                </a:gridCol>
              </a:tblGrid>
              <a:tr h="494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마루 부리OTF 굵은" panose="020B0600000101010101" pitchFamily="34" charset="-127"/>
                          <a:ea typeface="마루 부리OTF 굵은" panose="020B0600000101010101" pitchFamily="34" charset="-127"/>
                          <a:cs typeface="+mn-cs"/>
                        </a:rPr>
                        <a:t>Dictionary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마루 부리OTF 굵은" panose="020B0600000101010101" pitchFamily="34" charset="-127"/>
                        <a:ea typeface="마루 부리OTF 굵은" panose="020B0600000101010101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마루 부리OTF 굵은" panose="020B0600000101010101" pitchFamily="34" charset="-127"/>
                        <a:ea typeface="마루 부리OTF 굵은" panose="020B0600000101010101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DFB884E-9511-CDB1-CF85-BF417F7BC49F}"/>
              </a:ext>
            </a:extLst>
          </p:cNvPr>
          <p:cNvCxnSpPr/>
          <p:nvPr/>
        </p:nvCxnSpPr>
        <p:spPr>
          <a:xfrm>
            <a:off x="861570" y="1162531"/>
            <a:ext cx="0" cy="327437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6572B4F-9D0C-5225-0A19-7282E561B105}"/>
              </a:ext>
            </a:extLst>
          </p:cNvPr>
          <p:cNvSpPr txBox="1"/>
          <p:nvPr/>
        </p:nvSpPr>
        <p:spPr>
          <a:xfrm>
            <a:off x="1433870" y="1710151"/>
            <a:ext cx="4750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파이썬 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collections 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모듈의 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Counter 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사용법</a:t>
            </a: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9F374E73-13CA-4758-5F2C-1D0642D805D1}"/>
              </a:ext>
            </a:extLst>
          </p:cNvPr>
          <p:cNvSpPr/>
          <p:nvPr/>
        </p:nvSpPr>
        <p:spPr>
          <a:xfrm>
            <a:off x="1011751" y="1777869"/>
            <a:ext cx="290104" cy="290104"/>
          </a:xfrm>
          <a:prstGeom prst="diamond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tx1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9D1955-07A8-E8CF-8A59-93C970397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309" y="3277190"/>
            <a:ext cx="8515350" cy="2019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EC706A-B47C-E606-5330-D15617050DA8}"/>
              </a:ext>
            </a:extLst>
          </p:cNvPr>
          <p:cNvSpPr txBox="1"/>
          <p:nvPr/>
        </p:nvSpPr>
        <p:spPr>
          <a:xfrm>
            <a:off x="3956877" y="2429585"/>
            <a:ext cx="6797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대괄호를 사용하여 키 값을 읽을 수 있다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37E5811-DCFE-9D91-349C-74B2637B7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962" y="1045063"/>
            <a:ext cx="4163929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2980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4" name="순서도: 수동 입력 2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501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5017 h 10000"/>
                <a:gd name="connsiteX0" fmla="*/ 25 w 10000"/>
                <a:gd name="connsiteY0" fmla="*/ 479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25 w 10000"/>
                <a:gd name="connsiteY4" fmla="*/ 4796 h 10000"/>
                <a:gd name="connsiteX0" fmla="*/ 0 w 10008"/>
                <a:gd name="connsiteY0" fmla="*/ 4796 h 10000"/>
                <a:gd name="connsiteX1" fmla="*/ 10008 w 10008"/>
                <a:gd name="connsiteY1" fmla="*/ 0 h 10000"/>
                <a:gd name="connsiteX2" fmla="*/ 10008 w 10008"/>
                <a:gd name="connsiteY2" fmla="*/ 10000 h 10000"/>
                <a:gd name="connsiteX3" fmla="*/ 8 w 10008"/>
                <a:gd name="connsiteY3" fmla="*/ 10000 h 10000"/>
                <a:gd name="connsiteX4" fmla="*/ 0 w 10008"/>
                <a:gd name="connsiteY4" fmla="*/ 47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605B513-383F-4557-13D5-AD27AE1C57C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0"/>
              </a:avLst>
            </a:prstGeom>
            <a:solidFill>
              <a:srgbClr val="FFEFFF"/>
            </a:solidFill>
            <a:ln>
              <a:noFill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한쪽 모서리 14">
              <a:extLst>
                <a:ext uri="{FF2B5EF4-FFF2-40B4-BE49-F238E27FC236}">
                  <a16:creationId xmlns:a16="http://schemas.microsoft.com/office/drawing/2014/main" id="{5928FAF9-5CE1-B687-8067-C496D69C7E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ED2AEAB-D5AD-FAB2-8D35-6C1FA91AF8A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CCFF"/>
                </a:gs>
                <a:gs pos="100000">
                  <a:srgbClr val="FF99CC"/>
                </a:gs>
              </a:gsLst>
              <a:lin ang="0" scaled="1"/>
              <a:tileRect/>
            </a:gradFill>
            <a:ln>
              <a:noFill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algn="just" latinLnBrk="0">
                <a:defRPr/>
              </a:pPr>
              <a:r>
                <a:rPr lang="en-US" altLang="ko-KR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 3. Dictionary</a:t>
              </a:r>
              <a:endPara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8B9369-3CFD-87F0-A348-67603183B63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35295" y="415829"/>
              <a:ext cx="185738" cy="185738"/>
              <a:chOff x="787646" y="1895476"/>
              <a:chExt cx="185738" cy="185738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EF22CE1-157B-7F06-2145-ED083B24353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7646" y="1895476"/>
                <a:ext cx="185738" cy="185738"/>
              </a:xfrm>
              <a:prstGeom prst="ellipse">
                <a:avLst/>
              </a:prstGeom>
              <a:solidFill>
                <a:schemeClr val="bg1"/>
              </a:solidFill>
              <a:ln w="177800">
                <a:solidFill>
                  <a:schemeClr val="bg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52602C29-02D8-5551-183C-B47FD551F2B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33331" y="1943850"/>
                <a:ext cx="103902" cy="9211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4EC87E-8D22-EEC7-20EA-D2E0E547CAF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0AEFB5B-449E-485E-C512-584F90971A8A}"/>
              </a:ext>
            </a:extLst>
          </p:cNvPr>
          <p:cNvGraphicFramePr>
            <a:graphicFrameLocks noGrp="1"/>
          </p:cNvGraphicFramePr>
          <p:nvPr/>
        </p:nvGraphicFramePr>
        <p:xfrm>
          <a:off x="4746666" y="261257"/>
          <a:ext cx="5217466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8733">
                  <a:extLst>
                    <a:ext uri="{9D8B030D-6E8A-4147-A177-3AD203B41FA5}">
                      <a16:colId xmlns:a16="http://schemas.microsoft.com/office/drawing/2014/main" val="4248279638"/>
                    </a:ext>
                  </a:extLst>
                </a:gridCol>
                <a:gridCol w="2608733">
                  <a:extLst>
                    <a:ext uri="{9D8B030D-6E8A-4147-A177-3AD203B41FA5}">
                      <a16:colId xmlns:a16="http://schemas.microsoft.com/office/drawing/2014/main" val="670086913"/>
                    </a:ext>
                  </a:extLst>
                </a:gridCol>
              </a:tblGrid>
              <a:tr h="494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마루 부리OTF 굵은" panose="020B0600000101010101" pitchFamily="34" charset="-127"/>
                          <a:ea typeface="마루 부리OTF 굵은" panose="020B0600000101010101" pitchFamily="34" charset="-127"/>
                          <a:cs typeface="+mn-cs"/>
                        </a:rPr>
                        <a:t>Dictionary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마루 부리OTF 굵은" panose="020B0600000101010101" pitchFamily="34" charset="-127"/>
                        <a:ea typeface="마루 부리OTF 굵은" panose="020B0600000101010101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마루 부리OTF 굵은" panose="020B0600000101010101" pitchFamily="34" charset="-127"/>
                        <a:ea typeface="마루 부리OTF 굵은" panose="020B0600000101010101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DFB884E-9511-CDB1-CF85-BF417F7BC49F}"/>
              </a:ext>
            </a:extLst>
          </p:cNvPr>
          <p:cNvCxnSpPr/>
          <p:nvPr/>
        </p:nvCxnSpPr>
        <p:spPr>
          <a:xfrm>
            <a:off x="861570" y="1162531"/>
            <a:ext cx="0" cy="327437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6572B4F-9D0C-5225-0A19-7282E561B105}"/>
              </a:ext>
            </a:extLst>
          </p:cNvPr>
          <p:cNvSpPr txBox="1"/>
          <p:nvPr/>
        </p:nvSpPr>
        <p:spPr>
          <a:xfrm>
            <a:off x="1433870" y="1710151"/>
            <a:ext cx="4750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파이썬 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collections 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모듈의 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Counter 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사용법</a:t>
            </a: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9F374E73-13CA-4758-5F2C-1D0642D805D1}"/>
              </a:ext>
            </a:extLst>
          </p:cNvPr>
          <p:cNvSpPr/>
          <p:nvPr/>
        </p:nvSpPr>
        <p:spPr>
          <a:xfrm>
            <a:off x="1011751" y="1777869"/>
            <a:ext cx="290104" cy="290104"/>
          </a:xfrm>
          <a:prstGeom prst="diamond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tx1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C706A-B47C-E606-5330-D15617050DA8}"/>
              </a:ext>
            </a:extLst>
          </p:cNvPr>
          <p:cNvSpPr txBox="1"/>
          <p:nvPr/>
        </p:nvSpPr>
        <p:spPr>
          <a:xfrm>
            <a:off x="4569620" y="2405087"/>
            <a:ext cx="6797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특정 키 값을 갱신할 수 있음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0BE7570-B159-9789-420E-ACEB5C9AD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0" y="4268902"/>
            <a:ext cx="9029214" cy="230056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77896E8-3261-CD2C-3F54-183A03747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0" y="2904615"/>
            <a:ext cx="8952137" cy="1069815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7DF9967-E4E6-FADA-D488-ADF7EE367688}"/>
              </a:ext>
            </a:extLst>
          </p:cNvPr>
          <p:cNvSpPr/>
          <p:nvPr/>
        </p:nvSpPr>
        <p:spPr>
          <a:xfrm>
            <a:off x="1301855" y="4073848"/>
            <a:ext cx="9510689" cy="2586477"/>
          </a:xfrm>
          <a:prstGeom prst="roundRect">
            <a:avLst>
              <a:gd name="adj" fmla="val 11929"/>
            </a:avLst>
          </a:prstGeom>
          <a:noFill/>
          <a:ln w="38100"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5E4811E-B209-9C0E-C70E-23DFE594E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962" y="1045063"/>
            <a:ext cx="4163929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0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4" name="순서도: 수동 입력 2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501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5017 h 10000"/>
                <a:gd name="connsiteX0" fmla="*/ 25 w 10000"/>
                <a:gd name="connsiteY0" fmla="*/ 479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25 w 10000"/>
                <a:gd name="connsiteY4" fmla="*/ 4796 h 10000"/>
                <a:gd name="connsiteX0" fmla="*/ 0 w 10008"/>
                <a:gd name="connsiteY0" fmla="*/ 4796 h 10000"/>
                <a:gd name="connsiteX1" fmla="*/ 10008 w 10008"/>
                <a:gd name="connsiteY1" fmla="*/ 0 h 10000"/>
                <a:gd name="connsiteX2" fmla="*/ 10008 w 10008"/>
                <a:gd name="connsiteY2" fmla="*/ 10000 h 10000"/>
                <a:gd name="connsiteX3" fmla="*/ 8 w 10008"/>
                <a:gd name="connsiteY3" fmla="*/ 10000 h 10000"/>
                <a:gd name="connsiteX4" fmla="*/ 0 w 10008"/>
                <a:gd name="connsiteY4" fmla="*/ 47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605B513-383F-4557-13D5-AD27AE1C57C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0"/>
              </a:avLst>
            </a:prstGeom>
            <a:solidFill>
              <a:srgbClr val="FFEFFF"/>
            </a:solidFill>
            <a:ln>
              <a:noFill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한쪽 모서리 14">
              <a:extLst>
                <a:ext uri="{FF2B5EF4-FFF2-40B4-BE49-F238E27FC236}">
                  <a16:creationId xmlns:a16="http://schemas.microsoft.com/office/drawing/2014/main" id="{5928FAF9-5CE1-B687-8067-C496D69C7E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ED2AEAB-D5AD-FAB2-8D35-6C1FA91AF8A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CCFF"/>
                </a:gs>
                <a:gs pos="100000">
                  <a:srgbClr val="FF99CC"/>
                </a:gs>
              </a:gsLst>
              <a:lin ang="0" scaled="1"/>
              <a:tileRect/>
            </a:gradFill>
            <a:ln>
              <a:noFill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algn="just" latinLnBrk="0">
                <a:defRPr/>
              </a:pPr>
              <a:r>
                <a:rPr lang="en-US" altLang="ko-KR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 3. Dictionary</a:t>
              </a:r>
              <a:endPara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8B9369-3CFD-87F0-A348-67603183B63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35295" y="415829"/>
              <a:ext cx="185738" cy="185738"/>
              <a:chOff x="787646" y="1895476"/>
              <a:chExt cx="185738" cy="185738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EF22CE1-157B-7F06-2145-ED083B24353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7646" y="1895476"/>
                <a:ext cx="185738" cy="185738"/>
              </a:xfrm>
              <a:prstGeom prst="ellipse">
                <a:avLst/>
              </a:prstGeom>
              <a:solidFill>
                <a:schemeClr val="bg1"/>
              </a:solidFill>
              <a:ln w="177800">
                <a:solidFill>
                  <a:schemeClr val="bg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52602C29-02D8-5551-183C-B47FD551F2B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33331" y="1943850"/>
                <a:ext cx="103902" cy="9211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4EC87E-8D22-EEC7-20EA-D2E0E547CAF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0AEFB5B-449E-485E-C512-584F90971A8A}"/>
              </a:ext>
            </a:extLst>
          </p:cNvPr>
          <p:cNvGraphicFramePr>
            <a:graphicFrameLocks noGrp="1"/>
          </p:cNvGraphicFramePr>
          <p:nvPr/>
        </p:nvGraphicFramePr>
        <p:xfrm>
          <a:off x="4746666" y="261257"/>
          <a:ext cx="5217466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8733">
                  <a:extLst>
                    <a:ext uri="{9D8B030D-6E8A-4147-A177-3AD203B41FA5}">
                      <a16:colId xmlns:a16="http://schemas.microsoft.com/office/drawing/2014/main" val="4248279638"/>
                    </a:ext>
                  </a:extLst>
                </a:gridCol>
                <a:gridCol w="2608733">
                  <a:extLst>
                    <a:ext uri="{9D8B030D-6E8A-4147-A177-3AD203B41FA5}">
                      <a16:colId xmlns:a16="http://schemas.microsoft.com/office/drawing/2014/main" val="670086913"/>
                    </a:ext>
                  </a:extLst>
                </a:gridCol>
              </a:tblGrid>
              <a:tr h="494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마루 부리OTF 굵은" panose="020B0600000101010101" pitchFamily="34" charset="-127"/>
                          <a:ea typeface="마루 부리OTF 굵은" panose="020B0600000101010101" pitchFamily="34" charset="-127"/>
                          <a:cs typeface="+mn-cs"/>
                        </a:rPr>
                        <a:t>Dictionary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마루 부리OTF 굵은" panose="020B0600000101010101" pitchFamily="34" charset="-127"/>
                        <a:ea typeface="마루 부리OTF 굵은" panose="020B0600000101010101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마루 부리OTF 굵은" panose="020B0600000101010101" pitchFamily="34" charset="-127"/>
                        <a:ea typeface="마루 부리OTF 굵은" panose="020B0600000101010101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DFB884E-9511-CDB1-CF85-BF417F7BC49F}"/>
              </a:ext>
            </a:extLst>
          </p:cNvPr>
          <p:cNvCxnSpPr/>
          <p:nvPr/>
        </p:nvCxnSpPr>
        <p:spPr>
          <a:xfrm>
            <a:off x="861570" y="1162531"/>
            <a:ext cx="0" cy="327437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6572B4F-9D0C-5225-0A19-7282E561B105}"/>
              </a:ext>
            </a:extLst>
          </p:cNvPr>
          <p:cNvSpPr txBox="1"/>
          <p:nvPr/>
        </p:nvSpPr>
        <p:spPr>
          <a:xfrm>
            <a:off x="1433870" y="1710151"/>
            <a:ext cx="4750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가장 많이 나온 데이터 찾기</a:t>
            </a: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9F374E73-13CA-4758-5F2C-1D0642D805D1}"/>
              </a:ext>
            </a:extLst>
          </p:cNvPr>
          <p:cNvSpPr/>
          <p:nvPr/>
        </p:nvSpPr>
        <p:spPr>
          <a:xfrm>
            <a:off x="1011751" y="1777869"/>
            <a:ext cx="290104" cy="290104"/>
          </a:xfrm>
          <a:prstGeom prst="diamond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tx1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BD6712D-A678-513A-CCBC-C6F383EAF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62" y="1045063"/>
            <a:ext cx="4163929" cy="64623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B896554-B66D-EF94-F5DF-8F7B63B6DA20}"/>
              </a:ext>
            </a:extLst>
          </p:cNvPr>
          <p:cNvSpPr txBox="1"/>
          <p:nvPr/>
        </p:nvSpPr>
        <p:spPr>
          <a:xfrm>
            <a:off x="4970493" y="1710151"/>
            <a:ext cx="2976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r>
              <a:rPr lang="en-US" altLang="ko-KR" sz="2000" dirty="0" err="1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most_common</a:t>
            </a:r>
            <a:r>
              <a:rPr lang="en-US" altLang="ko-KR" sz="2000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()</a:t>
            </a:r>
            <a:endParaRPr lang="ko-KR" altLang="en-US" sz="2000" dirty="0">
              <a:solidFill>
                <a:srgbClr val="FF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8FADC5B-0062-9340-C6BE-DFC62B00B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0" y="2347026"/>
            <a:ext cx="8496300" cy="218122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1243263-27BB-7A72-433F-5D35D564C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850" y="4578700"/>
            <a:ext cx="84582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381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4" name="순서도: 수동 입력 2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501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5017 h 10000"/>
                <a:gd name="connsiteX0" fmla="*/ 25 w 10000"/>
                <a:gd name="connsiteY0" fmla="*/ 479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25 w 10000"/>
                <a:gd name="connsiteY4" fmla="*/ 4796 h 10000"/>
                <a:gd name="connsiteX0" fmla="*/ 0 w 10008"/>
                <a:gd name="connsiteY0" fmla="*/ 4796 h 10000"/>
                <a:gd name="connsiteX1" fmla="*/ 10008 w 10008"/>
                <a:gd name="connsiteY1" fmla="*/ 0 h 10000"/>
                <a:gd name="connsiteX2" fmla="*/ 10008 w 10008"/>
                <a:gd name="connsiteY2" fmla="*/ 10000 h 10000"/>
                <a:gd name="connsiteX3" fmla="*/ 8 w 10008"/>
                <a:gd name="connsiteY3" fmla="*/ 10000 h 10000"/>
                <a:gd name="connsiteX4" fmla="*/ 0 w 10008"/>
                <a:gd name="connsiteY4" fmla="*/ 47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605B513-383F-4557-13D5-AD27AE1C57C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0"/>
              </a:avLst>
            </a:prstGeom>
            <a:solidFill>
              <a:srgbClr val="FFEFFF"/>
            </a:solidFill>
            <a:ln>
              <a:noFill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한쪽 모서리 14">
              <a:extLst>
                <a:ext uri="{FF2B5EF4-FFF2-40B4-BE49-F238E27FC236}">
                  <a16:creationId xmlns:a16="http://schemas.microsoft.com/office/drawing/2014/main" id="{5928FAF9-5CE1-B687-8067-C496D69C7E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ED2AEAB-D5AD-FAB2-8D35-6C1FA91AF8A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CCFF"/>
                </a:gs>
                <a:gs pos="100000">
                  <a:srgbClr val="FF99CC"/>
                </a:gs>
              </a:gsLst>
              <a:lin ang="0" scaled="1"/>
              <a:tileRect/>
            </a:gradFill>
            <a:ln>
              <a:noFill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algn="just" latinLnBrk="0">
                <a:defRPr/>
              </a:pPr>
              <a:r>
                <a:rPr lang="en-US" altLang="ko-KR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 3. Dictionary</a:t>
              </a:r>
              <a:endPara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8B9369-3CFD-87F0-A348-67603183B63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35295" y="415829"/>
              <a:ext cx="185738" cy="185738"/>
              <a:chOff x="787646" y="1895476"/>
              <a:chExt cx="185738" cy="185738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EF22CE1-157B-7F06-2145-ED083B24353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7646" y="1895476"/>
                <a:ext cx="185738" cy="185738"/>
              </a:xfrm>
              <a:prstGeom prst="ellipse">
                <a:avLst/>
              </a:prstGeom>
              <a:solidFill>
                <a:schemeClr val="bg1"/>
              </a:solidFill>
              <a:ln w="177800">
                <a:solidFill>
                  <a:schemeClr val="bg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52602C29-02D8-5551-183C-B47FD551F2B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33331" y="1943850"/>
                <a:ext cx="103902" cy="9211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4EC87E-8D22-EEC7-20EA-D2E0E547CAF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0AEFB5B-449E-485E-C512-584F90971A8A}"/>
              </a:ext>
            </a:extLst>
          </p:cNvPr>
          <p:cNvGraphicFramePr>
            <a:graphicFrameLocks noGrp="1"/>
          </p:cNvGraphicFramePr>
          <p:nvPr/>
        </p:nvGraphicFramePr>
        <p:xfrm>
          <a:off x="4746666" y="261257"/>
          <a:ext cx="5217466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8733">
                  <a:extLst>
                    <a:ext uri="{9D8B030D-6E8A-4147-A177-3AD203B41FA5}">
                      <a16:colId xmlns:a16="http://schemas.microsoft.com/office/drawing/2014/main" val="4248279638"/>
                    </a:ext>
                  </a:extLst>
                </a:gridCol>
                <a:gridCol w="2608733">
                  <a:extLst>
                    <a:ext uri="{9D8B030D-6E8A-4147-A177-3AD203B41FA5}">
                      <a16:colId xmlns:a16="http://schemas.microsoft.com/office/drawing/2014/main" val="670086913"/>
                    </a:ext>
                  </a:extLst>
                </a:gridCol>
              </a:tblGrid>
              <a:tr h="494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마루 부리OTF 굵은" panose="020B0600000101010101" pitchFamily="34" charset="-127"/>
                          <a:ea typeface="마루 부리OTF 굵은" panose="020B0600000101010101" pitchFamily="34" charset="-127"/>
                          <a:cs typeface="+mn-cs"/>
                        </a:rPr>
                        <a:t>Dictionary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마루 부리OTF 굵은" panose="020B0600000101010101" pitchFamily="34" charset="-127"/>
                        <a:ea typeface="마루 부리OTF 굵은" panose="020B0600000101010101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마루 부리OTF 굵은" panose="020B0600000101010101" pitchFamily="34" charset="-127"/>
                        <a:ea typeface="마루 부리OTF 굵은" panose="020B0600000101010101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DFB884E-9511-CDB1-CF85-BF417F7BC49F}"/>
              </a:ext>
            </a:extLst>
          </p:cNvPr>
          <p:cNvCxnSpPr/>
          <p:nvPr/>
        </p:nvCxnSpPr>
        <p:spPr>
          <a:xfrm>
            <a:off x="861570" y="1162531"/>
            <a:ext cx="0" cy="327437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6572B4F-9D0C-5225-0A19-7282E561B105}"/>
              </a:ext>
            </a:extLst>
          </p:cNvPr>
          <p:cNvSpPr txBox="1"/>
          <p:nvPr/>
        </p:nvSpPr>
        <p:spPr>
          <a:xfrm>
            <a:off x="1433870" y="1710151"/>
            <a:ext cx="4750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산술 연산자 활용</a:t>
            </a: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9F374E73-13CA-4758-5F2C-1D0642D805D1}"/>
              </a:ext>
            </a:extLst>
          </p:cNvPr>
          <p:cNvSpPr/>
          <p:nvPr/>
        </p:nvSpPr>
        <p:spPr>
          <a:xfrm>
            <a:off x="1011751" y="1777869"/>
            <a:ext cx="290104" cy="290104"/>
          </a:xfrm>
          <a:prstGeom prst="diamond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tx1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BD6712D-A678-513A-CCBC-C6F383EAF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62" y="1045063"/>
            <a:ext cx="4163929" cy="6462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67AA842-EBF7-9F8B-AF36-BED70FFE0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071" y="2516760"/>
            <a:ext cx="8505825" cy="14097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DE21305-058B-EF3C-F571-50E607995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411" y="4515930"/>
            <a:ext cx="2847975" cy="17526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A6F7507-25AF-EF42-11D5-A1DEB9ECE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6666" y="4515930"/>
            <a:ext cx="2124075" cy="174307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E1ED3FF9-BD24-3970-50CF-209D94D59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7679" y="4966806"/>
            <a:ext cx="5054022" cy="84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9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ED2AEAB-D5AD-FAB2-8D35-6C1FA91AF8AF}"/>
              </a:ext>
            </a:extLst>
          </p:cNvPr>
          <p:cNvSpPr/>
          <p:nvPr/>
        </p:nvSpPr>
        <p:spPr>
          <a:xfrm>
            <a:off x="3285077" y="2070143"/>
            <a:ext cx="5621845" cy="494881"/>
          </a:xfrm>
          <a:prstGeom prst="round2SameRect">
            <a:avLst>
              <a:gd name="adj1" fmla="val 24366"/>
              <a:gd name="adj2" fmla="val 0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  <a:effectLst>
            <a:outerShdw blurRad="114300" dist="254000" sx="95000" sy="950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4500" latinLnBrk="0">
              <a:defRPr/>
            </a:pPr>
            <a:r>
              <a:rPr lang="ko-KR" altLang="en-US" kern="0" dirty="0" err="1">
                <a:ln w="15875">
                  <a:noFill/>
                </a:ln>
                <a:solidFill>
                  <a:srgbClr val="F9F6E7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벤처스타트업아카데미</a:t>
            </a:r>
            <a:r>
              <a:rPr lang="ko-KR" altLang="en-US" kern="0" dirty="0">
                <a:ln w="15875">
                  <a:noFill/>
                </a:ln>
                <a:solidFill>
                  <a:srgbClr val="F9F6E7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</a:t>
            </a:r>
            <a:r>
              <a:rPr lang="ko-KR" altLang="en-US" kern="0" dirty="0" err="1">
                <a:ln w="15875">
                  <a:noFill/>
                </a:ln>
                <a:solidFill>
                  <a:srgbClr val="F9F6E7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개념스터디</a:t>
            </a:r>
            <a:r>
              <a:rPr lang="ko-KR" altLang="en-US" kern="0" dirty="0">
                <a:ln w="15875">
                  <a:noFill/>
                </a:ln>
                <a:solidFill>
                  <a:srgbClr val="F9F6E7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발표 자료</a:t>
            </a:r>
            <a:endParaRPr lang="ko-KR" altLang="en-US" dirty="0">
              <a:solidFill>
                <a:srgbClr val="F9F6E7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18B9369-3CFD-87F0-A348-67603183B63A}"/>
              </a:ext>
            </a:extLst>
          </p:cNvPr>
          <p:cNvGrpSpPr/>
          <p:nvPr/>
        </p:nvGrpSpPr>
        <p:grpSpPr>
          <a:xfrm>
            <a:off x="3501299" y="2224715"/>
            <a:ext cx="185738" cy="185738"/>
            <a:chOff x="787646" y="1895476"/>
            <a:chExt cx="185738" cy="185738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EF22CE1-157B-7F06-2145-ED083B243538}"/>
                </a:ext>
              </a:extLst>
            </p:cNvPr>
            <p:cNvSpPr/>
            <p:nvPr/>
          </p:nvSpPr>
          <p:spPr>
            <a:xfrm>
              <a:off x="787646" y="1895476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>
              <a:solidFill>
                <a:schemeClr val="bg1">
                  <a:alpha val="2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52602C29-02D8-5551-183C-B47FD551F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331" y="1943850"/>
              <a:ext cx="103902" cy="9211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3" name="양쪽 모서리가 둥근 사각형 12">
            <a:extLst>
              <a:ext uri="{FF2B5EF4-FFF2-40B4-BE49-F238E27FC236}">
                <a16:creationId xmlns:a16="http://schemas.microsoft.com/office/drawing/2014/main" id="{644EC87E-8D22-EEC7-20EA-D2E0E547CAF6}"/>
              </a:ext>
            </a:extLst>
          </p:cNvPr>
          <p:cNvSpPr/>
          <p:nvPr/>
        </p:nvSpPr>
        <p:spPr>
          <a:xfrm>
            <a:off x="3285077" y="2565024"/>
            <a:ext cx="5621845" cy="1968065"/>
          </a:xfrm>
          <a:prstGeom prst="round2SameRect">
            <a:avLst>
              <a:gd name="adj1" fmla="val 0"/>
              <a:gd name="adj2" fmla="val 543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400" kern="0" dirty="0">
                <a:ln w="19050">
                  <a:noFill/>
                </a:ln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4. </a:t>
            </a:r>
            <a:r>
              <a:rPr lang="ko-KR" altLang="en-US" sz="4400" kern="0" dirty="0">
                <a:ln w="19050">
                  <a:noFill/>
                </a:ln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예제 코드</a:t>
            </a:r>
            <a:endParaRPr lang="en-US" altLang="ko-KR" sz="2000" kern="0" dirty="0">
              <a:ln w="19050">
                <a:noFill/>
              </a:ln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 latinLnBrk="0">
              <a:defRPr/>
            </a:pPr>
            <a:r>
              <a:rPr lang="ko-KR" altLang="en-US" sz="2000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추가 자료</a:t>
            </a:r>
            <a:endParaRPr lang="en-US" altLang="ko-KR" sz="3600" kern="0" dirty="0">
              <a:ln w="19050">
                <a:noFill/>
              </a:ln>
              <a:solidFill>
                <a:schemeClr val="bg1">
                  <a:lumMod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264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9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4" name="순서도: 수동 입력 27"/>
            <p:cNvSpPr/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501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5017 h 10000"/>
                <a:gd name="connsiteX0" fmla="*/ 25 w 10000"/>
                <a:gd name="connsiteY0" fmla="*/ 479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25 w 10000"/>
                <a:gd name="connsiteY4" fmla="*/ 4796 h 10000"/>
                <a:gd name="connsiteX0" fmla="*/ 0 w 10008"/>
                <a:gd name="connsiteY0" fmla="*/ 4796 h 10000"/>
                <a:gd name="connsiteX1" fmla="*/ 10008 w 10008"/>
                <a:gd name="connsiteY1" fmla="*/ 0 h 10000"/>
                <a:gd name="connsiteX2" fmla="*/ 10008 w 10008"/>
                <a:gd name="connsiteY2" fmla="*/ 10000 h 10000"/>
                <a:gd name="connsiteX3" fmla="*/ 8 w 10008"/>
                <a:gd name="connsiteY3" fmla="*/ 10000 h 10000"/>
                <a:gd name="connsiteX4" fmla="*/ 0 w 10008"/>
                <a:gd name="connsiteY4" fmla="*/ 47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605B513-383F-4557-13D5-AD27AE1C57CC}"/>
                </a:ext>
              </a:extLst>
            </p:cNvPr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0"/>
              </a:avLst>
            </a:prstGeom>
            <a:solidFill>
              <a:srgbClr val="EDEFFC"/>
            </a:solidFill>
            <a:ln>
              <a:noFill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한쪽 모서리 14">
              <a:extLst>
                <a:ext uri="{FF2B5EF4-FFF2-40B4-BE49-F238E27FC236}">
                  <a16:creationId xmlns:a16="http://schemas.microsoft.com/office/drawing/2014/main" id="{5928FAF9-5CE1-B687-8067-C496D69C7E79}"/>
                </a:ext>
              </a:extLst>
            </p:cNvPr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ED2AEAB-D5AD-FAB2-8D35-6C1FA91AF8AF}"/>
                </a:ext>
              </a:extLst>
            </p:cNvPr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>
              <a:noFill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algn="ctr" latinLnBrk="0">
                <a:defRPr/>
              </a:pPr>
              <a:r>
                <a:rPr lang="ko-KR" altLang="en-US" sz="1600" dirty="0">
                  <a:solidFill>
                    <a:srgbClr val="F9F6E7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개요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8B9369-3CFD-87F0-A348-67603183B63A}"/>
                </a:ext>
              </a:extLst>
            </p:cNvPr>
            <p:cNvGrpSpPr/>
            <p:nvPr/>
          </p:nvGrpSpPr>
          <p:grpSpPr>
            <a:xfrm>
              <a:off x="435295" y="415829"/>
              <a:ext cx="185738" cy="185738"/>
              <a:chOff x="787646" y="1895476"/>
              <a:chExt cx="185738" cy="185738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EF22CE1-157B-7F06-2145-ED083B243538}"/>
                  </a:ext>
                </a:extLst>
              </p:cNvPr>
              <p:cNvSpPr/>
              <p:nvPr/>
            </p:nvSpPr>
            <p:spPr>
              <a:xfrm>
                <a:off x="787646" y="1895476"/>
                <a:ext cx="185738" cy="185738"/>
              </a:xfrm>
              <a:prstGeom prst="ellipse">
                <a:avLst/>
              </a:prstGeom>
              <a:solidFill>
                <a:schemeClr val="bg1"/>
              </a:solidFill>
              <a:ln w="177800">
                <a:solidFill>
                  <a:schemeClr val="bg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52602C29-02D8-5551-183C-B47FD551F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331" y="1943850"/>
                <a:ext cx="103902" cy="9211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rgbClr val="00B0F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4EC87E-8D22-EEC7-20EA-D2E0E547CAF6}"/>
                </a:ext>
              </a:extLst>
            </p:cNvPr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DF70659-C82B-2343-8298-E2D1D3A35715}"/>
              </a:ext>
            </a:extLst>
          </p:cNvPr>
          <p:cNvSpPr/>
          <p:nvPr/>
        </p:nvSpPr>
        <p:spPr>
          <a:xfrm>
            <a:off x="958360" y="1694095"/>
            <a:ext cx="10419781" cy="1855772"/>
          </a:xfrm>
          <a:prstGeom prst="roundRect">
            <a:avLst>
              <a:gd name="adj" fmla="val 12827"/>
            </a:avLst>
          </a:prstGeom>
          <a:solidFill>
            <a:srgbClr val="F5F9FD"/>
          </a:solidFill>
          <a:ln w="57150">
            <a:solidFill>
              <a:srgbClr val="6DD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400" b="0" i="0" dirty="0">
                <a:solidFill>
                  <a:srgbClr val="666666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 </a:t>
            </a:r>
            <a:r>
              <a:rPr lang="ko-KR" altLang="en-US" sz="2400" b="0" i="0" dirty="0">
                <a:solidFill>
                  <a:srgbClr val="666666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리스트를 쓸 수 없을 때</a:t>
            </a:r>
            <a:endParaRPr lang="en-US" altLang="ko-KR" sz="2400" b="0" i="0" dirty="0">
              <a:solidFill>
                <a:srgbClr val="666666"/>
              </a:solidFill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just"/>
            <a:endParaRPr lang="en-US" altLang="ko-KR" sz="2000" b="0" i="0" dirty="0">
              <a:solidFill>
                <a:srgbClr val="666666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sz="2000" b="0" i="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문자열</a:t>
            </a:r>
            <a:r>
              <a:rPr lang="en-US" altLang="ko-KR" sz="2000" b="0" i="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tuple’</a:t>
            </a:r>
            <a:r>
              <a:rPr lang="ko-KR" altLang="en-US" sz="2000" b="0" i="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같은 </a:t>
            </a:r>
            <a:r>
              <a:rPr lang="ko-KR" altLang="en-US" sz="2000" b="0" i="0" dirty="0">
                <a:solidFill>
                  <a:srgbClr val="0070C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숫자가 아닌 다른 값으로 인덱스 값을 사용</a:t>
            </a:r>
            <a:r>
              <a:rPr lang="ko-KR" altLang="en-US" sz="2000" b="0" i="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하려고 할 때 </a:t>
            </a:r>
            <a:r>
              <a:rPr lang="en-US" altLang="ko-KR" sz="2000" b="0" i="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Dictionary</a:t>
            </a:r>
            <a:r>
              <a:rPr lang="ko-KR" altLang="en-US" sz="2000" b="0" i="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사용</a:t>
            </a:r>
            <a:endParaRPr lang="en-US" altLang="ko-KR" sz="2000" b="0" i="0" dirty="0">
              <a:solidFill>
                <a:schemeClr val="tx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rgbClr val="666666"/>
              </a:solidFill>
              <a:latin typeface="Avenir"/>
            </a:endParaRPr>
          </a:p>
          <a:p>
            <a:pPr algn="ctr"/>
            <a:r>
              <a:rPr lang="en-US" altLang="ko-KR" sz="2000" b="0" i="0" dirty="0">
                <a:solidFill>
                  <a:srgbClr val="666666"/>
                </a:solidFill>
                <a:effectLst/>
                <a:latin typeface="Avenir"/>
              </a:rPr>
              <a:t>list[1]</a:t>
            </a:r>
            <a:r>
              <a:rPr lang="ko-KR" altLang="en-US" sz="2000" b="0" i="0" dirty="0">
                <a:solidFill>
                  <a:srgbClr val="666666"/>
                </a:solidFill>
                <a:effectLst/>
                <a:latin typeface="Avenir"/>
              </a:rPr>
              <a:t>은 가능하지만 </a:t>
            </a:r>
            <a:r>
              <a:rPr lang="en-US" altLang="ko-KR" sz="2000" b="0" i="0" dirty="0">
                <a:solidFill>
                  <a:srgbClr val="C00000"/>
                </a:solidFill>
                <a:effectLst/>
                <a:latin typeface="Avenir"/>
              </a:rPr>
              <a:t>list['a’]</a:t>
            </a:r>
            <a:r>
              <a:rPr lang="ko-KR" altLang="en-US" sz="2000" dirty="0">
                <a:solidFill>
                  <a:srgbClr val="C00000"/>
                </a:solidFill>
                <a:latin typeface="Avenir"/>
              </a:rPr>
              <a:t>는 사용 불가능</a:t>
            </a:r>
            <a:endParaRPr lang="ko-KR" altLang="en-US" sz="2000" b="0" i="0" dirty="0">
              <a:solidFill>
                <a:srgbClr val="C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E667D9-EB7C-1937-723B-BCB2F9A97815}"/>
              </a:ext>
            </a:extLst>
          </p:cNvPr>
          <p:cNvSpPr txBox="1"/>
          <p:nvPr/>
        </p:nvSpPr>
        <p:spPr>
          <a:xfrm>
            <a:off x="1380478" y="968380"/>
            <a:ext cx="8748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해시를 사용하면 좋은 상황</a:t>
            </a: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63DB695B-C140-AD3E-91B7-2F074629D7F6}"/>
              </a:ext>
            </a:extLst>
          </p:cNvPr>
          <p:cNvSpPr/>
          <p:nvPr/>
        </p:nvSpPr>
        <p:spPr>
          <a:xfrm>
            <a:off x="958359" y="1036098"/>
            <a:ext cx="290104" cy="290104"/>
          </a:xfrm>
          <a:prstGeom prst="diamond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tx1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962AADF-9C51-5C86-9774-CBE438F50A94}"/>
              </a:ext>
            </a:extLst>
          </p:cNvPr>
          <p:cNvSpPr/>
          <p:nvPr/>
        </p:nvSpPr>
        <p:spPr>
          <a:xfrm>
            <a:off x="958360" y="3821374"/>
            <a:ext cx="10419781" cy="1078883"/>
          </a:xfrm>
          <a:prstGeom prst="roundRect">
            <a:avLst>
              <a:gd name="adj" fmla="val 12827"/>
            </a:avLst>
          </a:prstGeom>
          <a:solidFill>
            <a:srgbClr val="F5F9FD"/>
          </a:solidFill>
          <a:ln w="57150">
            <a:solidFill>
              <a:srgbClr val="6DD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400" b="0" i="0" dirty="0">
                <a:solidFill>
                  <a:srgbClr val="666666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</a:t>
            </a:r>
            <a:r>
              <a:rPr lang="ko-KR" altLang="en-US" sz="2400" b="0" i="0" dirty="0">
                <a:solidFill>
                  <a:srgbClr val="666666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빠른 접근</a:t>
            </a:r>
            <a:r>
              <a:rPr lang="en-US" altLang="ko-KR" sz="2400" dirty="0">
                <a:solidFill>
                  <a:srgbClr val="66666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/ </a:t>
            </a:r>
            <a:r>
              <a:rPr lang="ko-KR" altLang="en-US" sz="2400" dirty="0">
                <a:solidFill>
                  <a:srgbClr val="66666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탐색이 필요할 때</a:t>
            </a:r>
            <a:endParaRPr lang="en-US" altLang="ko-KR" sz="2400" dirty="0">
              <a:solidFill>
                <a:srgbClr val="66666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b="0" i="0" dirty="0">
              <a:solidFill>
                <a:srgbClr val="666666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2000" b="0" i="0" dirty="0">
                <a:solidFill>
                  <a:srgbClr val="66666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원소를 </a:t>
            </a:r>
            <a:r>
              <a:rPr lang="ko-KR" altLang="en-US" sz="2000" dirty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추가</a:t>
            </a:r>
            <a:r>
              <a:rPr lang="ko-KR" altLang="en-US" sz="2000" dirty="0">
                <a:solidFill>
                  <a:srgbClr val="66666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하거나</a:t>
            </a:r>
            <a:r>
              <a:rPr lang="ko-KR" altLang="en-US" sz="2000" b="0" i="0" dirty="0">
                <a:solidFill>
                  <a:srgbClr val="66666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b="0" i="0" dirty="0">
                <a:solidFill>
                  <a:srgbClr val="0070C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</a:t>
            </a:r>
            <a:r>
              <a:rPr lang="en-US" altLang="ko-KR" sz="2000" b="0" i="0" dirty="0">
                <a:solidFill>
                  <a:srgbClr val="66666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b="0" i="0" dirty="0">
                <a:solidFill>
                  <a:srgbClr val="0070C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찾는 일</a:t>
            </a:r>
            <a:r>
              <a:rPr lang="ko-KR" altLang="en-US" sz="2000" b="0" i="0" dirty="0">
                <a:solidFill>
                  <a:srgbClr val="66666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많을 때에는 </a:t>
            </a:r>
            <a:r>
              <a:rPr lang="en-US" altLang="ko-KR" sz="2000" b="0" i="0" dirty="0">
                <a:solidFill>
                  <a:srgbClr val="66666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Dictionary</a:t>
            </a:r>
            <a:r>
              <a:rPr lang="ko-KR" altLang="en-US" sz="2000" b="0" i="0" dirty="0">
                <a:solidFill>
                  <a:srgbClr val="66666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사용하는 것이 좋음</a:t>
            </a:r>
            <a:r>
              <a:rPr lang="en-US" altLang="ko-KR" sz="2000" b="0" i="0" dirty="0">
                <a:solidFill>
                  <a:srgbClr val="66666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6F4B851-E6F0-B409-2BDC-7BF94064C510}"/>
              </a:ext>
            </a:extLst>
          </p:cNvPr>
          <p:cNvSpPr/>
          <p:nvPr/>
        </p:nvSpPr>
        <p:spPr>
          <a:xfrm>
            <a:off x="958359" y="5171764"/>
            <a:ext cx="10419781" cy="1415891"/>
          </a:xfrm>
          <a:prstGeom prst="roundRect">
            <a:avLst>
              <a:gd name="adj" fmla="val 12827"/>
            </a:avLst>
          </a:prstGeom>
          <a:solidFill>
            <a:srgbClr val="F5F9FD"/>
          </a:solidFill>
          <a:ln w="57150">
            <a:solidFill>
              <a:srgbClr val="6DD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400" dirty="0">
                <a:solidFill>
                  <a:srgbClr val="66666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r>
              <a:rPr lang="en-US" altLang="ko-KR" sz="2400" b="0" i="0" dirty="0">
                <a:solidFill>
                  <a:srgbClr val="666666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 </a:t>
            </a:r>
            <a:r>
              <a:rPr lang="ko-KR" altLang="en-US" sz="2400" b="0" i="0" dirty="0">
                <a:solidFill>
                  <a:srgbClr val="666666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집계가 필요할 때</a:t>
            </a:r>
            <a:endParaRPr lang="en-US" altLang="ko-KR" sz="2400" b="0" i="0" dirty="0">
              <a:solidFill>
                <a:srgbClr val="666666"/>
              </a:solidFill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just"/>
            <a:endParaRPr lang="en-US" altLang="ko-KR" sz="2000" b="0" i="0" dirty="0">
              <a:solidFill>
                <a:srgbClr val="666666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2000" b="0" i="0" dirty="0">
                <a:solidFill>
                  <a:srgbClr val="66666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원소의 개수를 세는 문제는 코딩 테스트에서 많이 출제되는 문제</a:t>
            </a:r>
            <a:r>
              <a:rPr lang="en-US" altLang="ko-KR" sz="2000" b="0" i="0" dirty="0">
                <a:solidFill>
                  <a:srgbClr val="66666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ctr"/>
            <a:r>
              <a:rPr lang="ko-KR" altLang="en-US" sz="2000" b="0" i="0" dirty="0">
                <a:solidFill>
                  <a:srgbClr val="66666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이때 해시와</a:t>
            </a:r>
            <a:r>
              <a:rPr lang="en-US" altLang="ko-KR" sz="2000" b="0" i="0" dirty="0">
                <a:solidFill>
                  <a:srgbClr val="66666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collections </a:t>
            </a:r>
            <a:r>
              <a:rPr lang="ko-KR" altLang="en-US" sz="2000" b="0" i="0" dirty="0">
                <a:solidFill>
                  <a:srgbClr val="66666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모듈의 </a:t>
            </a:r>
            <a:r>
              <a:rPr lang="en-US" altLang="ko-KR" sz="2000" b="0" i="0" dirty="0">
                <a:solidFill>
                  <a:srgbClr val="0070C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Counter </a:t>
            </a:r>
            <a:r>
              <a:rPr lang="ko-KR" altLang="en-US" sz="2000" b="0" i="0" dirty="0">
                <a:solidFill>
                  <a:srgbClr val="0070C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클래스</a:t>
            </a:r>
            <a:r>
              <a:rPr lang="ko-KR" altLang="en-US" sz="2000" b="0" i="0" dirty="0">
                <a:solidFill>
                  <a:srgbClr val="66666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사용하면 빠르게 문제 해결 가능</a:t>
            </a:r>
            <a:r>
              <a:rPr lang="en-US" altLang="ko-KR" sz="2000" b="0" i="0" dirty="0">
                <a:solidFill>
                  <a:srgbClr val="66666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48971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4" name="순서도: 수동 입력 2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501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5017 h 10000"/>
                <a:gd name="connsiteX0" fmla="*/ 25 w 10000"/>
                <a:gd name="connsiteY0" fmla="*/ 479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25 w 10000"/>
                <a:gd name="connsiteY4" fmla="*/ 4796 h 10000"/>
                <a:gd name="connsiteX0" fmla="*/ 0 w 10008"/>
                <a:gd name="connsiteY0" fmla="*/ 4796 h 10000"/>
                <a:gd name="connsiteX1" fmla="*/ 10008 w 10008"/>
                <a:gd name="connsiteY1" fmla="*/ 0 h 10000"/>
                <a:gd name="connsiteX2" fmla="*/ 10008 w 10008"/>
                <a:gd name="connsiteY2" fmla="*/ 10000 h 10000"/>
                <a:gd name="connsiteX3" fmla="*/ 8 w 10008"/>
                <a:gd name="connsiteY3" fmla="*/ 10000 h 10000"/>
                <a:gd name="connsiteX4" fmla="*/ 0 w 10008"/>
                <a:gd name="connsiteY4" fmla="*/ 47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605B513-383F-4557-13D5-AD27AE1C57C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한쪽 모서리 14">
              <a:extLst>
                <a:ext uri="{FF2B5EF4-FFF2-40B4-BE49-F238E27FC236}">
                  <a16:creationId xmlns:a16="http://schemas.microsoft.com/office/drawing/2014/main" id="{5928FAF9-5CE1-B687-8067-C496D69C7E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ED2AEAB-D5AD-FAB2-8D35-6C1FA91AF8A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0" scaled="1"/>
              <a:tileRect/>
            </a:gradFill>
            <a:ln>
              <a:noFill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algn="just" latinLnBrk="0">
                <a:defRPr/>
              </a:pPr>
              <a:r>
                <a:rPr lang="en-US" altLang="ko-KR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 4. </a:t>
              </a:r>
              <a:r>
                <a:rPr lang="ko-KR" alt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예제 코드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8B9369-3CFD-87F0-A348-67603183B63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35295" y="415829"/>
              <a:ext cx="185738" cy="185738"/>
              <a:chOff x="787646" y="1895476"/>
              <a:chExt cx="185738" cy="185738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EF22CE1-157B-7F06-2145-ED083B24353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7646" y="1895476"/>
                <a:ext cx="185738" cy="185738"/>
              </a:xfrm>
              <a:prstGeom prst="ellipse">
                <a:avLst/>
              </a:prstGeom>
              <a:solidFill>
                <a:schemeClr val="bg1"/>
              </a:solidFill>
              <a:ln w="177800">
                <a:solidFill>
                  <a:schemeClr val="bg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52602C29-02D8-5551-183C-B47FD551F2B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33331" y="1943850"/>
                <a:ext cx="103902" cy="9211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4EC87E-8D22-EEC7-20EA-D2E0E547CAF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DFB884E-9511-CDB1-CF85-BF417F7BC49F}"/>
              </a:ext>
            </a:extLst>
          </p:cNvPr>
          <p:cNvCxnSpPr/>
          <p:nvPr/>
        </p:nvCxnSpPr>
        <p:spPr>
          <a:xfrm>
            <a:off x="861570" y="1162531"/>
            <a:ext cx="0" cy="327437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6572B4F-9D0C-5225-0A19-7282E561B105}"/>
              </a:ext>
            </a:extLst>
          </p:cNvPr>
          <p:cNvSpPr txBox="1"/>
          <p:nvPr/>
        </p:nvSpPr>
        <p:spPr>
          <a:xfrm>
            <a:off x="1433870" y="1710151"/>
            <a:ext cx="4750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문제 요약</a:t>
            </a: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9F374E73-13CA-4758-5F2C-1D0642D805D1}"/>
              </a:ext>
            </a:extLst>
          </p:cNvPr>
          <p:cNvSpPr/>
          <p:nvPr/>
        </p:nvSpPr>
        <p:spPr>
          <a:xfrm>
            <a:off x="1011751" y="1777869"/>
            <a:ext cx="290104" cy="290104"/>
          </a:xfrm>
          <a:prstGeom prst="diamond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tx1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5572C-5B63-FEFF-DF9A-02D4B2A9111A}"/>
              </a:ext>
            </a:extLst>
          </p:cNvPr>
          <p:cNvSpPr txBox="1"/>
          <p:nvPr/>
        </p:nvSpPr>
        <p:spPr>
          <a:xfrm>
            <a:off x="1011751" y="1093915"/>
            <a:ext cx="4068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전화 번호 목록 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(Level 2)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A1D249-D70A-2848-E5FE-61E0E2B7B6E3}"/>
              </a:ext>
            </a:extLst>
          </p:cNvPr>
          <p:cNvSpPr txBox="1"/>
          <p:nvPr/>
        </p:nvSpPr>
        <p:spPr>
          <a:xfrm>
            <a:off x="4746666" y="1148117"/>
            <a:ext cx="6108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u="sng" dirty="0">
                <a:solidFill>
                  <a:srgbClr val="F25555"/>
                </a:solidFill>
                <a:effectLst/>
                <a:latin typeface="Spoqa Han Sans"/>
                <a:hlinkClick r:id="rId2"/>
              </a:rPr>
              <a:t>https://programmers.co.kr/learn/courses/30/lessons/42577</a:t>
            </a:r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1F0948D-04EC-2673-922C-982839C2F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162" y="2364360"/>
            <a:ext cx="8667750" cy="6953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22952EB-466B-8817-B292-6CDCF64D930F}"/>
              </a:ext>
            </a:extLst>
          </p:cNvPr>
          <p:cNvSpPr txBox="1"/>
          <p:nvPr/>
        </p:nvSpPr>
        <p:spPr>
          <a:xfrm>
            <a:off x="1433870" y="3409253"/>
            <a:ext cx="4750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테스트 케이스</a:t>
            </a:r>
          </a:p>
        </p:txBody>
      </p: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CC93F090-0F6D-BA54-C58F-A06B8E64366F}"/>
              </a:ext>
            </a:extLst>
          </p:cNvPr>
          <p:cNvSpPr/>
          <p:nvPr/>
        </p:nvSpPr>
        <p:spPr>
          <a:xfrm>
            <a:off x="1011751" y="3476971"/>
            <a:ext cx="290104" cy="290104"/>
          </a:xfrm>
          <a:prstGeom prst="diamond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tx1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A82962B-DEC1-E803-58FA-0A61B5D71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8050" y="4181156"/>
            <a:ext cx="52959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401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4" name="순서도: 수동 입력 2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501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5017 h 10000"/>
                <a:gd name="connsiteX0" fmla="*/ 25 w 10000"/>
                <a:gd name="connsiteY0" fmla="*/ 479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25 w 10000"/>
                <a:gd name="connsiteY4" fmla="*/ 4796 h 10000"/>
                <a:gd name="connsiteX0" fmla="*/ 0 w 10008"/>
                <a:gd name="connsiteY0" fmla="*/ 4796 h 10000"/>
                <a:gd name="connsiteX1" fmla="*/ 10008 w 10008"/>
                <a:gd name="connsiteY1" fmla="*/ 0 h 10000"/>
                <a:gd name="connsiteX2" fmla="*/ 10008 w 10008"/>
                <a:gd name="connsiteY2" fmla="*/ 10000 h 10000"/>
                <a:gd name="connsiteX3" fmla="*/ 8 w 10008"/>
                <a:gd name="connsiteY3" fmla="*/ 10000 h 10000"/>
                <a:gd name="connsiteX4" fmla="*/ 0 w 10008"/>
                <a:gd name="connsiteY4" fmla="*/ 47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605B513-383F-4557-13D5-AD27AE1C57C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한쪽 모서리 14">
              <a:extLst>
                <a:ext uri="{FF2B5EF4-FFF2-40B4-BE49-F238E27FC236}">
                  <a16:creationId xmlns:a16="http://schemas.microsoft.com/office/drawing/2014/main" id="{5928FAF9-5CE1-B687-8067-C496D69C7E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ED2AEAB-D5AD-FAB2-8D35-6C1FA91AF8A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0" scaled="1"/>
              <a:tileRect/>
            </a:gradFill>
            <a:ln>
              <a:noFill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algn="just" latinLnBrk="0">
                <a:defRPr/>
              </a:pPr>
              <a:r>
                <a:rPr lang="en-US" altLang="ko-KR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 4. </a:t>
              </a:r>
              <a:r>
                <a:rPr lang="ko-KR" alt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예제 코드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8B9369-3CFD-87F0-A348-67603183B63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35295" y="415829"/>
              <a:ext cx="185738" cy="185738"/>
              <a:chOff x="787646" y="1895476"/>
              <a:chExt cx="185738" cy="185738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EF22CE1-157B-7F06-2145-ED083B24353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7646" y="1895476"/>
                <a:ext cx="185738" cy="185738"/>
              </a:xfrm>
              <a:prstGeom prst="ellipse">
                <a:avLst/>
              </a:prstGeom>
              <a:solidFill>
                <a:schemeClr val="bg1"/>
              </a:solidFill>
              <a:ln w="177800">
                <a:solidFill>
                  <a:schemeClr val="bg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52602C29-02D8-5551-183C-B47FD551F2B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33331" y="1943850"/>
                <a:ext cx="103902" cy="9211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4EC87E-8D22-EEC7-20EA-D2E0E547CAF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DFB884E-9511-CDB1-CF85-BF417F7BC49F}"/>
              </a:ext>
            </a:extLst>
          </p:cNvPr>
          <p:cNvCxnSpPr/>
          <p:nvPr/>
        </p:nvCxnSpPr>
        <p:spPr>
          <a:xfrm>
            <a:off x="861570" y="1162531"/>
            <a:ext cx="0" cy="327437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6572B4F-9D0C-5225-0A19-7282E561B105}"/>
              </a:ext>
            </a:extLst>
          </p:cNvPr>
          <p:cNvSpPr txBox="1"/>
          <p:nvPr/>
        </p:nvSpPr>
        <p:spPr>
          <a:xfrm>
            <a:off x="1433870" y="1710151"/>
            <a:ext cx="4750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해결 예시</a:t>
            </a: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9F374E73-13CA-4758-5F2C-1D0642D805D1}"/>
              </a:ext>
            </a:extLst>
          </p:cNvPr>
          <p:cNvSpPr/>
          <p:nvPr/>
        </p:nvSpPr>
        <p:spPr>
          <a:xfrm>
            <a:off x="1011751" y="1777869"/>
            <a:ext cx="290104" cy="290104"/>
          </a:xfrm>
          <a:prstGeom prst="diamond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tx1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5572C-5B63-FEFF-DF9A-02D4B2A9111A}"/>
              </a:ext>
            </a:extLst>
          </p:cNvPr>
          <p:cNvSpPr txBox="1"/>
          <p:nvPr/>
        </p:nvSpPr>
        <p:spPr>
          <a:xfrm>
            <a:off x="1011751" y="1093915"/>
            <a:ext cx="4068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전화 번호 목록 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(Level 2)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A1D249-D70A-2848-E5FE-61E0E2B7B6E3}"/>
              </a:ext>
            </a:extLst>
          </p:cNvPr>
          <p:cNvSpPr txBox="1"/>
          <p:nvPr/>
        </p:nvSpPr>
        <p:spPr>
          <a:xfrm>
            <a:off x="4746666" y="1148117"/>
            <a:ext cx="6108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u="sng" dirty="0">
                <a:solidFill>
                  <a:srgbClr val="F25555"/>
                </a:solidFill>
                <a:effectLst/>
                <a:latin typeface="Spoqa Han Sans"/>
                <a:hlinkClick r:id="rId2"/>
              </a:rPr>
              <a:t>https://programmers.co.kr/learn/courses/30/lessons/42577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25D308-6EDD-9701-8374-BAEDE977F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424" y="2377005"/>
            <a:ext cx="86010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784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4" name="순서도: 수동 입력 2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501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5017 h 10000"/>
                <a:gd name="connsiteX0" fmla="*/ 25 w 10000"/>
                <a:gd name="connsiteY0" fmla="*/ 479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25 w 10000"/>
                <a:gd name="connsiteY4" fmla="*/ 4796 h 10000"/>
                <a:gd name="connsiteX0" fmla="*/ 0 w 10008"/>
                <a:gd name="connsiteY0" fmla="*/ 4796 h 10000"/>
                <a:gd name="connsiteX1" fmla="*/ 10008 w 10008"/>
                <a:gd name="connsiteY1" fmla="*/ 0 h 10000"/>
                <a:gd name="connsiteX2" fmla="*/ 10008 w 10008"/>
                <a:gd name="connsiteY2" fmla="*/ 10000 h 10000"/>
                <a:gd name="connsiteX3" fmla="*/ 8 w 10008"/>
                <a:gd name="connsiteY3" fmla="*/ 10000 h 10000"/>
                <a:gd name="connsiteX4" fmla="*/ 0 w 10008"/>
                <a:gd name="connsiteY4" fmla="*/ 47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605B513-383F-4557-13D5-AD27AE1C57C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한쪽 모서리 14">
              <a:extLst>
                <a:ext uri="{FF2B5EF4-FFF2-40B4-BE49-F238E27FC236}">
                  <a16:creationId xmlns:a16="http://schemas.microsoft.com/office/drawing/2014/main" id="{5928FAF9-5CE1-B687-8067-C496D69C7E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ED2AEAB-D5AD-FAB2-8D35-6C1FA91AF8A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0" scaled="1"/>
              <a:tileRect/>
            </a:gradFill>
            <a:ln>
              <a:noFill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algn="just" latinLnBrk="0">
                <a:defRPr/>
              </a:pPr>
              <a:r>
                <a:rPr lang="en-US" altLang="ko-KR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 4. </a:t>
              </a:r>
              <a:r>
                <a:rPr lang="ko-KR" alt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예제 코드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8B9369-3CFD-87F0-A348-67603183B63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35295" y="415829"/>
              <a:ext cx="185738" cy="185738"/>
              <a:chOff x="787646" y="1895476"/>
              <a:chExt cx="185738" cy="185738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EF22CE1-157B-7F06-2145-ED083B24353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7646" y="1895476"/>
                <a:ext cx="185738" cy="185738"/>
              </a:xfrm>
              <a:prstGeom prst="ellipse">
                <a:avLst/>
              </a:prstGeom>
              <a:solidFill>
                <a:schemeClr val="bg1"/>
              </a:solidFill>
              <a:ln w="177800">
                <a:solidFill>
                  <a:schemeClr val="bg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52602C29-02D8-5551-183C-B47FD551F2B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33331" y="1943850"/>
                <a:ext cx="103902" cy="9211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4EC87E-8D22-EEC7-20EA-D2E0E547CAF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DFB884E-9511-CDB1-CF85-BF417F7BC49F}"/>
              </a:ext>
            </a:extLst>
          </p:cNvPr>
          <p:cNvCxnSpPr/>
          <p:nvPr/>
        </p:nvCxnSpPr>
        <p:spPr>
          <a:xfrm>
            <a:off x="861570" y="1162531"/>
            <a:ext cx="0" cy="327437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6572B4F-9D0C-5225-0A19-7282E561B105}"/>
              </a:ext>
            </a:extLst>
          </p:cNvPr>
          <p:cNvSpPr txBox="1"/>
          <p:nvPr/>
        </p:nvSpPr>
        <p:spPr>
          <a:xfrm>
            <a:off x="1433870" y="1710151"/>
            <a:ext cx="4750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문제 요약</a:t>
            </a: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9F374E73-13CA-4758-5F2C-1D0642D805D1}"/>
              </a:ext>
            </a:extLst>
          </p:cNvPr>
          <p:cNvSpPr/>
          <p:nvPr/>
        </p:nvSpPr>
        <p:spPr>
          <a:xfrm>
            <a:off x="1011751" y="1777869"/>
            <a:ext cx="290104" cy="290104"/>
          </a:xfrm>
          <a:prstGeom prst="diamond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tx1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A1D249-D70A-2848-E5FE-61E0E2B7B6E3}"/>
              </a:ext>
            </a:extLst>
          </p:cNvPr>
          <p:cNvSpPr txBox="1"/>
          <p:nvPr/>
        </p:nvSpPr>
        <p:spPr>
          <a:xfrm>
            <a:off x="4746666" y="1148117"/>
            <a:ext cx="6108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u="sng" dirty="0">
                <a:solidFill>
                  <a:srgbClr val="7FA9FF"/>
                </a:solidFill>
                <a:effectLst/>
                <a:latin typeface="Spoqa Han Sans"/>
                <a:hlinkClick r:id="rId2"/>
              </a:rPr>
              <a:t>https://programmers.co.kr/learn/courses/30/lessons/42579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2952EB-466B-8817-B292-6CDCF64D930F}"/>
              </a:ext>
            </a:extLst>
          </p:cNvPr>
          <p:cNvSpPr txBox="1"/>
          <p:nvPr/>
        </p:nvSpPr>
        <p:spPr>
          <a:xfrm>
            <a:off x="1489203" y="4713821"/>
            <a:ext cx="4750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테스트 케이스</a:t>
            </a:r>
          </a:p>
        </p:txBody>
      </p: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CC93F090-0F6D-BA54-C58F-A06B8E64366F}"/>
              </a:ext>
            </a:extLst>
          </p:cNvPr>
          <p:cNvSpPr/>
          <p:nvPr/>
        </p:nvSpPr>
        <p:spPr>
          <a:xfrm>
            <a:off x="1067084" y="4781539"/>
            <a:ext cx="290104" cy="290104"/>
          </a:xfrm>
          <a:prstGeom prst="diamond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tx1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26CF96-1C3C-A888-EE8E-C9596C24A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2281237"/>
            <a:ext cx="7800975" cy="22955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003E86-103F-62C0-D2FD-240FC067B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09" y="5268502"/>
            <a:ext cx="8820150" cy="12001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349D661-79C7-9B37-8905-5F3BD65C9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570" y="1060294"/>
            <a:ext cx="4163929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302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4" name="순서도: 수동 입력 2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501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5017 h 10000"/>
                <a:gd name="connsiteX0" fmla="*/ 25 w 10000"/>
                <a:gd name="connsiteY0" fmla="*/ 479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25 w 10000"/>
                <a:gd name="connsiteY4" fmla="*/ 4796 h 10000"/>
                <a:gd name="connsiteX0" fmla="*/ 0 w 10008"/>
                <a:gd name="connsiteY0" fmla="*/ 4796 h 10000"/>
                <a:gd name="connsiteX1" fmla="*/ 10008 w 10008"/>
                <a:gd name="connsiteY1" fmla="*/ 0 h 10000"/>
                <a:gd name="connsiteX2" fmla="*/ 10008 w 10008"/>
                <a:gd name="connsiteY2" fmla="*/ 10000 h 10000"/>
                <a:gd name="connsiteX3" fmla="*/ 8 w 10008"/>
                <a:gd name="connsiteY3" fmla="*/ 10000 h 10000"/>
                <a:gd name="connsiteX4" fmla="*/ 0 w 10008"/>
                <a:gd name="connsiteY4" fmla="*/ 47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605B513-383F-4557-13D5-AD27AE1C57C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한쪽 모서리 14">
              <a:extLst>
                <a:ext uri="{FF2B5EF4-FFF2-40B4-BE49-F238E27FC236}">
                  <a16:creationId xmlns:a16="http://schemas.microsoft.com/office/drawing/2014/main" id="{5928FAF9-5CE1-B687-8067-C496D69C7E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ED2AEAB-D5AD-FAB2-8D35-6C1FA91AF8A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0" scaled="1"/>
              <a:tileRect/>
            </a:gradFill>
            <a:ln>
              <a:noFill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algn="just" latinLnBrk="0">
                <a:defRPr/>
              </a:pPr>
              <a:r>
                <a:rPr lang="en-US" altLang="ko-KR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 4. </a:t>
              </a:r>
              <a:r>
                <a:rPr lang="ko-KR" alt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예제 코드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8B9369-3CFD-87F0-A348-67603183B63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35295" y="415829"/>
              <a:ext cx="185738" cy="185738"/>
              <a:chOff x="787646" y="1895476"/>
              <a:chExt cx="185738" cy="185738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EF22CE1-157B-7F06-2145-ED083B24353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7646" y="1895476"/>
                <a:ext cx="185738" cy="185738"/>
              </a:xfrm>
              <a:prstGeom prst="ellipse">
                <a:avLst/>
              </a:prstGeom>
              <a:solidFill>
                <a:schemeClr val="bg1"/>
              </a:solidFill>
              <a:ln w="177800">
                <a:solidFill>
                  <a:schemeClr val="bg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52602C29-02D8-5551-183C-B47FD551F2B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33331" y="1943850"/>
                <a:ext cx="103902" cy="9211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4EC87E-8D22-EEC7-20EA-D2E0E547CAF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DFB884E-9511-CDB1-CF85-BF417F7BC49F}"/>
              </a:ext>
            </a:extLst>
          </p:cNvPr>
          <p:cNvCxnSpPr/>
          <p:nvPr/>
        </p:nvCxnSpPr>
        <p:spPr>
          <a:xfrm>
            <a:off x="861570" y="1162531"/>
            <a:ext cx="0" cy="327437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6572B4F-9D0C-5225-0A19-7282E561B105}"/>
              </a:ext>
            </a:extLst>
          </p:cNvPr>
          <p:cNvSpPr txBox="1"/>
          <p:nvPr/>
        </p:nvSpPr>
        <p:spPr>
          <a:xfrm>
            <a:off x="1433870" y="1710151"/>
            <a:ext cx="4750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해결 예시</a:t>
            </a: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9F374E73-13CA-4758-5F2C-1D0642D805D1}"/>
              </a:ext>
            </a:extLst>
          </p:cNvPr>
          <p:cNvSpPr/>
          <p:nvPr/>
        </p:nvSpPr>
        <p:spPr>
          <a:xfrm>
            <a:off x="1011751" y="1777869"/>
            <a:ext cx="290104" cy="290104"/>
          </a:xfrm>
          <a:prstGeom prst="diamond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tx1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86C258F-5790-E34C-2A46-8D57B3A9E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70" y="1060294"/>
            <a:ext cx="4163929" cy="64623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33852C1-0042-B6F6-99FD-394C14144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175" y="1644549"/>
            <a:ext cx="40576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50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4" name="순서도: 수동 입력 2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501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5017 h 10000"/>
                <a:gd name="connsiteX0" fmla="*/ 25 w 10000"/>
                <a:gd name="connsiteY0" fmla="*/ 479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25 w 10000"/>
                <a:gd name="connsiteY4" fmla="*/ 4796 h 10000"/>
                <a:gd name="connsiteX0" fmla="*/ 0 w 10008"/>
                <a:gd name="connsiteY0" fmla="*/ 4796 h 10000"/>
                <a:gd name="connsiteX1" fmla="*/ 10008 w 10008"/>
                <a:gd name="connsiteY1" fmla="*/ 0 h 10000"/>
                <a:gd name="connsiteX2" fmla="*/ 10008 w 10008"/>
                <a:gd name="connsiteY2" fmla="*/ 10000 h 10000"/>
                <a:gd name="connsiteX3" fmla="*/ 8 w 10008"/>
                <a:gd name="connsiteY3" fmla="*/ 10000 h 10000"/>
                <a:gd name="connsiteX4" fmla="*/ 0 w 10008"/>
                <a:gd name="connsiteY4" fmla="*/ 47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605B513-383F-4557-13D5-AD27AE1C57C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한쪽 모서리 14">
              <a:extLst>
                <a:ext uri="{FF2B5EF4-FFF2-40B4-BE49-F238E27FC236}">
                  <a16:creationId xmlns:a16="http://schemas.microsoft.com/office/drawing/2014/main" id="{5928FAF9-5CE1-B687-8067-C496D69C7E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ED2AEAB-D5AD-FAB2-8D35-6C1FA91AF8A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0" scaled="1"/>
              <a:tileRect/>
            </a:gradFill>
            <a:ln>
              <a:noFill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algn="just" latinLnBrk="0">
                <a:defRPr/>
              </a:pPr>
              <a:r>
                <a:rPr lang="en-US" altLang="ko-KR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 4. </a:t>
              </a:r>
              <a:r>
                <a:rPr lang="ko-KR" alt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예제 코드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8B9369-3CFD-87F0-A348-67603183B63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35295" y="415829"/>
              <a:ext cx="185738" cy="185738"/>
              <a:chOff x="787646" y="1895476"/>
              <a:chExt cx="185738" cy="185738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EF22CE1-157B-7F06-2145-ED083B24353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7646" y="1895476"/>
                <a:ext cx="185738" cy="185738"/>
              </a:xfrm>
              <a:prstGeom prst="ellipse">
                <a:avLst/>
              </a:prstGeom>
              <a:solidFill>
                <a:schemeClr val="bg1"/>
              </a:solidFill>
              <a:ln w="177800">
                <a:solidFill>
                  <a:schemeClr val="bg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52602C29-02D8-5551-183C-B47FD551F2B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33331" y="1943850"/>
                <a:ext cx="103902" cy="9211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4EC87E-8D22-EEC7-20EA-D2E0E547CAF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DFB884E-9511-CDB1-CF85-BF417F7BC49F}"/>
              </a:ext>
            </a:extLst>
          </p:cNvPr>
          <p:cNvCxnSpPr/>
          <p:nvPr/>
        </p:nvCxnSpPr>
        <p:spPr>
          <a:xfrm>
            <a:off x="861570" y="1162531"/>
            <a:ext cx="0" cy="327437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686C258F-5790-E34C-2A46-8D57B3A9E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70" y="1060294"/>
            <a:ext cx="4163929" cy="646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6C06CD-A344-DE72-7C50-8DEF3B08DB26}"/>
              </a:ext>
            </a:extLst>
          </p:cNvPr>
          <p:cNvSpPr txBox="1"/>
          <p:nvPr/>
        </p:nvSpPr>
        <p:spPr>
          <a:xfrm>
            <a:off x="1433870" y="1710151"/>
            <a:ext cx="4750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song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3469B0DE-4505-7541-BB6F-551D6BC0F877}"/>
              </a:ext>
            </a:extLst>
          </p:cNvPr>
          <p:cNvSpPr/>
          <p:nvPr/>
        </p:nvSpPr>
        <p:spPr>
          <a:xfrm>
            <a:off x="1011751" y="1777869"/>
            <a:ext cx="290104" cy="290104"/>
          </a:xfrm>
          <a:prstGeom prst="diamond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tx1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CD212FE-335D-5AEC-C49A-C9930C9F0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763" y="2234550"/>
            <a:ext cx="8486775" cy="20669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5DFE766-B0F5-7BDD-0DEB-EDB8FAA10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1763" y="4926168"/>
            <a:ext cx="8477250" cy="17430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1E50E2E-2B9B-0B5C-8FA3-8F856374C73B}"/>
              </a:ext>
            </a:extLst>
          </p:cNvPr>
          <p:cNvSpPr txBox="1"/>
          <p:nvPr/>
        </p:nvSpPr>
        <p:spPr>
          <a:xfrm>
            <a:off x="1501429" y="4456046"/>
            <a:ext cx="4750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Sum_play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9EB21141-1D8E-3E79-585E-796416C0F717}"/>
              </a:ext>
            </a:extLst>
          </p:cNvPr>
          <p:cNvSpPr/>
          <p:nvPr/>
        </p:nvSpPr>
        <p:spPr>
          <a:xfrm>
            <a:off x="1079310" y="4523764"/>
            <a:ext cx="290104" cy="290104"/>
          </a:xfrm>
          <a:prstGeom prst="diamond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tx1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6461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4" name="순서도: 수동 입력 2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501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5017 h 10000"/>
                <a:gd name="connsiteX0" fmla="*/ 25 w 10000"/>
                <a:gd name="connsiteY0" fmla="*/ 479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25 w 10000"/>
                <a:gd name="connsiteY4" fmla="*/ 4796 h 10000"/>
                <a:gd name="connsiteX0" fmla="*/ 0 w 10008"/>
                <a:gd name="connsiteY0" fmla="*/ 4796 h 10000"/>
                <a:gd name="connsiteX1" fmla="*/ 10008 w 10008"/>
                <a:gd name="connsiteY1" fmla="*/ 0 h 10000"/>
                <a:gd name="connsiteX2" fmla="*/ 10008 w 10008"/>
                <a:gd name="connsiteY2" fmla="*/ 10000 h 10000"/>
                <a:gd name="connsiteX3" fmla="*/ 8 w 10008"/>
                <a:gd name="connsiteY3" fmla="*/ 10000 h 10000"/>
                <a:gd name="connsiteX4" fmla="*/ 0 w 10008"/>
                <a:gd name="connsiteY4" fmla="*/ 47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605B513-383F-4557-13D5-AD27AE1C57C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한쪽 모서리 14">
              <a:extLst>
                <a:ext uri="{FF2B5EF4-FFF2-40B4-BE49-F238E27FC236}">
                  <a16:creationId xmlns:a16="http://schemas.microsoft.com/office/drawing/2014/main" id="{5928FAF9-5CE1-B687-8067-C496D69C7E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ED2AEAB-D5AD-FAB2-8D35-6C1FA91AF8A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0" scaled="1"/>
              <a:tileRect/>
            </a:gradFill>
            <a:ln>
              <a:noFill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algn="just" latinLnBrk="0">
                <a:defRPr/>
              </a:pPr>
              <a:r>
                <a:rPr lang="en-US" altLang="ko-KR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 4. </a:t>
              </a:r>
              <a:r>
                <a:rPr lang="ko-KR" alt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예제 코드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8B9369-3CFD-87F0-A348-67603183B63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35295" y="415829"/>
              <a:ext cx="185738" cy="185738"/>
              <a:chOff x="787646" y="1895476"/>
              <a:chExt cx="185738" cy="185738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EF22CE1-157B-7F06-2145-ED083B24353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7646" y="1895476"/>
                <a:ext cx="185738" cy="185738"/>
              </a:xfrm>
              <a:prstGeom prst="ellipse">
                <a:avLst/>
              </a:prstGeom>
              <a:solidFill>
                <a:schemeClr val="bg1"/>
              </a:solidFill>
              <a:ln w="177800">
                <a:solidFill>
                  <a:schemeClr val="bg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52602C29-02D8-5551-183C-B47FD551F2B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33331" y="1943850"/>
                <a:ext cx="103902" cy="9211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4EC87E-8D22-EEC7-20EA-D2E0E547CAF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DFB884E-9511-CDB1-CF85-BF417F7BC49F}"/>
              </a:ext>
            </a:extLst>
          </p:cNvPr>
          <p:cNvCxnSpPr/>
          <p:nvPr/>
        </p:nvCxnSpPr>
        <p:spPr>
          <a:xfrm>
            <a:off x="861570" y="1162531"/>
            <a:ext cx="0" cy="327437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686C258F-5790-E34C-2A46-8D57B3A9E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70" y="1060294"/>
            <a:ext cx="4163929" cy="6462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E73D0B-9D15-BA7D-0D43-81E226A3E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187" y="2111619"/>
            <a:ext cx="8429625" cy="16954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03E0101-A74B-74AF-C555-E49EE2647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662" y="3961640"/>
            <a:ext cx="84391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1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9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4" name="순서도: 수동 입력 2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501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5017 h 10000"/>
                <a:gd name="connsiteX0" fmla="*/ 25 w 10000"/>
                <a:gd name="connsiteY0" fmla="*/ 479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25 w 10000"/>
                <a:gd name="connsiteY4" fmla="*/ 4796 h 10000"/>
                <a:gd name="connsiteX0" fmla="*/ 0 w 10008"/>
                <a:gd name="connsiteY0" fmla="*/ 4796 h 10000"/>
                <a:gd name="connsiteX1" fmla="*/ 10008 w 10008"/>
                <a:gd name="connsiteY1" fmla="*/ 0 h 10000"/>
                <a:gd name="connsiteX2" fmla="*/ 10008 w 10008"/>
                <a:gd name="connsiteY2" fmla="*/ 10000 h 10000"/>
                <a:gd name="connsiteX3" fmla="*/ 8 w 10008"/>
                <a:gd name="connsiteY3" fmla="*/ 10000 h 10000"/>
                <a:gd name="connsiteX4" fmla="*/ 0 w 10008"/>
                <a:gd name="connsiteY4" fmla="*/ 47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605B513-383F-4557-13D5-AD27AE1C57C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0"/>
              </a:avLst>
            </a:prstGeom>
            <a:solidFill>
              <a:srgbClr val="EDEFFC"/>
            </a:solidFill>
            <a:ln>
              <a:noFill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한쪽 모서리 14">
              <a:extLst>
                <a:ext uri="{FF2B5EF4-FFF2-40B4-BE49-F238E27FC236}">
                  <a16:creationId xmlns:a16="http://schemas.microsoft.com/office/drawing/2014/main" id="{5928FAF9-5CE1-B687-8067-C496D69C7E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ED2AEAB-D5AD-FAB2-8D35-6C1FA91AF8A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>
              <a:noFill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algn="ctr" latinLnBrk="0">
                <a:defRPr/>
              </a:pPr>
              <a:r>
                <a:rPr lang="ko-KR" altLang="en-US" sz="1600" dirty="0">
                  <a:solidFill>
                    <a:srgbClr val="F9F6E7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개요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8B9369-3CFD-87F0-A348-67603183B63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35295" y="415829"/>
              <a:ext cx="185738" cy="185738"/>
              <a:chOff x="787646" y="1895476"/>
              <a:chExt cx="185738" cy="185738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EF22CE1-157B-7F06-2145-ED083B24353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7646" y="1895476"/>
                <a:ext cx="185738" cy="185738"/>
              </a:xfrm>
              <a:prstGeom prst="ellipse">
                <a:avLst/>
              </a:prstGeom>
              <a:solidFill>
                <a:schemeClr val="bg1"/>
              </a:solidFill>
              <a:ln w="177800">
                <a:solidFill>
                  <a:schemeClr val="bg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52602C29-02D8-5551-183C-B47FD551F2B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33331" y="1943850"/>
                <a:ext cx="103902" cy="9211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rgbClr val="00B0F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4EC87E-8D22-EEC7-20EA-D2E0E547CAF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0E667D9-EB7C-1937-723B-BCB2F9A97815}"/>
              </a:ext>
            </a:extLst>
          </p:cNvPr>
          <p:cNvSpPr txBox="1"/>
          <p:nvPr/>
        </p:nvSpPr>
        <p:spPr>
          <a:xfrm>
            <a:off x="1197864" y="1022856"/>
            <a:ext cx="8748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프로그래머스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해시 관련 문제</a:t>
            </a: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63DB695B-C140-AD3E-91B7-2F074629D7F6}"/>
              </a:ext>
            </a:extLst>
          </p:cNvPr>
          <p:cNvSpPr/>
          <p:nvPr/>
        </p:nvSpPr>
        <p:spPr>
          <a:xfrm>
            <a:off x="775745" y="1090574"/>
            <a:ext cx="290104" cy="290104"/>
          </a:xfrm>
          <a:prstGeom prst="diamond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tx1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B9269C-ECD2-5F6D-530C-D9AEA4BC1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849" y="2445203"/>
            <a:ext cx="2295525" cy="22288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B3EF736-36DE-0A75-FE47-1540314CD13F}"/>
              </a:ext>
            </a:extLst>
          </p:cNvPr>
          <p:cNvSpPr txBox="1"/>
          <p:nvPr/>
        </p:nvSpPr>
        <p:spPr>
          <a:xfrm>
            <a:off x="1896403" y="1663445"/>
            <a:ext cx="8512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https://school.programmers.co.kr/learn/courses/30/parts/12077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12E7631-839D-686B-5C87-38A22307CE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806"/>
          <a:stretch/>
        </p:blipFill>
        <p:spPr>
          <a:xfrm>
            <a:off x="7477824" y="2678827"/>
            <a:ext cx="3012701" cy="391791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DF00726-30FE-74B2-73E0-9C28FF38EC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125"/>
          <a:stretch/>
        </p:blipFill>
        <p:spPr>
          <a:xfrm>
            <a:off x="4084403" y="3924521"/>
            <a:ext cx="3012701" cy="275946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1CFD2E7-7120-0F46-4187-A2C4A27BB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207" y="2387844"/>
            <a:ext cx="2124075" cy="141922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1A46B6E2-786C-BB0C-6DBB-D7E6427799FE}"/>
              </a:ext>
            </a:extLst>
          </p:cNvPr>
          <p:cNvSpPr/>
          <p:nvPr/>
        </p:nvSpPr>
        <p:spPr>
          <a:xfrm>
            <a:off x="3959258" y="2387844"/>
            <a:ext cx="6777872" cy="43244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82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9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4" name="순서도: 수동 입력 2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501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5017 h 10000"/>
                <a:gd name="connsiteX0" fmla="*/ 25 w 10000"/>
                <a:gd name="connsiteY0" fmla="*/ 479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25 w 10000"/>
                <a:gd name="connsiteY4" fmla="*/ 4796 h 10000"/>
                <a:gd name="connsiteX0" fmla="*/ 0 w 10008"/>
                <a:gd name="connsiteY0" fmla="*/ 4796 h 10000"/>
                <a:gd name="connsiteX1" fmla="*/ 10008 w 10008"/>
                <a:gd name="connsiteY1" fmla="*/ 0 h 10000"/>
                <a:gd name="connsiteX2" fmla="*/ 10008 w 10008"/>
                <a:gd name="connsiteY2" fmla="*/ 10000 h 10000"/>
                <a:gd name="connsiteX3" fmla="*/ 8 w 10008"/>
                <a:gd name="connsiteY3" fmla="*/ 10000 h 10000"/>
                <a:gd name="connsiteX4" fmla="*/ 0 w 10008"/>
                <a:gd name="connsiteY4" fmla="*/ 47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605B513-383F-4557-13D5-AD27AE1C57C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0"/>
              </a:avLst>
            </a:prstGeom>
            <a:solidFill>
              <a:srgbClr val="EDEFFC"/>
            </a:solidFill>
            <a:ln>
              <a:noFill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한쪽 모서리 14">
              <a:extLst>
                <a:ext uri="{FF2B5EF4-FFF2-40B4-BE49-F238E27FC236}">
                  <a16:creationId xmlns:a16="http://schemas.microsoft.com/office/drawing/2014/main" id="{5928FAF9-5CE1-B687-8067-C496D69C7E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ED2AEAB-D5AD-FAB2-8D35-6C1FA91AF8A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>
              <a:noFill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algn="ctr" latinLnBrk="0">
                <a:defRPr/>
              </a:pPr>
              <a:r>
                <a:rPr lang="ko-KR" altLang="en-US" sz="1600" dirty="0">
                  <a:solidFill>
                    <a:srgbClr val="F9F6E7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개요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8B9369-3CFD-87F0-A348-67603183B63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35295" y="415829"/>
              <a:ext cx="185738" cy="185738"/>
              <a:chOff x="787646" y="1895476"/>
              <a:chExt cx="185738" cy="185738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EF22CE1-157B-7F06-2145-ED083B24353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7646" y="1895476"/>
                <a:ext cx="185738" cy="185738"/>
              </a:xfrm>
              <a:prstGeom prst="ellipse">
                <a:avLst/>
              </a:prstGeom>
              <a:solidFill>
                <a:schemeClr val="bg1"/>
              </a:solidFill>
              <a:ln w="177800">
                <a:solidFill>
                  <a:schemeClr val="bg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52602C29-02D8-5551-183C-B47FD551F2B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33331" y="1943850"/>
                <a:ext cx="103902" cy="9211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rgbClr val="00B0F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4EC87E-8D22-EEC7-20EA-D2E0E547CAF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0E667D9-EB7C-1937-723B-BCB2F9A97815}"/>
              </a:ext>
            </a:extLst>
          </p:cNvPr>
          <p:cNvSpPr txBox="1"/>
          <p:nvPr/>
        </p:nvSpPr>
        <p:spPr>
          <a:xfrm>
            <a:off x="1197864" y="1022856"/>
            <a:ext cx="2912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완주하지 못한 선수</a:t>
            </a: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63DB695B-C140-AD3E-91B7-2F074629D7F6}"/>
              </a:ext>
            </a:extLst>
          </p:cNvPr>
          <p:cNvSpPr/>
          <p:nvPr/>
        </p:nvSpPr>
        <p:spPr>
          <a:xfrm>
            <a:off x="775745" y="1090574"/>
            <a:ext cx="290104" cy="290104"/>
          </a:xfrm>
          <a:prstGeom prst="diamond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tx1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D1F854-4B42-4754-3AC2-8A2EBD0FD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1997358"/>
            <a:ext cx="89249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10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9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4" name="순서도: 수동 입력 2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501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5017 h 10000"/>
                <a:gd name="connsiteX0" fmla="*/ 25 w 10000"/>
                <a:gd name="connsiteY0" fmla="*/ 479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25 w 10000"/>
                <a:gd name="connsiteY4" fmla="*/ 4796 h 10000"/>
                <a:gd name="connsiteX0" fmla="*/ 0 w 10008"/>
                <a:gd name="connsiteY0" fmla="*/ 4796 h 10000"/>
                <a:gd name="connsiteX1" fmla="*/ 10008 w 10008"/>
                <a:gd name="connsiteY1" fmla="*/ 0 h 10000"/>
                <a:gd name="connsiteX2" fmla="*/ 10008 w 10008"/>
                <a:gd name="connsiteY2" fmla="*/ 10000 h 10000"/>
                <a:gd name="connsiteX3" fmla="*/ 8 w 10008"/>
                <a:gd name="connsiteY3" fmla="*/ 10000 h 10000"/>
                <a:gd name="connsiteX4" fmla="*/ 0 w 10008"/>
                <a:gd name="connsiteY4" fmla="*/ 47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605B513-383F-4557-13D5-AD27AE1C57C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0"/>
              </a:avLst>
            </a:prstGeom>
            <a:solidFill>
              <a:srgbClr val="EDEFFC"/>
            </a:solidFill>
            <a:ln>
              <a:noFill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한쪽 모서리 14">
              <a:extLst>
                <a:ext uri="{FF2B5EF4-FFF2-40B4-BE49-F238E27FC236}">
                  <a16:creationId xmlns:a16="http://schemas.microsoft.com/office/drawing/2014/main" id="{5928FAF9-5CE1-B687-8067-C496D69C7E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ED2AEAB-D5AD-FAB2-8D35-6C1FA91AF8A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>
              <a:noFill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algn="ctr" latinLnBrk="0">
                <a:defRPr/>
              </a:pPr>
              <a:r>
                <a:rPr lang="ko-KR" altLang="en-US" sz="1600" dirty="0">
                  <a:solidFill>
                    <a:srgbClr val="F9F6E7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개요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8B9369-3CFD-87F0-A348-67603183B63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35295" y="415829"/>
              <a:ext cx="185738" cy="185738"/>
              <a:chOff x="787646" y="1895476"/>
              <a:chExt cx="185738" cy="185738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EF22CE1-157B-7F06-2145-ED083B24353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7646" y="1895476"/>
                <a:ext cx="185738" cy="185738"/>
              </a:xfrm>
              <a:prstGeom prst="ellipse">
                <a:avLst/>
              </a:prstGeom>
              <a:solidFill>
                <a:schemeClr val="bg1"/>
              </a:solidFill>
              <a:ln w="177800">
                <a:solidFill>
                  <a:schemeClr val="bg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52602C29-02D8-5551-183C-B47FD551F2B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33331" y="1943850"/>
                <a:ext cx="103902" cy="9211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rgbClr val="00B0F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4EC87E-8D22-EEC7-20EA-D2E0E547CAF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0E667D9-EB7C-1937-723B-BCB2F9A97815}"/>
              </a:ext>
            </a:extLst>
          </p:cNvPr>
          <p:cNvSpPr txBox="1"/>
          <p:nvPr/>
        </p:nvSpPr>
        <p:spPr>
          <a:xfrm>
            <a:off x="1197865" y="1022856"/>
            <a:ext cx="2135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완주하지 못한 선수</a:t>
            </a: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63DB695B-C140-AD3E-91B7-2F074629D7F6}"/>
              </a:ext>
            </a:extLst>
          </p:cNvPr>
          <p:cNvSpPr/>
          <p:nvPr/>
        </p:nvSpPr>
        <p:spPr>
          <a:xfrm>
            <a:off x="775745" y="1090574"/>
            <a:ext cx="290104" cy="290104"/>
          </a:xfrm>
          <a:prstGeom prst="diamond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tx1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B84DF8-E92D-F0EB-4EDB-CBD173453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849" y="2063244"/>
            <a:ext cx="4876800" cy="37719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E36AEA8-A6DA-DD7B-A7B6-0E5620808865}"/>
              </a:ext>
            </a:extLst>
          </p:cNvPr>
          <p:cNvSpPr txBox="1"/>
          <p:nvPr/>
        </p:nvSpPr>
        <p:spPr>
          <a:xfrm>
            <a:off x="6467254" y="1828800"/>
            <a:ext cx="4986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Hash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라는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dictionary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participant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이름을 하나씩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key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사용하여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이미 있으면 해당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key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값을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씩 증가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F3C152-4B89-82C3-35FB-166C88947982}"/>
              </a:ext>
            </a:extLst>
          </p:cNvPr>
          <p:cNvSpPr txBox="1"/>
          <p:nvPr/>
        </p:nvSpPr>
        <p:spPr>
          <a:xfrm>
            <a:off x="6467254" y="2774549"/>
            <a:ext cx="4986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이면 동명이인이 없는 선수이며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2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이상이면 동명이인이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value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값만큼 있다고 생각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6FAFF0-F5FD-C5EE-9E42-C4E1CD2A48B6}"/>
              </a:ext>
            </a:extLst>
          </p:cNvPr>
          <p:cNvSpPr txBox="1"/>
          <p:nvPr/>
        </p:nvSpPr>
        <p:spPr>
          <a:xfrm>
            <a:off x="6467253" y="3720298"/>
            <a:ext cx="49867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hash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다 완성하고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완주자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명단인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completion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선수들 이름을 하나씩 돌면서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key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value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이면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hash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해당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key, value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삭제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동명이인이 아닌 완주자는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hash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사라짐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EF8D8A-35A7-65AD-B44D-DFD64DBAF57D}"/>
              </a:ext>
            </a:extLst>
          </p:cNvPr>
          <p:cNvSpPr txBox="1"/>
          <p:nvPr/>
        </p:nvSpPr>
        <p:spPr>
          <a:xfrm>
            <a:off x="6467252" y="5369341"/>
            <a:ext cx="4986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동명이인이 있어서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value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이상이면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완주자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이름이 나올 때마다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-1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263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9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4" name="순서도: 수동 입력 2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501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5017 h 10000"/>
                <a:gd name="connsiteX0" fmla="*/ 25 w 10000"/>
                <a:gd name="connsiteY0" fmla="*/ 479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25 w 10000"/>
                <a:gd name="connsiteY4" fmla="*/ 4796 h 10000"/>
                <a:gd name="connsiteX0" fmla="*/ 0 w 10008"/>
                <a:gd name="connsiteY0" fmla="*/ 4796 h 10000"/>
                <a:gd name="connsiteX1" fmla="*/ 10008 w 10008"/>
                <a:gd name="connsiteY1" fmla="*/ 0 h 10000"/>
                <a:gd name="connsiteX2" fmla="*/ 10008 w 10008"/>
                <a:gd name="connsiteY2" fmla="*/ 10000 h 10000"/>
                <a:gd name="connsiteX3" fmla="*/ 8 w 10008"/>
                <a:gd name="connsiteY3" fmla="*/ 10000 h 10000"/>
                <a:gd name="connsiteX4" fmla="*/ 0 w 10008"/>
                <a:gd name="connsiteY4" fmla="*/ 47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605B513-383F-4557-13D5-AD27AE1C57C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0"/>
              </a:avLst>
            </a:prstGeom>
            <a:solidFill>
              <a:srgbClr val="EDEFFC"/>
            </a:solidFill>
            <a:ln>
              <a:noFill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한쪽 모서리 14">
              <a:extLst>
                <a:ext uri="{FF2B5EF4-FFF2-40B4-BE49-F238E27FC236}">
                  <a16:creationId xmlns:a16="http://schemas.microsoft.com/office/drawing/2014/main" id="{5928FAF9-5CE1-B687-8067-C496D69C7E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ED2AEAB-D5AD-FAB2-8D35-6C1FA91AF8A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>
              <a:noFill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algn="ctr" latinLnBrk="0">
                <a:defRPr/>
              </a:pPr>
              <a:r>
                <a:rPr lang="ko-KR" altLang="en-US" sz="1600" dirty="0">
                  <a:solidFill>
                    <a:srgbClr val="F9F6E7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개요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8B9369-3CFD-87F0-A348-67603183B63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35295" y="415829"/>
              <a:ext cx="185738" cy="185738"/>
              <a:chOff x="787646" y="1895476"/>
              <a:chExt cx="185738" cy="185738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EF22CE1-157B-7F06-2145-ED083B24353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7646" y="1895476"/>
                <a:ext cx="185738" cy="185738"/>
              </a:xfrm>
              <a:prstGeom prst="ellipse">
                <a:avLst/>
              </a:prstGeom>
              <a:solidFill>
                <a:schemeClr val="bg1"/>
              </a:solidFill>
              <a:ln w="177800">
                <a:solidFill>
                  <a:schemeClr val="bg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52602C29-02D8-5551-183C-B47FD551F2B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33331" y="1943850"/>
                <a:ext cx="103902" cy="9211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rgbClr val="00B0F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4EC87E-8D22-EEC7-20EA-D2E0E547CAF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0E667D9-EB7C-1937-723B-BCB2F9A97815}"/>
              </a:ext>
            </a:extLst>
          </p:cNvPr>
          <p:cNvSpPr txBox="1"/>
          <p:nvPr/>
        </p:nvSpPr>
        <p:spPr>
          <a:xfrm>
            <a:off x="1197864" y="1022856"/>
            <a:ext cx="8748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완주하지 못한 선수</a:t>
            </a: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63DB695B-C140-AD3E-91B7-2F074629D7F6}"/>
              </a:ext>
            </a:extLst>
          </p:cNvPr>
          <p:cNvSpPr/>
          <p:nvPr/>
        </p:nvSpPr>
        <p:spPr>
          <a:xfrm>
            <a:off x="775745" y="1090574"/>
            <a:ext cx="290104" cy="290104"/>
          </a:xfrm>
          <a:prstGeom prst="diamond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tx1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4FE32E-6897-B1F5-AFE6-76C9C1780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742" y="2446631"/>
            <a:ext cx="9728516" cy="27208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4BA49D-A50F-96FF-79D8-683F2DF1CF4B}"/>
              </a:ext>
            </a:extLst>
          </p:cNvPr>
          <p:cNvSpPr txBox="1"/>
          <p:nvPr/>
        </p:nvSpPr>
        <p:spPr>
          <a:xfrm>
            <a:off x="3337749" y="5431554"/>
            <a:ext cx="52972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0" i="0" dirty="0">
                <a:solidFill>
                  <a:srgbClr val="0070C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Counter </a:t>
            </a:r>
            <a:r>
              <a:rPr lang="ko-KR" altLang="en-US" sz="2400" b="0" i="0" dirty="0">
                <a:solidFill>
                  <a:srgbClr val="0070C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클래스</a:t>
            </a:r>
            <a:r>
              <a:rPr lang="ko-KR" altLang="en-US" sz="24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사용한 예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690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ED2AEAB-D5AD-FAB2-8D35-6C1FA91AF8AF}"/>
              </a:ext>
            </a:extLst>
          </p:cNvPr>
          <p:cNvSpPr/>
          <p:nvPr/>
        </p:nvSpPr>
        <p:spPr>
          <a:xfrm>
            <a:off x="3285077" y="2070143"/>
            <a:ext cx="5621845" cy="494881"/>
          </a:xfrm>
          <a:prstGeom prst="round2SameRect">
            <a:avLst>
              <a:gd name="adj1" fmla="val 24366"/>
              <a:gd name="adj2" fmla="val 0"/>
            </a:avLst>
          </a:prstGeom>
          <a:gradFill flip="none" rotWithShape="1">
            <a:gsLst>
              <a:gs pos="0">
                <a:srgbClr val="CAE8AA"/>
              </a:gs>
              <a:gs pos="100000">
                <a:srgbClr val="04EC6D"/>
              </a:gs>
            </a:gsLst>
            <a:lin ang="0" scaled="1"/>
            <a:tileRect/>
          </a:gradFill>
          <a:ln>
            <a:noFill/>
          </a:ln>
          <a:effectLst>
            <a:outerShdw blurRad="114300" dist="254000" sx="95000" sy="950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4500" latinLnBrk="0">
              <a:defRPr/>
            </a:pPr>
            <a:r>
              <a:rPr lang="ko-KR" altLang="en-US" kern="0" dirty="0" err="1">
                <a:ln w="15875">
                  <a:noFill/>
                </a:ln>
                <a:solidFill>
                  <a:srgbClr val="F9F6E7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벤처스타트업아카데미</a:t>
            </a:r>
            <a:r>
              <a:rPr lang="ko-KR" altLang="en-US" kern="0" dirty="0">
                <a:ln w="15875">
                  <a:noFill/>
                </a:ln>
                <a:solidFill>
                  <a:srgbClr val="F9F6E7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</a:t>
            </a:r>
            <a:r>
              <a:rPr lang="ko-KR" altLang="en-US" kern="0" dirty="0" err="1">
                <a:ln w="15875">
                  <a:noFill/>
                </a:ln>
                <a:solidFill>
                  <a:srgbClr val="F9F6E7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개념스터디</a:t>
            </a:r>
            <a:r>
              <a:rPr lang="ko-KR" altLang="en-US" kern="0" dirty="0">
                <a:ln w="15875">
                  <a:noFill/>
                </a:ln>
                <a:solidFill>
                  <a:srgbClr val="F9F6E7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발표 자료</a:t>
            </a:r>
            <a:endParaRPr lang="ko-KR" altLang="en-US" dirty="0">
              <a:solidFill>
                <a:srgbClr val="F9F6E7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18B9369-3CFD-87F0-A348-67603183B63A}"/>
              </a:ext>
            </a:extLst>
          </p:cNvPr>
          <p:cNvGrpSpPr/>
          <p:nvPr/>
        </p:nvGrpSpPr>
        <p:grpSpPr>
          <a:xfrm>
            <a:off x="3501299" y="2224715"/>
            <a:ext cx="185738" cy="185738"/>
            <a:chOff x="787646" y="1895476"/>
            <a:chExt cx="185738" cy="185738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EF22CE1-157B-7F06-2145-ED083B243538}"/>
                </a:ext>
              </a:extLst>
            </p:cNvPr>
            <p:cNvSpPr/>
            <p:nvPr/>
          </p:nvSpPr>
          <p:spPr>
            <a:xfrm>
              <a:off x="787646" y="1895476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>
              <a:solidFill>
                <a:schemeClr val="bg1">
                  <a:alpha val="2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52602C29-02D8-5551-183C-B47FD551F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331" y="1943850"/>
              <a:ext cx="103902" cy="9211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" name="양쪽 모서리가 둥근 사각형 12">
            <a:extLst>
              <a:ext uri="{FF2B5EF4-FFF2-40B4-BE49-F238E27FC236}">
                <a16:creationId xmlns:a16="http://schemas.microsoft.com/office/drawing/2014/main" id="{644EC87E-8D22-EEC7-20EA-D2E0E547CAF6}"/>
              </a:ext>
            </a:extLst>
          </p:cNvPr>
          <p:cNvSpPr/>
          <p:nvPr/>
        </p:nvSpPr>
        <p:spPr>
          <a:xfrm>
            <a:off x="3285077" y="2565024"/>
            <a:ext cx="5621845" cy="1968065"/>
          </a:xfrm>
          <a:prstGeom prst="round2SameRect">
            <a:avLst>
              <a:gd name="adj1" fmla="val 0"/>
              <a:gd name="adj2" fmla="val 543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400" kern="0" dirty="0">
                <a:ln w="19050">
                  <a:noFill/>
                </a:ln>
                <a:solidFill>
                  <a:srgbClr val="00B05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 </a:t>
            </a:r>
            <a:r>
              <a:rPr lang="ko-KR" altLang="en-US" sz="4400" kern="0" dirty="0">
                <a:ln w="19050">
                  <a:noFill/>
                </a:ln>
                <a:solidFill>
                  <a:srgbClr val="00B05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해시</a:t>
            </a:r>
            <a:r>
              <a:rPr lang="en-US" altLang="ko-KR" sz="4400" kern="0" dirty="0">
                <a:ln w="19050">
                  <a:noFill/>
                </a:ln>
                <a:solidFill>
                  <a:srgbClr val="00B05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(Hash) </a:t>
            </a:r>
            <a:endParaRPr lang="en-US" altLang="ko-KR" sz="2000" kern="0" dirty="0">
              <a:ln w="19050">
                <a:noFill/>
              </a:ln>
              <a:solidFill>
                <a:srgbClr val="00B05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 latinLnBrk="0">
              <a:defRPr/>
            </a:pPr>
            <a:r>
              <a:rPr lang="ko-KR" altLang="en-US" sz="2000" kern="0" dirty="0">
                <a:ln w="19050">
                  <a:noFill/>
                </a:ln>
                <a:solidFill>
                  <a:srgbClr val="92D05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해시와 해시함수</a:t>
            </a:r>
            <a:endParaRPr lang="en-US" altLang="ko-KR" sz="3600" kern="0" dirty="0">
              <a:ln w="19050">
                <a:noFill/>
              </a:ln>
              <a:solidFill>
                <a:srgbClr val="92D05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744DE6-59D7-108E-F1AF-2DBFF73B2A4D}"/>
              </a:ext>
            </a:extLst>
          </p:cNvPr>
          <p:cNvSpPr txBox="1"/>
          <p:nvPr/>
        </p:nvSpPr>
        <p:spPr>
          <a:xfrm>
            <a:off x="2986978" y="5059734"/>
            <a:ext cx="6218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i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자료구조를 배우는 이유</a:t>
            </a:r>
            <a:r>
              <a:rPr lang="en-US" altLang="ko-KR" sz="2400" i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  <a:endParaRPr lang="ko-KR" altLang="en-US" sz="2400" i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FEE546-8B0B-EDC6-3271-0D7751EE64A1}"/>
              </a:ext>
            </a:extLst>
          </p:cNvPr>
          <p:cNvSpPr txBox="1"/>
          <p:nvPr/>
        </p:nvSpPr>
        <p:spPr>
          <a:xfrm>
            <a:off x="2986978" y="4950877"/>
            <a:ext cx="6218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원하는 값을 최대한 효율적으로 찾을 수 있게 하기 위해서 여러가지 저장구조를 배우는 것</a:t>
            </a:r>
          </a:p>
        </p:txBody>
      </p:sp>
    </p:spTree>
    <p:extLst>
      <p:ext uri="{BB962C8B-B14F-4D97-AF65-F5344CB8AC3E}">
        <p14:creationId xmlns:p14="http://schemas.microsoft.com/office/powerpoint/2010/main" val="50753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1160</Words>
  <Application>Microsoft Office PowerPoint</Application>
  <PresentationFormat>와이드스크린</PresentationFormat>
  <Paragraphs>227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4" baseType="lpstr">
      <vt:lpstr>Avenir</vt:lpstr>
      <vt:lpstr>inherit</vt:lpstr>
      <vt:lpstr>Spoqa Han Sans</vt:lpstr>
      <vt:lpstr>나눔스퀘어_ac</vt:lpstr>
      <vt:lpstr>나눔스퀘어_ac ExtraBold</vt:lpstr>
      <vt:lpstr>마루 부리OTF 굵은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최 재성</cp:lastModifiedBy>
  <cp:revision>9</cp:revision>
  <dcterms:created xsi:type="dcterms:W3CDTF">2022-07-15T02:41:19Z</dcterms:created>
  <dcterms:modified xsi:type="dcterms:W3CDTF">2023-04-13T09:05:46Z</dcterms:modified>
</cp:coreProperties>
</file>