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9" r:id="rId4"/>
    <p:sldId id="367" r:id="rId5"/>
    <p:sldId id="368" r:id="rId6"/>
    <p:sldId id="258" r:id="rId7"/>
    <p:sldId id="352" r:id="rId8"/>
    <p:sldId id="290" r:id="rId9"/>
    <p:sldId id="366" r:id="rId10"/>
    <p:sldId id="304" r:id="rId11"/>
    <p:sldId id="305" r:id="rId12"/>
    <p:sldId id="306" r:id="rId13"/>
    <p:sldId id="364" r:id="rId14"/>
    <p:sldId id="307" r:id="rId15"/>
    <p:sldId id="308" r:id="rId16"/>
    <p:sldId id="309" r:id="rId17"/>
    <p:sldId id="365" r:id="rId18"/>
    <p:sldId id="310" r:id="rId19"/>
    <p:sldId id="311" r:id="rId20"/>
    <p:sldId id="312" r:id="rId21"/>
    <p:sldId id="358" r:id="rId22"/>
    <p:sldId id="313" r:id="rId23"/>
    <p:sldId id="314" r:id="rId24"/>
    <p:sldId id="315" r:id="rId25"/>
    <p:sldId id="316" r:id="rId26"/>
    <p:sldId id="317" r:id="rId27"/>
    <p:sldId id="318" r:id="rId28"/>
    <p:sldId id="320" r:id="rId29"/>
    <p:sldId id="353" r:id="rId30"/>
    <p:sldId id="321" r:id="rId31"/>
    <p:sldId id="322" r:id="rId32"/>
    <p:sldId id="323" r:id="rId33"/>
    <p:sldId id="324" r:id="rId34"/>
    <p:sldId id="354" r:id="rId35"/>
    <p:sldId id="325" r:id="rId36"/>
    <p:sldId id="326" r:id="rId37"/>
    <p:sldId id="327" r:id="rId38"/>
    <p:sldId id="347" r:id="rId39"/>
    <p:sldId id="348" r:id="rId40"/>
    <p:sldId id="349" r:id="rId41"/>
    <p:sldId id="350" r:id="rId42"/>
    <p:sldId id="351" r:id="rId43"/>
    <p:sldId id="328" r:id="rId44"/>
    <p:sldId id="329" r:id="rId45"/>
    <p:sldId id="332" r:id="rId46"/>
    <p:sldId id="330" r:id="rId47"/>
    <p:sldId id="331" r:id="rId48"/>
    <p:sldId id="334" r:id="rId49"/>
    <p:sldId id="338" r:id="rId50"/>
    <p:sldId id="335" r:id="rId51"/>
    <p:sldId id="336" r:id="rId52"/>
    <p:sldId id="337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55" r:id="rId62"/>
    <p:sldId id="356" r:id="rId63"/>
    <p:sldId id="357" r:id="rId64"/>
    <p:sldId id="360" r:id="rId65"/>
    <p:sldId id="361" r:id="rId66"/>
    <p:sldId id="362" r:id="rId67"/>
    <p:sldId id="363" r:id="rId6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FFECAF"/>
    <a:srgbClr val="6B95C7"/>
    <a:srgbClr val="292929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8" autoAdjust="0"/>
  </p:normalViewPr>
  <p:slideViewPr>
    <p:cSldViewPr>
      <p:cViewPr>
        <p:scale>
          <a:sx n="57" d="100"/>
          <a:sy n="57" d="100"/>
        </p:scale>
        <p:origin x="-174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496" y="0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1606E53D-B1D1-454E-835C-66F7C29DBBB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7" y="4716914"/>
            <a:ext cx="5436208" cy="4468899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829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496" y="9433829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C47A70F-B2D0-4067-BAF9-A422E1F03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81D-1C5D-4B4D-9B97-C1A08600F656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1CD0-FC89-4079-911F-570BDCF2D505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4D2D-0C81-4862-B5D1-C6D150A02F32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B17C-4BDC-4BF8-97A6-F67279C07BDA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" y="0"/>
            <a:ext cx="685800" cy="517525"/>
          </a:xfrm>
        </p:spPr>
        <p:txBody>
          <a:bodyPr/>
          <a:lstStyle>
            <a:lvl1pPr>
              <a:defRPr sz="32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1A57-1F18-439A-9717-3DC3AC030417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33FA-3176-4758-93D4-F8D2B00035B6}" type="datetime1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51B-46B1-4924-8A63-50CA3C35A3B2}" type="datetime1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AD20-BA7C-4B48-89B8-DB597858CFB2}" type="datetime1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C8E8-6C72-4416-8E36-0DF71D3157B6}" type="datetime1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8CA9-FA70-4475-B82A-057F3A4DBE15}" type="datetime1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F18-E0B0-4298-A202-17510FD55EBD}" type="datetime1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8938-6C4E-421C-AB71-92A398B78E3C}" type="datetime1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23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Version 2.0</a:t>
            </a:r>
          </a:p>
          <a:p>
            <a:r>
              <a:rPr lang="de-DE" dirty="0" smtClean="0"/>
              <a:t>(after Alex‘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Risav‘s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228600" y="881087"/>
            <a:ext cx="2362199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Block </a:t>
            </a:r>
            <a:r>
              <a:rPr lang="de-DE" sz="2400" dirty="0" err="1" smtClean="0"/>
              <a:t>Selection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5108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hovered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7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ular Callout 107"/>
          <p:cNvSpPr/>
          <p:nvPr/>
        </p:nvSpPr>
        <p:spPr>
          <a:xfrm>
            <a:off x="2236547" y="3498001"/>
            <a:ext cx="1497253" cy="769199"/>
          </a:xfrm>
          <a:prstGeom prst="wedgeRoundRectCallout">
            <a:avLst>
              <a:gd name="adj1" fmla="val -44783"/>
              <a:gd name="adj2" fmla="val 8347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Select block!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04800" y="1371600"/>
            <a:ext cx="610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yellow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38399" y="4343400"/>
            <a:ext cx="6477002" cy="60384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400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6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228600" y="881087"/>
            <a:ext cx="2362199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Create a Block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491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Point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Departure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096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03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hovers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1173162" y="4482904"/>
            <a:ext cx="237600" cy="1104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1400540" y="4377600"/>
            <a:ext cx="2132" cy="12612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636" y="-92882"/>
            <a:ext cx="3143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517" y="4343400"/>
            <a:ext cx="306155" cy="11808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39" y="5587488"/>
            <a:ext cx="288661" cy="279913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Connector 108"/>
          <p:cNvCxnSpPr/>
          <p:nvPr/>
        </p:nvCxnSpPr>
        <p:spPr>
          <a:xfrm>
            <a:off x="11109600" y="4377600"/>
            <a:ext cx="0" cy="148979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791200" y="4050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ular Callout 99"/>
          <p:cNvSpPr/>
          <p:nvPr/>
        </p:nvSpPr>
        <p:spPr>
          <a:xfrm>
            <a:off x="1925628" y="3048000"/>
            <a:ext cx="6346058" cy="1066800"/>
          </a:xfrm>
          <a:prstGeom prst="wedgeRoundRectCallout">
            <a:avLst>
              <a:gd name="adj1" fmla="val -9154"/>
              <a:gd name="adj2" fmla="val 8347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cell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block;</a:t>
            </a:r>
          </a:p>
          <a:p>
            <a:pPr algn="ctr"/>
            <a:r>
              <a:rPr lang="de-DE" sz="2400" i="1" dirty="0" err="1" smtClean="0">
                <a:solidFill>
                  <a:schemeClr val="accent1">
                    <a:lumMod val="75000"/>
                  </a:schemeClr>
                </a:solidFill>
              </a:rPr>
              <a:t>Doubleclick</a:t>
            </a:r>
            <a:r>
              <a:rPr lang="de-DE" sz="2400" i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access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spreadsheet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399"/>
            <a:ext cx="5486400" cy="36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28600" y="1371600"/>
            <a:ext cx="529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double-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50" y="1199780"/>
            <a:ext cx="3340685" cy="14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28600" y="1371600"/>
            <a:ext cx="491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selects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D4:D11;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50" y="1199780"/>
            <a:ext cx="3340685" cy="144717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2819400"/>
            <a:ext cx="5514109" cy="367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560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S-Editor </a:t>
            </a:r>
            <a:r>
              <a:rPr lang="de-DE" dirty="0" err="1" smtClean="0"/>
              <a:t>panel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);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164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Straight Connector 127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537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hovers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164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ular Callout 126"/>
          <p:cNvSpPr/>
          <p:nvPr/>
        </p:nvSpPr>
        <p:spPr>
          <a:xfrm>
            <a:off x="2617541" y="3095655"/>
            <a:ext cx="1960572" cy="1066800"/>
          </a:xfrm>
          <a:prstGeom prst="wedgeRoundRectCallout">
            <a:avLst>
              <a:gd name="adj1" fmla="val -31946"/>
              <a:gd name="adj2" fmla="val 819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de-DE" sz="2400" b="1" dirty="0" err="1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block!</a:t>
            </a:r>
          </a:p>
        </p:txBody>
      </p:sp>
    </p:spTree>
    <p:extLst>
      <p:ext uri="{BB962C8B-B14F-4D97-AF65-F5344CB8AC3E}">
        <p14:creationId xmlns:p14="http://schemas.microsoft.com/office/powerpoint/2010/main" val="3809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537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537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 in „Thread“;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164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/>
          <p:cNvSpPr/>
          <p:nvPr/>
        </p:nvSpPr>
        <p:spPr>
          <a:xfrm>
            <a:off x="6491277" y="4107597"/>
            <a:ext cx="2043123" cy="1443335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152400" y="3657600"/>
            <a:ext cx="2514600" cy="2209800"/>
          </a:xfrm>
          <a:prstGeom prst="flowChartInternalStora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</a:t>
            </a:r>
            <a:r>
              <a:rPr lang="de-DE" dirty="0" err="1" smtClean="0"/>
              <a:t>Spsht</a:t>
            </a:r>
            <a:r>
              <a:rPr lang="de-DE" dirty="0" smtClean="0"/>
              <a:t> Doc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2400"/>
            <a:ext cx="204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Spreadsheet Doc </a:t>
            </a:r>
            <a:r>
              <a:rPr lang="de-DE" sz="2400" dirty="0" smtClean="0">
                <a:latin typeface="Blackadder ITC" pitchFamily="82" charset="0"/>
              </a:rPr>
              <a:t>S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734291" y="4352514"/>
            <a:ext cx="1676400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987" y="5040868"/>
            <a:ext cx="147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Worksheet </a:t>
            </a:r>
            <a:r>
              <a:rPr lang="de-DE" dirty="0" smtClean="0">
                <a:latin typeface="Blackadder ITC" pitchFamily="82" charset="0"/>
              </a:rPr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581400"/>
            <a:ext cx="229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Spreadsheet Player </a:t>
            </a:r>
            <a:r>
              <a:rPr lang="de-DE" sz="2400" dirty="0" smtClean="0">
                <a:latin typeface="Blackadder ITC" pitchFamily="82" charset="0"/>
              </a:rPr>
              <a:t>A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733800" y="1524000"/>
            <a:ext cx="1981200" cy="137160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2130" y="2221468"/>
            <a:ext cx="14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smtClean="0">
                <a:latin typeface="Blackadder ITC" pitchFamily="82" charset="0"/>
              </a:rPr>
              <a:t>O</a:t>
            </a:r>
            <a:r>
              <a:rPr lang="de-DE" baseline="-25000" dirty="0" smtClean="0">
                <a:latin typeface="Blackadder ITC" pitchFamily="82" charset="0"/>
              </a:rPr>
              <a:t>S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1277" y="38100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Sally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8065" y="4322802"/>
            <a:ext cx="160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Abstract Spreadsheet Doc </a:t>
            </a:r>
            <a:r>
              <a:rPr lang="de-DE" dirty="0" smtClean="0">
                <a:latin typeface="Blackadder ITC" pitchFamily="82" charset="0"/>
              </a:rPr>
              <a:t>D</a:t>
            </a:r>
            <a:r>
              <a:rPr lang="de-DE" baseline="-25000" dirty="0" smtClean="0">
                <a:latin typeface="Blackadder ITC" pitchFamily="82" charset="0"/>
              </a:rPr>
              <a:t>S</a:t>
            </a:r>
            <a:r>
              <a:rPr lang="de-DE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4724400"/>
            <a:ext cx="34290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221468"/>
            <a:ext cx="1371600" cy="159076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22084" y="2221468"/>
            <a:ext cx="1283116" cy="1131332"/>
          </a:xfrm>
          <a:prstGeom prst="straightConnector1">
            <a:avLst/>
          </a:prstGeom>
          <a:ln w="571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19600"/>
            <a:ext cx="164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solidFill>
                  <a:schemeClr val="accent1">
                    <a:lumMod val="75000"/>
                  </a:schemeClr>
                </a:solidFill>
              </a:rPr>
              <a:t>_________ 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537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hovers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osceles Triangle 130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ular Callout 127"/>
          <p:cNvSpPr/>
          <p:nvPr/>
        </p:nvSpPr>
        <p:spPr>
          <a:xfrm>
            <a:off x="3107634" y="3158701"/>
            <a:ext cx="5654549" cy="956100"/>
          </a:xfrm>
          <a:prstGeom prst="wedgeRoundRectCallout">
            <a:avLst>
              <a:gd name="adj1" fmla="val 6964"/>
              <a:gd name="adj2" fmla="val 11477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Formal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de-DE" sz="2400" b="1" dirty="0" err="1" smtClean="0">
                <a:solidFill>
                  <a:schemeClr val="accent1">
                    <a:lumMod val="75000"/>
                  </a:schemeClr>
                </a:solidFill>
              </a:rPr>
              <a:t>oncept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block;</a:t>
            </a:r>
          </a:p>
          <a:p>
            <a:pPr algn="ctr"/>
            <a:r>
              <a:rPr lang="de-DE" sz="2400" i="1" dirty="0" err="1" smtClean="0">
                <a:solidFill>
                  <a:schemeClr val="accent1">
                    <a:lumMod val="75000"/>
                  </a:schemeClr>
                </a:solidFill>
              </a:rPr>
              <a:t>Doubleclick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ccess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concept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pool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19600"/>
            <a:ext cx="164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solidFill>
                  <a:schemeClr val="accent1">
                    <a:lumMod val="75000"/>
                  </a:schemeClr>
                </a:solidFill>
              </a:rPr>
              <a:t>_________ 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5800" y="1600200"/>
            <a:ext cx="542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28600" y="1219200"/>
            <a:ext cx="434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double-</a:t>
            </a:r>
            <a:r>
              <a:rPr lang="de-DE" dirty="0" err="1" smtClean="0"/>
              <a:t>clicked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field;s</a:t>
            </a:r>
            <a:endParaRPr lang="de-DE" dirty="0" smtClean="0"/>
          </a:p>
          <a:p>
            <a:r>
              <a:rPr lang="de-DE" dirty="0" err="1" smtClean="0"/>
              <a:t>psht</a:t>
            </a:r>
            <a:r>
              <a:rPr lang="de-DE" dirty="0" smtClean="0"/>
              <a:t>-focus =[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22419"/>
            <a:ext cx="4191000" cy="1825581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 rot="20316237">
            <a:off x="-57378" y="2015125"/>
            <a:ext cx="5181600" cy="4424065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Planetary</a:t>
            </a:r>
          </a:p>
          <a:p>
            <a:pPr algn="ctr"/>
            <a:r>
              <a:rPr lang="de-DE" sz="1400" dirty="0" smtClean="0"/>
              <a:t>(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ontology</a:t>
            </a:r>
            <a:r>
              <a:rPr lang="de-DE" sz="1400" dirty="0" smtClean="0"/>
              <a:t> </a:t>
            </a:r>
            <a:r>
              <a:rPr lang="de-DE" sz="1400" dirty="0" err="1" smtClean="0"/>
              <a:t>editor</a:t>
            </a:r>
            <a:r>
              <a:rPr lang="de-DE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41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19600"/>
            <a:ext cx="164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solidFill>
                  <a:schemeClr val="accent1">
                    <a:lumMod val="75000"/>
                  </a:schemeClr>
                </a:solidFill>
              </a:rPr>
              <a:t>_________ 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54716" y="1125835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title „</a:t>
            </a:r>
            <a:r>
              <a:rPr lang="de-DE" dirty="0" err="1" smtClean="0"/>
              <a:t>IsoHexThread</a:t>
            </a:r>
            <a:r>
              <a:rPr lang="de-DE" dirty="0" smtClean="0"/>
              <a:t>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7107" y="44196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8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osceles Triangle 130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5074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295400" y="1563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„Add </a:t>
            </a:r>
            <a:r>
              <a:rPr lang="de-DE" dirty="0" err="1" smtClean="0"/>
              <a:t>button</a:t>
            </a:r>
            <a:r>
              <a:rPr lang="de-DE" dirty="0" smtClean="0"/>
              <a:t>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44196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8601" y="881087"/>
            <a:ext cx="1219200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Add Button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971800" y="2819400"/>
            <a:ext cx="914400" cy="914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545494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295400" y="1563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„Add </a:t>
            </a:r>
            <a:r>
              <a:rPr lang="de-DE" dirty="0" err="1" smtClean="0"/>
              <a:t>button</a:t>
            </a:r>
            <a:r>
              <a:rPr lang="de-DE" dirty="0" smtClean="0"/>
              <a:t>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2133600" y="4343400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133600" y="4953002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438399" y="4343400"/>
            <a:ext cx="6464029" cy="60384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06578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065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065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0051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9289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09304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17417" y="496318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06577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00518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00518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00518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71936" y="4737601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06405" y="4737601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519536" y="4480201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4230205" y="4480201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4903813" y="4480201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312841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29336" y="4343401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78005" y="4737601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22353" y="4377601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05" y="4480200"/>
            <a:ext cx="506077" cy="3060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4957936" y="4419601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86400" y="45074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2438400" y="4343400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4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45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545494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22"/>
          <p:cNvSpPr/>
          <p:nvPr/>
        </p:nvSpPr>
        <p:spPr>
          <a:xfrm>
            <a:off x="2133600" y="4343400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133600" y="4953002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438399" y="4343400"/>
            <a:ext cx="6464029" cy="60384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06578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065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065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0051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9289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09304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17417" y="496318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06577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00518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00518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00518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71936" y="4737601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06405" y="4737601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519536" y="4480201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4230205" y="4480201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4903813" y="4480201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4312841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29336" y="4343401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78005" y="4737601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22353" y="4377601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05" y="4480200"/>
            <a:ext cx="506077" cy="3060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4957936" y="4419601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86400" y="45074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2438400" y="4343400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228601" y="881087"/>
            <a:ext cx="1219200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Delete Button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„Delete </a:t>
            </a:r>
            <a:r>
              <a:rPr lang="de-DE" dirty="0" err="1" smtClean="0"/>
              <a:t>button</a:t>
            </a:r>
            <a:r>
              <a:rPr lang="de-DE" dirty="0" smtClean="0"/>
              <a:t>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95" name="Oval 94"/>
          <p:cNvSpPr/>
          <p:nvPr/>
        </p:nvSpPr>
        <p:spPr>
          <a:xfrm>
            <a:off x="3810000" y="2819400"/>
            <a:ext cx="914400" cy="914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5074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295400" y="1563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„Delete </a:t>
            </a:r>
            <a:r>
              <a:rPr lang="de-DE" dirty="0" err="1" smtClean="0"/>
              <a:t>button</a:t>
            </a:r>
            <a:r>
              <a:rPr lang="de-DE" dirty="0" smtClean="0"/>
              <a:t>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44196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8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osceles Triangle 130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5074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„Auto“-Button“;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44196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8601" y="881087"/>
            <a:ext cx="1219200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Auto Button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95" name="Oval 94"/>
          <p:cNvSpPr/>
          <p:nvPr/>
        </p:nvSpPr>
        <p:spPr>
          <a:xfrm>
            <a:off x="7162800" y="2819400"/>
            <a:ext cx="914400" cy="914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Isosceles Triangle 132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196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5074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hovers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 </a:t>
            </a:r>
            <a:r>
              <a:rPr lang="de-DE" dirty="0" err="1" smtClean="0"/>
              <a:t>the</a:t>
            </a:r>
            <a:r>
              <a:rPr lang="de-DE" dirty="0" smtClean="0"/>
              <a:t> „Auto“-Button“;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334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4419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44312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44196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8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ular Callout 82"/>
          <p:cNvSpPr/>
          <p:nvPr/>
        </p:nvSpPr>
        <p:spPr>
          <a:xfrm>
            <a:off x="6172200" y="3806400"/>
            <a:ext cx="2593812" cy="769199"/>
          </a:xfrm>
          <a:prstGeom prst="wedgeRoundRectCallout">
            <a:avLst>
              <a:gd name="adj1" fmla="val 7560"/>
              <a:gd name="adj2" fmla="val -9807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Suggest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blocks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1">
                    <a:lumMod val="75000"/>
                  </a:schemeClr>
                </a:solidFill>
              </a:rPr>
              <a:t>auto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matically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5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Terminology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SimplePricing</a:t>
            </a:r>
            <a:r>
              <a:rPr lang="de-DE" dirty="0" smtClean="0"/>
              <a:t> </a:t>
            </a:r>
            <a:r>
              <a:rPr lang="de-DE" dirty="0" err="1" smtClean="0"/>
              <a:t>Spsht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360" y="44624"/>
            <a:ext cx="31684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de-DE" dirty="0" smtClean="0"/>
              <a:t>A := [C4:C11]</a:t>
            </a:r>
          </a:p>
          <a:p>
            <a:r>
              <a:rPr lang="de-DE" dirty="0" smtClean="0"/>
              <a:t>B := [D4:D11]</a:t>
            </a:r>
          </a:p>
          <a:p>
            <a:r>
              <a:rPr lang="de-DE" dirty="0"/>
              <a:t>C</a:t>
            </a:r>
            <a:r>
              <a:rPr lang="de-DE" dirty="0" smtClean="0"/>
              <a:t> := [E4:F11]</a:t>
            </a:r>
          </a:p>
          <a:p>
            <a:r>
              <a:rPr lang="de-DE" dirty="0"/>
              <a:t>D</a:t>
            </a:r>
            <a:r>
              <a:rPr lang="de-DE" dirty="0" smtClean="0"/>
              <a:t> := [E3:F3]</a:t>
            </a:r>
          </a:p>
          <a:p>
            <a:r>
              <a:rPr lang="de-DE" dirty="0"/>
              <a:t>I</a:t>
            </a:r>
            <a:r>
              <a:rPr lang="de-DE" dirty="0" smtClean="0"/>
              <a:t> := [</a:t>
            </a:r>
            <a:r>
              <a:rPr lang="de-DE" dirty="0" err="1" smtClean="0"/>
              <a:t>Xn:Ym</a:t>
            </a:r>
            <a:r>
              <a:rPr lang="de-DE" dirty="0" smtClean="0"/>
              <a:t>] (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[A4:A11])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60" y="1556793"/>
            <a:ext cx="3168496" cy="22525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de-DE" dirty="0" smtClean="0"/>
              <a:t>r</a:t>
            </a:r>
            <a:r>
              <a:rPr lang="de-DE" baseline="-25000" dirty="0" smtClean="0"/>
              <a:t>1 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[A]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2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[B]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3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[C]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4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[D]</a:t>
            </a:r>
            <a:endParaRPr lang="en-US" dirty="0" smtClean="0"/>
          </a:p>
          <a:p>
            <a:r>
              <a:rPr lang="de-DE" dirty="0" smtClean="0"/>
              <a:t>r</a:t>
            </a:r>
            <a:r>
              <a:rPr lang="de-DE" baseline="-25000" dirty="0" smtClean="0"/>
              <a:t>4b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[D]</a:t>
            </a:r>
          </a:p>
          <a:p>
            <a:r>
              <a:rPr lang="de-DE" dirty="0"/>
              <a:t>r</a:t>
            </a:r>
            <a:r>
              <a:rPr lang="de-DE" baseline="-25000" dirty="0"/>
              <a:t>5</a:t>
            </a:r>
            <a:r>
              <a:rPr lang="de-DE" dirty="0"/>
              <a:t> </a:t>
            </a:r>
            <a:r>
              <a:rPr lang="de-DE" dirty="0" smtClean="0"/>
              <a:t> := </a:t>
            </a:r>
            <a:r>
              <a:rPr lang="de-DE" dirty="0" err="1">
                <a:latin typeface="Agency FB" panose="020B0503020202020204" pitchFamily="34" charset="0"/>
              </a:rPr>
              <a:t>label</a:t>
            </a:r>
            <a:r>
              <a:rPr lang="de-DE" dirty="0"/>
              <a:t>[I</a:t>
            </a:r>
            <a:r>
              <a:rPr lang="de-DE" dirty="0" smtClean="0"/>
              <a:t>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6a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funcBlock</a:t>
            </a:r>
            <a:r>
              <a:rPr lang="de-DE" dirty="0" smtClean="0"/>
              <a:t>[A,B,D;C]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6b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funcBlock</a:t>
            </a:r>
            <a:r>
              <a:rPr lang="de-DE" dirty="0" smtClean="0"/>
              <a:t>[I,D;C]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3870340"/>
            <a:ext cx="3168496" cy="71078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noAutofit/>
          </a:bodyPr>
          <a:lstStyle/>
          <a:p>
            <a:endParaRPr lang="de-DE" sz="500" dirty="0" smtClean="0"/>
          </a:p>
          <a:p>
            <a:r>
              <a:rPr lang="de-DE" dirty="0" err="1" smtClean="0"/>
              <a:t>valueInt</a:t>
            </a:r>
            <a:r>
              <a:rPr lang="de-DE" dirty="0" smtClean="0"/>
              <a:t> (B):= </a:t>
            </a:r>
            <a:r>
              <a:rPr lang="de-DE" dirty="0" err="1" smtClean="0"/>
              <a:t>Parser</a:t>
            </a:r>
            <a:r>
              <a:rPr lang="de-DE" baseline="-25000" dirty="0" err="1" smtClean="0"/>
              <a:t>Threads</a:t>
            </a:r>
            <a:endParaRPr lang="de-DE" baseline="-25000" dirty="0" smtClean="0"/>
          </a:p>
          <a:p>
            <a:r>
              <a:rPr lang="de-DE" dirty="0" err="1" smtClean="0"/>
              <a:t>valueInt</a:t>
            </a:r>
            <a:r>
              <a:rPr lang="de-DE" dirty="0" smtClean="0"/>
              <a:t>(C) := </a:t>
            </a:r>
            <a:r>
              <a:rPr lang="de-DE" dirty="0" err="1" smtClean="0"/>
              <a:t>Parser</a:t>
            </a:r>
            <a:r>
              <a:rPr lang="de-DE" baseline="-25000" dirty="0" err="1" smtClean="0"/>
              <a:t>Price</a:t>
            </a:r>
            <a:endParaRPr lang="de-DE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360" y="4653136"/>
            <a:ext cx="8436925" cy="22048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noAutofit/>
          </a:bodyPr>
          <a:lstStyle/>
          <a:p>
            <a:r>
              <a:rPr lang="de-DE" dirty="0" smtClean="0"/>
              <a:t>link(r</a:t>
            </a:r>
            <a:r>
              <a:rPr lang="de-DE" baseline="-25000" dirty="0" smtClean="0"/>
              <a:t>1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components.omdoc?component?component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2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ISOmetricthread.omdoc?ISOmetricthread?sISOhexthread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3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cost.omdoc?cost?cost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 (r</a:t>
            </a:r>
            <a:r>
              <a:rPr lang="de-DE" baseline="-25000" dirty="0" smtClean="0"/>
              <a:t>4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</a:t>
            </a:r>
            <a:r>
              <a:rPr lang="en-US" sz="1400" dirty="0" smtClean="0">
                <a:latin typeface="Arial Narrow" panose="020B0606020202030204" pitchFamily="34" charset="0"/>
              </a:rPr>
              <a:t>https://tnt.kwarc.info/repos/</a:t>
            </a:r>
            <a:r>
              <a:rPr lang="en-US" sz="1400" dirty="0" err="1" smtClean="0">
                <a:latin typeface="Arial Narrow" panose="020B0606020202030204" pitchFamily="34" charset="0"/>
              </a:rPr>
              <a:t>stc</a:t>
            </a:r>
            <a:r>
              <a:rPr lang="en-US" sz="1400" dirty="0" smtClean="0">
                <a:latin typeface="Arial Narrow" panose="020B0606020202030204" pitchFamily="34" charset="0"/>
              </a:rPr>
              <a:t>/</a:t>
            </a:r>
            <a:r>
              <a:rPr lang="en-US" sz="1400" dirty="0" err="1" smtClean="0">
                <a:latin typeface="Arial Narrow" panose="020B0606020202030204" pitchFamily="34" charset="0"/>
              </a:rPr>
              <a:t>fcad</a:t>
            </a:r>
            <a:r>
              <a:rPr lang="en-US" sz="1400" dirty="0" smtClean="0">
                <a:latin typeface="Arial Narrow" panose="020B0606020202030204" pitchFamily="34" charset="0"/>
              </a:rPr>
              <a:t>/flange/</a:t>
            </a:r>
            <a:r>
              <a:rPr lang="en-US" sz="1400" dirty="0" err="1" smtClean="0">
                <a:latin typeface="Arial Narrow" panose="020B0606020202030204" pitchFamily="34" charset="0"/>
              </a:rPr>
              <a:t>cds</a:t>
            </a:r>
            <a:r>
              <a:rPr lang="en-US" sz="1400" dirty="0" smtClean="0">
                <a:latin typeface="Arial Narrow" panose="020B0606020202030204" pitchFamily="34" charset="0"/>
              </a:rPr>
              <a:t>/</a:t>
            </a:r>
            <a:r>
              <a:rPr lang="en-US" sz="1400" dirty="0" err="1" smtClean="0">
                <a:latin typeface="Arial Narrow" panose="020B0606020202030204" pitchFamily="34" charset="0"/>
              </a:rPr>
              <a:t>vendor.omdoc?vendor?vendor</a:t>
            </a:r>
            <a:r>
              <a:rPr lang="en-US" sz="1400" dirty="0" smtClean="0">
                <a:latin typeface="Arial Narrow" panose="020B0606020202030204" pitchFamily="34" charset="0"/>
              </a:rPr>
              <a:t>“</a:t>
            </a:r>
          </a:p>
          <a:p>
            <a:pPr lvl="0"/>
            <a:r>
              <a:rPr lang="de-DE" dirty="0">
                <a:solidFill>
                  <a:prstClr val="black"/>
                </a:solidFill>
              </a:rPr>
              <a:t>link (</a:t>
            </a:r>
            <a:r>
              <a:rPr lang="de-DE" dirty="0" smtClean="0">
                <a:solidFill>
                  <a:prstClr val="black"/>
                </a:solidFill>
              </a:rPr>
              <a:t>r</a:t>
            </a:r>
            <a:r>
              <a:rPr lang="de-DE" baseline="-25000" dirty="0" smtClean="0">
                <a:solidFill>
                  <a:prstClr val="black"/>
                </a:solidFill>
              </a:rPr>
              <a:t>4b</a:t>
            </a:r>
            <a:r>
              <a:rPr lang="de-DE" dirty="0" smtClean="0">
                <a:solidFill>
                  <a:prstClr val="black"/>
                </a:solidFill>
              </a:rPr>
              <a:t>):=</a:t>
            </a:r>
            <a:r>
              <a:rPr lang="de-DE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„</a:t>
            </a: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https://</a:t>
            </a:r>
            <a:r>
              <a:rPr 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tnt.kwarc.info/repos/stc/fcad/flange/cds/stakeholder.omdoc?stakeholder?stakeholder"</a:t>
            </a:r>
            <a:endParaRPr lang="de-DE" dirty="0" smtClean="0"/>
          </a:p>
          <a:p>
            <a:r>
              <a:rPr lang="de-DE" dirty="0" smtClean="0"/>
              <a:t>link(r</a:t>
            </a:r>
            <a:r>
              <a:rPr lang="de-DE" baseline="-25000" dirty="0" smtClean="0"/>
              <a:t>5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partnumber.omdoc?partnumber?part-number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6a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vendorprices.omdoc?vendorBasedPriceFunction?compVBPrice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6b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vendorprices.omdoc?vendorBasedPriceFunction?partNoVBPrice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7858" y="-27384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</a:t>
            </a:r>
            <a:r>
              <a:rPr lang="de-DE" dirty="0" err="1" smtClean="0">
                <a:solidFill>
                  <a:schemeClr val="accent1"/>
                </a:solidFill>
              </a:rPr>
              <a:t>blocks</a:t>
            </a:r>
            <a:r>
              <a:rPr lang="de-DE" dirty="0" smtClean="0">
                <a:solidFill>
                  <a:schemeClr val="accent1"/>
                </a:solidFill>
              </a:rPr>
              <a:t>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640" y="1484784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</a:t>
            </a:r>
            <a:r>
              <a:rPr lang="de-DE" dirty="0" err="1" smtClean="0">
                <a:solidFill>
                  <a:schemeClr val="accent1"/>
                </a:solidFill>
              </a:rPr>
              <a:t>relations</a:t>
            </a:r>
            <a:r>
              <a:rPr lang="de-DE" dirty="0" smtClean="0">
                <a:solidFill>
                  <a:schemeClr val="accent1"/>
                </a:solidFill>
              </a:rPr>
              <a:t>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161" y="3789040"/>
            <a:ext cx="2078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„</a:t>
            </a:r>
            <a:r>
              <a:rPr lang="de-DE" sz="1600" dirty="0" err="1" smtClean="0">
                <a:solidFill>
                  <a:schemeClr val="accent1"/>
                </a:solidFill>
              </a:rPr>
              <a:t>value</a:t>
            </a:r>
            <a:r>
              <a:rPr lang="de-DE" sz="1600" dirty="0" smtClean="0">
                <a:solidFill>
                  <a:schemeClr val="accent1"/>
                </a:solidFill>
              </a:rPr>
              <a:t> </a:t>
            </a:r>
            <a:r>
              <a:rPr lang="de-DE" sz="1600" dirty="0" err="1" smtClean="0">
                <a:solidFill>
                  <a:schemeClr val="accent1"/>
                </a:solidFill>
              </a:rPr>
              <a:t>interpretations</a:t>
            </a:r>
            <a:r>
              <a:rPr lang="de-DE" sz="1600" dirty="0" smtClean="0">
                <a:solidFill>
                  <a:schemeClr val="accent1"/>
                </a:solidFill>
              </a:rPr>
              <a:t>“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0961" y="4581128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„links“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6623" y="3068960"/>
            <a:ext cx="116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</a:rPr>
              <a:t>„</a:t>
            </a:r>
            <a:r>
              <a:rPr lang="de-DE" sz="1400" dirty="0" err="1" smtClean="0">
                <a:solidFill>
                  <a:schemeClr val="accent1"/>
                </a:solidFill>
              </a:rPr>
              <a:t>functional</a:t>
            </a:r>
            <a:r>
              <a:rPr lang="de-DE" sz="1400" dirty="0" smtClean="0">
                <a:solidFill>
                  <a:schemeClr val="accent1"/>
                </a:solidFill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blocks</a:t>
            </a:r>
            <a:r>
              <a:rPr lang="de-DE" sz="1400" dirty="0" smtClean="0">
                <a:solidFill>
                  <a:schemeClr val="accent1"/>
                </a:solidFill>
              </a:rPr>
              <a:t>“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3111351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14952" y="116632"/>
            <a:ext cx="182488" cy="17595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14952" y="1876182"/>
            <a:ext cx="182488" cy="193318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19873" y="1484784"/>
            <a:ext cx="905950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„ASM</a:t>
            </a:r>
          </a:p>
          <a:p>
            <a:r>
              <a:rPr lang="de-DE" dirty="0" smtClean="0">
                <a:solidFill>
                  <a:schemeClr val="accent3"/>
                </a:solidFill>
              </a:rPr>
              <a:t>(CSM)“</a:t>
            </a:r>
          </a:p>
          <a:p>
            <a:r>
              <a:rPr lang="de-DE" sz="1100" dirty="0" smtClean="0">
                <a:solidFill>
                  <a:schemeClr val="accent3"/>
                </a:solidFill>
              </a:rPr>
              <a:t>(Abstract/ </a:t>
            </a:r>
            <a:r>
              <a:rPr lang="de-DE" sz="1100" dirty="0" err="1" smtClean="0">
                <a:solidFill>
                  <a:schemeClr val="accent3"/>
                </a:solidFill>
              </a:rPr>
              <a:t>Concrete</a:t>
            </a:r>
            <a:r>
              <a:rPr lang="de-DE" sz="1100" dirty="0" smtClean="0">
                <a:solidFill>
                  <a:schemeClr val="accent3"/>
                </a:solidFill>
              </a:rPr>
              <a:t> Spreadsheet Model)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14952" y="3870340"/>
            <a:ext cx="1761104" cy="313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76056" y="3901698"/>
            <a:ext cx="3468229" cy="7479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2040" y="3635732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„IM“ </a:t>
            </a:r>
            <a:r>
              <a:rPr lang="de-DE" sz="1100" dirty="0" smtClean="0">
                <a:solidFill>
                  <a:schemeClr val="accent3"/>
                </a:solidFill>
              </a:rPr>
              <a:t>(Interpretation Mapping)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6343"/>
            <a:ext cx="4611355" cy="30126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2"/>
            <a:ext cx="6929945" cy="3505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6172125"/>
            <a:ext cx="313310" cy="4572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6232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6232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6232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61722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6096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62600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61302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62327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„Auto“-Button“;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609600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61722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61838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6172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133600" y="4343400"/>
            <a:ext cx="299864" cy="183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399" y="4343400"/>
            <a:ext cx="6464029" cy="1840467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74361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7395889" y="44626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7093449" y="44626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33285" y="43907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274361" y="480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7525" y="4800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7395889" y="49198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7093449" y="49198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633285" y="48479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52650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52578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7395889" y="53770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7093449" y="53770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633285" y="53051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7222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7150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7926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7395889" y="58342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7093449" y="58342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633285" y="57623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514600" y="5791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670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74400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6294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629402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834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086600" y="3945236"/>
            <a:ext cx="762001" cy="304874"/>
          </a:xfrm>
          <a:prstGeom prst="ellipse">
            <a:avLst/>
          </a:prstGeom>
          <a:solidFill>
            <a:srgbClr val="FFE389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7229146" y="39168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001093" y="3581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Suggested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 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1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28" y="3124200"/>
            <a:ext cx="292572" cy="276317"/>
          </a:xfrm>
          <a:prstGeom prst="rect">
            <a:avLst/>
          </a:prstGeom>
        </p:spPr>
      </p:pic>
      <p:pic>
        <p:nvPicPr>
          <p:cNvPr id="19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23" y="4331962"/>
            <a:ext cx="3143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198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Isosceles Triangle 200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20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2"/>
            <a:ext cx="6929945" cy="3505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6172125"/>
            <a:ext cx="313310" cy="4572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6232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6232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6232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61722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6096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62600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61302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62327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150985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D4:D11 block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accepted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61722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61838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61722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133600" y="4343400"/>
            <a:ext cx="299864" cy="183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399" y="4343400"/>
            <a:ext cx="6464029" cy="1840467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74361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7395889" y="44626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7093449" y="44626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33285" y="43907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274361" y="48078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7525" y="48006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7395889" y="49198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7093449" y="49198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633285" y="48479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52650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52578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7395889" y="53770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7093449" y="53770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633285" y="53051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7222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7150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7926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7395889" y="5834284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7093449" y="5834284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633285" y="5762333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solidFill>
                  <a:schemeClr val="accent2"/>
                </a:solidFill>
              </a:rPr>
              <a:t>r</a:t>
            </a:r>
            <a:r>
              <a:rPr lang="de-DE" sz="1600" dirty="0" err="1" smtClean="0">
                <a:solidFill>
                  <a:schemeClr val="accent2"/>
                </a:solidFill>
              </a:rPr>
              <a:t>eject</a:t>
            </a:r>
            <a:r>
              <a:rPr lang="de-DE" sz="1600" dirty="0" smtClean="0"/>
              <a:t>/</a:t>
            </a:r>
            <a:r>
              <a:rPr lang="de-DE" sz="1600" dirty="0" err="1" smtClean="0">
                <a:solidFill>
                  <a:schemeClr val="accent3"/>
                </a:solidFill>
              </a:rPr>
              <a:t>accept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514600" y="5791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670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74400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6294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629402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834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086600" y="3945236"/>
            <a:ext cx="762001" cy="304874"/>
          </a:xfrm>
          <a:prstGeom prst="ellipse">
            <a:avLst/>
          </a:prstGeom>
          <a:solidFill>
            <a:srgbClr val="FFE389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7229146" y="39168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1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28" y="3124200"/>
            <a:ext cx="292572" cy="276317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7001093" y="3581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Suggested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 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9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23" y="4331962"/>
            <a:ext cx="3143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Isosceles Triangle 196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Isosceles Triangle 197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150985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„ok“-button;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11173162" y="4787704"/>
            <a:ext cx="237600" cy="1104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 flipH="1">
            <a:off x="11400540" y="4682400"/>
            <a:ext cx="2132" cy="12612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517" y="4267200"/>
            <a:ext cx="306155" cy="1180885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39" y="5892288"/>
            <a:ext cx="288661" cy="279913"/>
          </a:xfrm>
          <a:prstGeom prst="rect">
            <a:avLst/>
          </a:prstGeom>
        </p:spPr>
      </p:pic>
      <p:cxnSp>
        <p:nvCxnSpPr>
          <p:cNvPr id="167" name="Straight Connector 166"/>
          <p:cNvCxnSpPr/>
          <p:nvPr/>
        </p:nvCxnSpPr>
        <p:spPr>
          <a:xfrm>
            <a:off x="11109600" y="4682400"/>
            <a:ext cx="0" cy="148979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29818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Isosceles Triangle 170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17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„Value“-button;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228601" y="881087"/>
            <a:ext cx="1219200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Value Button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115" name="Oval 114"/>
          <p:cNvSpPr/>
          <p:nvPr/>
        </p:nvSpPr>
        <p:spPr>
          <a:xfrm>
            <a:off x="8001000" y="2895600"/>
            <a:ext cx="914400" cy="914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29818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2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hovers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„Value“-button;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29818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Straight Connector 160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Isosceles Triangle 161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ular Callout 115"/>
          <p:cNvSpPr/>
          <p:nvPr/>
        </p:nvSpPr>
        <p:spPr>
          <a:xfrm>
            <a:off x="4800600" y="3806400"/>
            <a:ext cx="4058519" cy="769199"/>
          </a:xfrm>
          <a:prstGeom prst="wedgeRoundRectCallout">
            <a:avLst>
              <a:gd name="adj1" fmla="val 38934"/>
              <a:gd name="adj2" fmla="val -9591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Determine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interpret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block!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3716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„Value“-button;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7086600" y="39452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229146" y="39168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47173" y="3544669"/>
            <a:ext cx="196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Interpretation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Values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113562" y="4455600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flipV="1">
            <a:off x="8439648" y="4531800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138181" y="441960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alue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138181" y="5823600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/>
          <p:nvPr/>
        </p:nvSpPr>
        <p:spPr>
          <a:xfrm flipV="1">
            <a:off x="8433581" y="5916891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138181" y="5751000"/>
            <a:ext cx="125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Thread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38181" y="4912800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 flipV="1">
            <a:off x="8464267" y="5006001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162800" y="491280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alue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38181" y="5381594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/>
          <p:cNvSpPr/>
          <p:nvPr/>
        </p:nvSpPr>
        <p:spPr>
          <a:xfrm flipV="1">
            <a:off x="8464267" y="5474795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162800" y="535089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alue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28" y="3124200"/>
            <a:ext cx="292572" cy="276317"/>
          </a:xfrm>
          <a:prstGeom prst="rect">
            <a:avLst/>
          </a:prstGeom>
        </p:spPr>
      </p:pic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29818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TextBox 180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Isosceles Triangle 183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3716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„Value“-dropdown </a:t>
            </a:r>
            <a:r>
              <a:rPr lang="de-DE" dirty="0" err="1" smtClean="0"/>
              <a:t>menu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„in </a:t>
            </a:r>
            <a:r>
              <a:rPr lang="de-DE" dirty="0" err="1" smtClean="0"/>
              <a:t>hundreds</a:t>
            </a:r>
            <a:r>
              <a:rPr lang="de-DE" dirty="0" smtClean="0"/>
              <a:t>“;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79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7086600" y="39452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229146" y="39168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47173" y="3544669"/>
            <a:ext cx="196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Interpretation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Values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113562" y="4455600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flipV="1">
            <a:off x="8439648" y="4531800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7138181" y="5823600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/>
          <p:nvPr/>
        </p:nvSpPr>
        <p:spPr>
          <a:xfrm flipV="1">
            <a:off x="8433581" y="5916891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7138181" y="5751000"/>
            <a:ext cx="125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Thread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38181" y="4912800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 flipV="1">
            <a:off x="8464267" y="5006001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162800" y="440049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alue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38181" y="5381594"/>
            <a:ext cx="1624819" cy="293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/>
          <p:cNvSpPr/>
          <p:nvPr/>
        </p:nvSpPr>
        <p:spPr>
          <a:xfrm flipV="1">
            <a:off x="8464267" y="5474795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162800" y="5350890"/>
            <a:ext cx="124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alue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600" y="4857690"/>
            <a:ext cx="142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de-DE" sz="2000" dirty="0" err="1" smtClean="0">
                <a:solidFill>
                  <a:schemeClr val="accent1">
                    <a:lumMod val="75000"/>
                  </a:schemeClr>
                </a:solidFill>
              </a:rPr>
              <a:t>hundreds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28" y="3124200"/>
            <a:ext cx="292572" cy="276317"/>
          </a:xfrm>
          <a:prstGeom prst="rect">
            <a:avLst/>
          </a:prstGeom>
        </p:spPr>
      </p:pic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29818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TextBox 180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Isosceles Triangle 183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3716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„ok“-button;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197436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06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79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9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29818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Isosceles Triangle 201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Merge</a:t>
            </a:r>
            <a:r>
              <a:rPr lang="de-DE" dirty="0" smtClean="0"/>
              <a:t>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228600" y="881087"/>
            <a:ext cx="2703057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Merge</a:t>
            </a:r>
            <a:r>
              <a:rPr lang="de-DE" sz="2400" dirty="0" smtClean="0"/>
              <a:t> 2 </a:t>
            </a:r>
            <a:r>
              <a:rPr lang="de-DE" sz="2400" dirty="0" err="1" smtClean="0"/>
              <a:t>blocks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29818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17526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7526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098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29718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29718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37329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29986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34406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990600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2 </a:t>
            </a:r>
            <a:r>
              <a:rPr lang="de-DE" dirty="0" err="1" smtClean="0"/>
              <a:t>blocks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37329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37338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1794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44313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75504" y="40386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3254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1148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2098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1939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37337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1910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191725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73636" y="3733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37338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3657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3811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3810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3688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932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1982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1910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114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2686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267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146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50400"/>
            <a:ext cx="506077" cy="3060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501285" y="42108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3796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2788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34194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34290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34406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34406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191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5504" y="46482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5562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166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1054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029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1932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063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1659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1054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1170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1054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133600" y="46511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46482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29718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2766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2766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37338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4648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1054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1626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2098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29909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10125" y="4572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83148" y="46032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191725" y="4708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4708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46554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4648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514600" y="47244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076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46968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47258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5486400" y="4648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-1066800" y="55626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55626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49443" y="2891135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238999" y="2433935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3060227" y="2421323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304799" y="2421323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1143000" y="2298031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80010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81000" y="248004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229071" y="2480045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38100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7244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030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057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724427" y="2480045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077200" y="2491025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315200" y="248159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10027" y="248004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181302" y="2480045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5638800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2510135"/>
            <a:ext cx="292572" cy="276317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43449"/>
            <a:ext cx="139683" cy="114286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218052"/>
            <a:ext cx="152381" cy="139683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94243"/>
            <a:ext cx="139683" cy="63492"/>
          </a:xfrm>
          <a:prstGeom prst="rect">
            <a:avLst/>
          </a:prstGeom>
        </p:spPr>
      </p:pic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37242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Box 210"/>
          <p:cNvSpPr txBox="1"/>
          <p:nvPr/>
        </p:nvSpPr>
        <p:spPr>
          <a:xfrm>
            <a:off x="5638800" y="3440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2446910" y="32574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Isosceles Triangle 212"/>
          <p:cNvSpPr>
            <a:spLocks noChangeAspect="1"/>
          </p:cNvSpPr>
          <p:nvPr/>
        </p:nvSpPr>
        <p:spPr>
          <a:xfrm>
            <a:off x="2188800" y="31678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Isosceles Triangle 213"/>
          <p:cNvSpPr>
            <a:spLocks noChangeAspect="1"/>
          </p:cNvSpPr>
          <p:nvPr/>
        </p:nvSpPr>
        <p:spPr>
          <a:xfrm flipV="1">
            <a:off x="2188800" y="33966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 flipH="1">
            <a:off x="2424136" y="29718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„Project“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Content e.g. „</a:t>
            </a:r>
            <a:r>
              <a:rPr lang="de-DE" dirty="0" err="1" smtClean="0"/>
              <a:t>Bolts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Nuts</a:t>
            </a:r>
            <a:r>
              <a:rPr lang="de-DE" dirty="0" smtClean="0"/>
              <a:t>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Document-Ontologies</a:t>
            </a:r>
            <a:r>
              <a:rPr lang="de-DE" dirty="0" smtClean="0"/>
              <a:t> (</a:t>
            </a:r>
            <a:r>
              <a:rPr lang="de-DE" dirty="0" err="1" smtClean="0"/>
              <a:t>standard</a:t>
            </a:r>
            <a:r>
              <a:rPr lang="de-DE" dirty="0" smtClean="0"/>
              <a:t>), e.g. </a:t>
            </a:r>
            <a:r>
              <a:rPr lang="de-DE" dirty="0" err="1" smtClean="0"/>
              <a:t>the</a:t>
            </a:r>
            <a:r>
              <a:rPr lang="de-DE" dirty="0" smtClean="0"/>
              <a:t> Spreadsheet-</a:t>
            </a:r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„</a:t>
            </a:r>
            <a:r>
              <a:rPr lang="de-DE" dirty="0" err="1" smtClean="0"/>
              <a:t>depends</a:t>
            </a:r>
            <a:r>
              <a:rPr lang="de-DE" dirty="0" smtClean="0"/>
              <a:t>-on“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maybe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Finances-Ontology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Prices-</a:t>
            </a:r>
            <a:r>
              <a:rPr lang="de-DE" dirty="0" err="1" smtClean="0">
                <a:sym typeface="Wingdings" panose="05000000000000000000" pitchFamily="2" charset="2"/>
              </a:rPr>
              <a:t>Theory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Vendor-Theory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>
                <a:sym typeface="Wingdings" panose="05000000000000000000" pitchFamily="2" charset="2"/>
              </a:rPr>
              <a:t>Construction-Ontology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Bolts-Theory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Nuts-Theory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mtClean="0"/>
              <a:t>Frame </a:t>
            </a:r>
            <a:r>
              <a:rPr lang="de-DE" smtClean="0"/>
              <a:t>Environments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Pricing</a:t>
            </a:r>
            <a:r>
              <a:rPr lang="de-DE" dirty="0" smtClean="0"/>
              <a:t> (e.g. </a:t>
            </a:r>
            <a:r>
              <a:rPr lang="de-DE" dirty="0" err="1" smtClean="0"/>
              <a:t>Spreadsheets</a:t>
            </a:r>
            <a:r>
              <a:rPr lang="de-DE" dirty="0" smtClean="0"/>
              <a:t> „</a:t>
            </a:r>
            <a:r>
              <a:rPr lang="de-DE" dirty="0" err="1" smtClean="0"/>
              <a:t>Pricing</a:t>
            </a:r>
            <a:r>
              <a:rPr lang="de-DE" dirty="0" smtClean="0"/>
              <a:t>“ + „</a:t>
            </a:r>
            <a:r>
              <a:rPr lang="de-DE" dirty="0" err="1" smtClean="0"/>
              <a:t>Contract</a:t>
            </a:r>
            <a:r>
              <a:rPr lang="de-DE" dirty="0" smtClean="0"/>
              <a:t>“)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Construction</a:t>
            </a:r>
            <a:r>
              <a:rPr lang="de-DE" dirty="0" smtClean="0"/>
              <a:t> (e.g. </a:t>
            </a:r>
            <a:r>
              <a:rPr lang="de-DE" dirty="0"/>
              <a:t>CAD </a:t>
            </a:r>
            <a:r>
              <a:rPr lang="de-DE" dirty="0" err="1"/>
              <a:t>doc</a:t>
            </a:r>
            <a:r>
              <a:rPr lang="de-DE" dirty="0"/>
              <a:t> </a:t>
            </a:r>
            <a:r>
              <a:rPr lang="de-DE" dirty="0" smtClean="0"/>
              <a:t>„Pipe Ends“)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17526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7526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098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29718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37329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29986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34406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990600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Merge</a:t>
            </a:r>
            <a:r>
              <a:rPr lang="de-DE" dirty="0" smtClean="0"/>
              <a:t>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37329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37338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1794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44313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75504" y="40386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3254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1148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2098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1939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37337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1" y="4191000"/>
            <a:ext cx="6464028" cy="90422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191725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3733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37338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3657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3811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3810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3688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932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1982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1910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114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2686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267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146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50400"/>
            <a:ext cx="506077" cy="3060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501285" y="42108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Price-A-P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3796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2788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34194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34290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34406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34406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191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5504" y="46482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5562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166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1054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029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1932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063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1659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1054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1170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1054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29718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2766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2766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37338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1054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1626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2098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29909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10125" y="4572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83148" y="46032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191725" y="4708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4708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46554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4648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07600"/>
            <a:ext cx="506077" cy="30600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-1066800" y="55626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55626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949443" y="2891135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38999" y="2433935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060227" y="2421323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04799" y="2421323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1143000" y="2298031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0010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000" y="248004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29071" y="2480045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8100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7244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8030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057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24427" y="2480045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077200" y="2491025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315200" y="248159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810027" y="248004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181302" y="2480045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5638800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1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2510135"/>
            <a:ext cx="292572" cy="276317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43449"/>
            <a:ext cx="139683" cy="114286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218052"/>
            <a:ext cx="152381" cy="139683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94243"/>
            <a:ext cx="139683" cy="63492"/>
          </a:xfrm>
          <a:prstGeom prst="rect">
            <a:avLst/>
          </a:prstGeom>
        </p:spPr>
      </p:pic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3733800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TextBox 180"/>
          <p:cNvSpPr txBox="1"/>
          <p:nvPr/>
        </p:nvSpPr>
        <p:spPr>
          <a:xfrm>
            <a:off x="56388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2446910" y="32574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>
            <a:spLocks noChangeAspect="1"/>
          </p:cNvSpPr>
          <p:nvPr/>
        </p:nvSpPr>
        <p:spPr>
          <a:xfrm>
            <a:off x="2188800" y="31678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Isosceles Triangle 183"/>
          <p:cNvSpPr>
            <a:spLocks noChangeAspect="1"/>
          </p:cNvSpPr>
          <p:nvPr/>
        </p:nvSpPr>
        <p:spPr>
          <a:xfrm flipV="1">
            <a:off x="2188800" y="33966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2424136" y="29718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17526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7526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098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29718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37329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29986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34406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990600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2 </a:t>
            </a:r>
            <a:r>
              <a:rPr lang="de-DE" dirty="0" err="1" smtClean="0"/>
              <a:t>blocks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37329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37338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1794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44313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75504" y="40386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3254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1148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2098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1939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37337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1910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191725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3733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37338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3657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3811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3810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3688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932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1982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1910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114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2686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267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146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50400"/>
            <a:ext cx="506077" cy="3060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501285" y="42108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3796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2788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34194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34290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34406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34406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191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5504" y="46482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5562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133600" y="51083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51054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29718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2766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2766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37338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4648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1054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1626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2098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29909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10125" y="4572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83148" y="46032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191725" y="4708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4708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46554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46482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514600" y="47244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076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46968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47258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5486400" y="4648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-1066800" y="55626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55626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166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1054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029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1932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063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1659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1054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1170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1054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49443" y="2891135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8999" y="2433935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60227" y="2421323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04799" y="2421323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1143000" y="2298031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80010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81000" y="248004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229071" y="2480045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38100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244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030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057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724427" y="2480045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077200" y="2491025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15200" y="248159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810027" y="248004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81302" y="2480045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5638800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2510135"/>
            <a:ext cx="292572" cy="276317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43449"/>
            <a:ext cx="139683" cy="114286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218052"/>
            <a:ext cx="152381" cy="139683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94243"/>
            <a:ext cx="139683" cy="63492"/>
          </a:xfrm>
          <a:prstGeom prst="rect">
            <a:avLst/>
          </a:prstGeom>
        </p:spPr>
      </p:pic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3733800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" name="TextBox 188"/>
          <p:cNvSpPr txBox="1"/>
          <p:nvPr/>
        </p:nvSpPr>
        <p:spPr>
          <a:xfrm>
            <a:off x="56388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2446910" y="32574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90"/>
          <p:cNvSpPr>
            <a:spLocks noChangeAspect="1"/>
          </p:cNvSpPr>
          <p:nvPr/>
        </p:nvSpPr>
        <p:spPr>
          <a:xfrm>
            <a:off x="2188800" y="31678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191"/>
          <p:cNvSpPr>
            <a:spLocks noChangeAspect="1"/>
          </p:cNvSpPr>
          <p:nvPr/>
        </p:nvSpPr>
        <p:spPr>
          <a:xfrm flipV="1">
            <a:off x="2188800" y="33966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2424136" y="29718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17526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7526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098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29718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29718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37329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29986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34406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990600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2 </a:t>
            </a:r>
            <a:r>
              <a:rPr lang="de-DE" dirty="0" err="1" smtClean="0"/>
              <a:t>blocks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37329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37338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1794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44313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75504" y="40386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3254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1148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2098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1939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37337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191000"/>
            <a:ext cx="6464028" cy="9144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191725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3794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3733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37338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3657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3811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3810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3688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932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251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1982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1910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114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2686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267199"/>
            <a:ext cx="960635" cy="6087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146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50400"/>
            <a:ext cx="506077" cy="3060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514600" y="4267200"/>
            <a:ext cx="92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Price-A-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3796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34194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34290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34406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34406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191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75504" y="46482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5562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29718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2766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2766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37338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1054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562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1626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2098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29909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10125" y="5029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83148" y="5060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191725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166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1126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105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514600" y="5181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1648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1540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183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5486400" y="51054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-1066800" y="55626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55626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25269" y="4684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684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6241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54798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58218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68477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462418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49443" y="2891135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38999" y="2433935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060227" y="2421323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04799" y="2421323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143000" y="2298031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010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81000" y="248004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229071" y="2480045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38100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724427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030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057400" y="228153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724427" y="2480045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77200" y="2491025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315200" y="248159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810027" y="248004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1302" y="2480045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5638800" y="2300645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1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2510135"/>
            <a:ext cx="292572" cy="276317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43449"/>
            <a:ext cx="139683" cy="114286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218052"/>
            <a:ext cx="152381" cy="139683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94243"/>
            <a:ext cx="139683" cy="63492"/>
          </a:xfrm>
          <a:prstGeom prst="rect">
            <a:avLst/>
          </a:prstGeom>
        </p:spPr>
      </p:pic>
      <p:pic>
        <p:nvPicPr>
          <p:cNvPr id="18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3733800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184"/>
          <p:cNvSpPr txBox="1"/>
          <p:nvPr/>
        </p:nvSpPr>
        <p:spPr>
          <a:xfrm>
            <a:off x="56388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2446910" y="32574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Isosceles Triangle 186"/>
          <p:cNvSpPr>
            <a:spLocks noChangeAspect="1"/>
          </p:cNvSpPr>
          <p:nvPr/>
        </p:nvSpPr>
        <p:spPr>
          <a:xfrm>
            <a:off x="2188800" y="31678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>
            <a:spLocks noChangeAspect="1"/>
          </p:cNvSpPr>
          <p:nvPr/>
        </p:nvSpPr>
        <p:spPr>
          <a:xfrm flipV="1">
            <a:off x="2188800" y="33966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H="1">
            <a:off x="2424136" y="29718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/>
              <a:t>S</a:t>
            </a:r>
            <a:r>
              <a:rPr lang="de-DE" dirty="0" smtClean="0"/>
              <a:t>earch“-button;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228601" y="881087"/>
            <a:ext cx="1219200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Search Button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49443" y="3492483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11483"/>
            <a:ext cx="292572" cy="276317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sp>
        <p:nvSpPr>
          <p:cNvPr id="115" name="Oval 114"/>
          <p:cNvSpPr/>
          <p:nvPr/>
        </p:nvSpPr>
        <p:spPr>
          <a:xfrm>
            <a:off x="5410200" y="2741655"/>
            <a:ext cx="914400" cy="914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Isosceles Triangle 170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171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 flipH="1">
            <a:off x="2424136" y="35814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/>
              <a:t>S</a:t>
            </a:r>
            <a:r>
              <a:rPr lang="de-DE" dirty="0" smtClean="0"/>
              <a:t>earch“-button;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36" name="Rounded Rectangle 135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228600" y="881087"/>
            <a:ext cx="2703057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Search Button:</a:t>
            </a:r>
          </a:p>
          <a:p>
            <a:pPr algn="ctr"/>
            <a:r>
              <a:rPr lang="de-DE" sz="2400" dirty="0" smtClean="0"/>
              <a:t>Name</a:t>
            </a:r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3810000" y="3048000"/>
            <a:ext cx="27" cy="44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707493" y="3022671"/>
            <a:ext cx="0" cy="46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7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TextBox 179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typed</a:t>
            </a:r>
            <a:r>
              <a:rPr lang="de-DE" dirty="0" smtClean="0"/>
              <a:t> „</a:t>
            </a:r>
            <a:r>
              <a:rPr lang="de-DE" dirty="0" err="1" smtClean="0"/>
              <a:t>Pr</a:t>
            </a:r>
            <a:r>
              <a:rPr lang="de-DE" dirty="0" smtClean="0"/>
              <a:t>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36" name="Rounded Rectangle 135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286000" y="35640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Down Arrow 138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6" name="Rounded Rectangle 165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02427" y="3899516"/>
            <a:ext cx="6347601" cy="876216"/>
          </a:xfrm>
          <a:prstGeom prst="rect">
            <a:avLst/>
          </a:prstGeom>
          <a:solidFill>
            <a:srgbClr val="FFECA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4412204" y="4078069"/>
            <a:ext cx="211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 </a:t>
            </a:r>
          </a:p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08" y="3930701"/>
            <a:ext cx="215873" cy="825397"/>
          </a:xfrm>
          <a:prstGeom prst="rect">
            <a:avLst/>
          </a:prstGeom>
        </p:spPr>
      </p:pic>
      <p:cxnSp>
        <p:nvCxnSpPr>
          <p:cNvPr id="181" name="Straight Connector 180"/>
          <p:cNvCxnSpPr/>
          <p:nvPr/>
        </p:nvCxnSpPr>
        <p:spPr>
          <a:xfrm flipV="1">
            <a:off x="2652081" y="41148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32123" y="38862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Meaning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H="1">
            <a:off x="7162075" y="3886200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162800" y="411480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endor!E4:E11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162800" y="4385846"/>
            <a:ext cx="1397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vendor!F4:F11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665053" y="44093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2667000" y="46482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4418875" y="3886200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667000" y="4078069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800520" y="388322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772400" y="3883223"/>
            <a:ext cx="946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Range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211" name="Rectangle 210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21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5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„Price-B“ 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3434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6" name="Rounded Rectangle 165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286000" y="35640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„ok“-button;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525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5247621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Isosceles Triangle 188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Isosceles Triangle 189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2424136" y="35814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/>
              <a:t>S</a:t>
            </a:r>
            <a:r>
              <a:rPr lang="de-DE" dirty="0" smtClean="0"/>
              <a:t>earch“-button;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36" name="Rounded Rectangle 135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133600" y="525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1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TextBox 177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/>
              <a:t>S</a:t>
            </a:r>
            <a:r>
              <a:rPr lang="de-DE" dirty="0" smtClean="0"/>
              <a:t>earch“-button;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36" name="Rounded Rectangle 135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133600" y="525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28600" y="881087"/>
            <a:ext cx="2703057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Search Button:</a:t>
            </a:r>
          </a:p>
          <a:p>
            <a:pPr algn="ctr"/>
            <a:r>
              <a:rPr lang="de-DE" sz="2400" dirty="0" err="1" smtClean="0"/>
              <a:t>Meaning</a:t>
            </a:r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V="1">
            <a:off x="2531606" y="3886200"/>
            <a:ext cx="1735594" cy="1659246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1749545" cy="1143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67200" y="1752600"/>
            <a:ext cx="30480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Sally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749545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438400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PricingSimple</a:t>
            </a:r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3719" y="420266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Contract</a:t>
            </a:r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10" name="5-Point Star 9"/>
          <p:cNvSpPr>
            <a:spLocks noChangeAspect="1"/>
          </p:cNvSpPr>
          <p:nvPr/>
        </p:nvSpPr>
        <p:spPr>
          <a:xfrm rot="20316237">
            <a:off x="3632868" y="4847309"/>
            <a:ext cx="1997135" cy="170516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Planetary</a:t>
            </a:r>
          </a:p>
          <a:p>
            <a:pPr algn="ctr"/>
            <a:r>
              <a:rPr lang="de-DE" sz="900" dirty="0" smtClean="0"/>
              <a:t>(</a:t>
            </a:r>
            <a:r>
              <a:rPr lang="de-DE" sz="900" dirty="0" err="1" smtClean="0"/>
              <a:t>as</a:t>
            </a:r>
            <a:r>
              <a:rPr lang="de-DE" sz="900" dirty="0" smtClean="0"/>
              <a:t> </a:t>
            </a:r>
            <a:r>
              <a:rPr lang="de-DE" sz="900" dirty="0" err="1" smtClean="0"/>
              <a:t>ontology</a:t>
            </a:r>
            <a:r>
              <a:rPr lang="de-DE" sz="900" dirty="0" smtClean="0"/>
              <a:t> </a:t>
            </a:r>
            <a:r>
              <a:rPr lang="de-DE" sz="900" dirty="0" err="1" smtClean="0"/>
              <a:t>editor</a:t>
            </a:r>
            <a:r>
              <a:rPr lang="de-DE" sz="900" dirty="0" smtClean="0"/>
              <a:t>)</a:t>
            </a:r>
            <a:endParaRPr lang="en-US" sz="900" dirty="0"/>
          </a:p>
        </p:txBody>
      </p:sp>
      <p:pic>
        <p:nvPicPr>
          <p:cNvPr id="1026" name="Picture 2" descr="C:\akoSVN\sissi\doc\papers\Interact_2013\pics\c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1" y="5069195"/>
            <a:ext cx="180868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koSVN\sissi\doc\papers\Interact_2013\pics\FlangePric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28302"/>
            <a:ext cx="2514600" cy="98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Magnetic Disk 10"/>
          <p:cNvSpPr/>
          <p:nvPr/>
        </p:nvSpPr>
        <p:spPr>
          <a:xfrm>
            <a:off x="7620000" y="619481"/>
            <a:ext cx="1219200" cy="18189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„Project“ Files</a:t>
            </a:r>
            <a:endParaRPr lang="en-US" dirty="0"/>
          </a:p>
        </p:txBody>
      </p:sp>
      <p:sp>
        <p:nvSpPr>
          <p:cNvPr id="12" name="Explosion 2 11"/>
          <p:cNvSpPr/>
          <p:nvPr/>
        </p:nvSpPr>
        <p:spPr>
          <a:xfrm>
            <a:off x="5658920" y="4267200"/>
            <a:ext cx="3485080" cy="10717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Configuration</a:t>
            </a:r>
            <a:r>
              <a:rPr lang="de-DE" dirty="0" smtClean="0"/>
              <a:t> Service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29600" y="2623066"/>
            <a:ext cx="0" cy="17372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5853" y="1078468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Pricing</a:t>
            </a:r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2298" y="6035550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„CAD </a:t>
            </a:r>
            <a:r>
              <a:rPr lang="de-DE" dirty="0" err="1" smtClean="0"/>
              <a:t>doc</a:t>
            </a:r>
            <a:r>
              <a:rPr lang="de-DE" dirty="0" smtClean="0"/>
              <a:t>“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68420" y="5338940"/>
            <a:ext cx="703780" cy="4961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4267200"/>
            <a:ext cx="2162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Give</a:t>
            </a:r>
            <a:r>
              <a:rPr lang="de-DE" sz="1400" dirty="0" smtClean="0">
                <a:solidFill>
                  <a:schemeClr val="accent2"/>
                </a:solidFill>
              </a:rPr>
              <a:t> </a:t>
            </a:r>
            <a:r>
              <a:rPr lang="de-DE" sz="1400" dirty="0" err="1" smtClean="0">
                <a:solidFill>
                  <a:schemeClr val="accent2"/>
                </a:solidFill>
              </a:rPr>
              <a:t>me</a:t>
            </a:r>
            <a:r>
              <a:rPr lang="de-DE" sz="1400" dirty="0" smtClean="0">
                <a:solidFill>
                  <a:schemeClr val="accent2"/>
                </a:solidFill>
              </a:rPr>
              <a:t> all </a:t>
            </a:r>
            <a:r>
              <a:rPr lang="de-DE" sz="1400" dirty="0" err="1" smtClean="0">
                <a:solidFill>
                  <a:schemeClr val="accent2"/>
                </a:solidFill>
              </a:rPr>
              <a:t>the</a:t>
            </a:r>
            <a:r>
              <a:rPr lang="de-DE" sz="1400" dirty="0" smtClean="0">
                <a:solidFill>
                  <a:schemeClr val="accent2"/>
                </a:solidFill>
              </a:rPr>
              <a:t> „</a:t>
            </a:r>
            <a:r>
              <a:rPr lang="de-DE" sz="1400" dirty="0" err="1" smtClean="0">
                <a:solidFill>
                  <a:schemeClr val="accent2"/>
                </a:solidFill>
              </a:rPr>
              <a:t>relations</a:t>
            </a:r>
            <a:r>
              <a:rPr lang="de-DE" sz="1400" dirty="0" smtClean="0">
                <a:solidFill>
                  <a:schemeClr val="accent2"/>
                </a:solidFill>
              </a:rPr>
              <a:t>“!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4045" y="4492823"/>
            <a:ext cx="22477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Give</a:t>
            </a:r>
            <a:r>
              <a:rPr lang="de-DE" sz="1400" dirty="0" smtClean="0">
                <a:solidFill>
                  <a:schemeClr val="accent2"/>
                </a:solidFill>
              </a:rPr>
              <a:t> </a:t>
            </a:r>
            <a:r>
              <a:rPr lang="de-DE" sz="1400" dirty="0" err="1" smtClean="0">
                <a:solidFill>
                  <a:schemeClr val="accent2"/>
                </a:solidFill>
              </a:rPr>
              <a:t>me</a:t>
            </a:r>
            <a:r>
              <a:rPr lang="de-DE" sz="1400" dirty="0" smtClean="0">
                <a:solidFill>
                  <a:schemeClr val="accent2"/>
                </a:solidFill>
              </a:rPr>
              <a:t> all </a:t>
            </a:r>
            <a:r>
              <a:rPr lang="de-DE" sz="1400" dirty="0" err="1" smtClean="0">
                <a:solidFill>
                  <a:schemeClr val="accent2"/>
                </a:solidFill>
              </a:rPr>
              <a:t>the</a:t>
            </a:r>
            <a:r>
              <a:rPr lang="de-DE" sz="1400" dirty="0" smtClean="0">
                <a:solidFill>
                  <a:schemeClr val="accent2"/>
                </a:solidFill>
              </a:rPr>
              <a:t> „</a:t>
            </a:r>
            <a:r>
              <a:rPr lang="de-DE" sz="1400" dirty="0" err="1" smtClean="0">
                <a:solidFill>
                  <a:schemeClr val="accent2"/>
                </a:solidFill>
              </a:rPr>
              <a:t>concepts</a:t>
            </a:r>
            <a:r>
              <a:rPr lang="de-DE" sz="1400" dirty="0" smtClean="0">
                <a:solidFill>
                  <a:schemeClr val="accent2"/>
                </a:solidFill>
              </a:rPr>
              <a:t>“!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705600" y="4038600"/>
            <a:ext cx="228600" cy="42697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59120" y="4021723"/>
            <a:ext cx="211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me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82620" y="4267200"/>
            <a:ext cx="351890" cy="87719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24045" y="3446154"/>
            <a:ext cx="1273749" cy="249546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9400" y="2057400"/>
            <a:ext cx="1430794" cy="15240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57600" y="838200"/>
            <a:ext cx="1430794" cy="76200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5899924" y="5835134"/>
            <a:ext cx="1219200" cy="1005711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6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typed</a:t>
            </a:r>
            <a:r>
              <a:rPr lang="de-DE" dirty="0" smtClean="0"/>
              <a:t> „</a:t>
            </a:r>
            <a:r>
              <a:rPr lang="de-DE" dirty="0" err="1" smtClean="0"/>
              <a:t>Ven</a:t>
            </a:r>
            <a:r>
              <a:rPr lang="de-DE" dirty="0" smtClean="0"/>
              <a:t>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525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36" name="Rounded Rectangle 135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2427" y="3899516"/>
            <a:ext cx="6347601" cy="876216"/>
          </a:xfrm>
          <a:prstGeom prst="rect">
            <a:avLst/>
          </a:prstGeom>
          <a:solidFill>
            <a:srgbClr val="FFECA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286000" y="3564000"/>
            <a:ext cx="5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52081" y="4078069"/>
            <a:ext cx="211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 </a:t>
            </a:r>
          </a:p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08" y="3930701"/>
            <a:ext cx="215873" cy="825397"/>
          </a:xfrm>
          <a:prstGeom prst="rect">
            <a:avLst/>
          </a:prstGeom>
        </p:spPr>
      </p:pic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10200" y="4078069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</a:p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409475" y="3899516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652081" y="41148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543720" y="388322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72000" y="38862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Meaning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7162075" y="3886200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772400" y="3883223"/>
            <a:ext cx="946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Range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162800" y="411480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endor!E4:E11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2800" y="4385846"/>
            <a:ext cx="1397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vendor!F4:F11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2665053" y="44093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667000" y="46482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89" name="Rectangle 188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9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„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Price| Price A“ 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525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6" name="Rounded Rectangle 165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286000" y="3564000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„ok“-button;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35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8006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Isosceles Triangle 188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Isosceles Triangle 189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2424136" y="35814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„Search“-button;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35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8006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75" name="Rounded Rectangle 174"/>
          <p:cNvSpPr/>
          <p:nvPr/>
        </p:nvSpPr>
        <p:spPr>
          <a:xfrm>
            <a:off x="228600" y="652487"/>
            <a:ext cx="2703057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Search Button:</a:t>
            </a:r>
          </a:p>
          <a:p>
            <a:pPr algn="ctr"/>
            <a:r>
              <a:rPr lang="de-DE" sz="2400" dirty="0" smtClean="0"/>
              <a:t>Ok-button</a:t>
            </a:r>
            <a:endParaRPr lang="en-US" sz="2400" dirty="0"/>
          </a:p>
        </p:txBody>
      </p:sp>
      <p:sp>
        <p:nvSpPr>
          <p:cNvPr id="176" name="Rectangle 175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9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5638800" y="403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„ok“-button;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35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8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2424136" y="35814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„Search“-button;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35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8006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2290255" y="3562112"/>
            <a:ext cx="3805745" cy="324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75" name="Rounded Rectangle 174"/>
          <p:cNvSpPr/>
          <p:nvPr/>
        </p:nvSpPr>
        <p:spPr>
          <a:xfrm>
            <a:off x="228600" y="652487"/>
            <a:ext cx="2703057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Search Button:</a:t>
            </a:r>
          </a:p>
          <a:p>
            <a:pPr algn="ctr"/>
            <a:r>
              <a:rPr lang="de-DE" sz="2400" dirty="0"/>
              <a:t>x</a:t>
            </a:r>
            <a:r>
              <a:rPr lang="de-DE" sz="2400" dirty="0" smtClean="0"/>
              <a:t>-button</a:t>
            </a:r>
            <a:endParaRPr lang="en-US" sz="2400" dirty="0"/>
          </a:p>
        </p:txBody>
      </p:sp>
      <p:sp>
        <p:nvSpPr>
          <p:cNvPr id="176" name="Rectangle 175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pic>
        <p:nvPicPr>
          <p:cNvPr id="19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5638800" y="403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„x“-button;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35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8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Isosceles Triangle 187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2424136" y="35814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43000" y="156346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/>
              <a:t>S</a:t>
            </a:r>
            <a:r>
              <a:rPr lang="de-DE" dirty="0" smtClean="0"/>
              <a:t>earch“-button;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2429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36" name="Rounded Rectangle 135"/>
          <p:cNvSpPr/>
          <p:nvPr/>
        </p:nvSpPr>
        <p:spPr>
          <a:xfrm>
            <a:off x="2832350" y="3562111"/>
            <a:ext cx="1152127" cy="32706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133600" y="480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28600" y="881087"/>
            <a:ext cx="2703057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Search Button:</a:t>
            </a:r>
          </a:p>
          <a:p>
            <a:pPr algn="ctr"/>
            <a:r>
              <a:rPr lang="de-DE" sz="2400" dirty="0" err="1" smtClean="0"/>
              <a:t>Cell</a:t>
            </a:r>
            <a:r>
              <a:rPr lang="de-DE" sz="2400" dirty="0" smtClean="0"/>
              <a:t> Range</a:t>
            </a:r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79" name="Rounded Rectangle 178"/>
          <p:cNvSpPr/>
          <p:nvPr/>
        </p:nvSpPr>
        <p:spPr>
          <a:xfrm>
            <a:off x="4136877" y="3543286"/>
            <a:ext cx="587523" cy="34298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4822677" y="3543286"/>
            <a:ext cx="587523" cy="34298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614825" y="3429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886200" y="3429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TextBox 183"/>
          <p:cNvSpPr txBox="1"/>
          <p:nvPr/>
        </p:nvSpPr>
        <p:spPr>
          <a:xfrm>
            <a:off x="5638800" y="403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57200" y="156346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 „E4“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80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02427" y="3899516"/>
            <a:ext cx="6347601" cy="876216"/>
          </a:xfrm>
          <a:prstGeom prst="rect">
            <a:avLst/>
          </a:prstGeom>
          <a:solidFill>
            <a:srgbClr val="FFECA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012404" y="4078069"/>
            <a:ext cx="211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08" y="3930701"/>
            <a:ext cx="215873" cy="825397"/>
          </a:xfrm>
          <a:prstGeom prst="rect">
            <a:avLst/>
          </a:prstGeom>
        </p:spPr>
      </p:pic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40780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266475" y="3899516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590800" y="41148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400720" y="388322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932323" y="38862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Meaning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6019075" y="3886200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20979" y="3883223"/>
            <a:ext cx="946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Range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667000" y="411480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endor!E4:E11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2665053" y="44093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667000" y="46482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89" name="Rectangle 188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6" name="Rounded Rectangle 195"/>
          <p:cNvSpPr/>
          <p:nvPr/>
        </p:nvSpPr>
        <p:spPr>
          <a:xfrm>
            <a:off x="2832350" y="3562111"/>
            <a:ext cx="1152127" cy="32706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endParaRPr lang="en-US" dirty="0"/>
          </a:p>
        </p:txBody>
      </p:sp>
      <p:sp>
        <p:nvSpPr>
          <p:cNvPr id="197" name="Rounded Rectangle 196"/>
          <p:cNvSpPr/>
          <p:nvPr/>
        </p:nvSpPr>
        <p:spPr>
          <a:xfrm>
            <a:off x="4136877" y="3543286"/>
            <a:ext cx="587523" cy="34298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4822677" y="3543286"/>
            <a:ext cx="587523" cy="34298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4614825" y="3429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86200" y="3429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191000" y="35052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8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„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Price| Price A“ 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6" name="Rounded Rectangle 165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4" name="Rounded Rectangle 193"/>
          <p:cNvSpPr/>
          <p:nvPr/>
        </p:nvSpPr>
        <p:spPr>
          <a:xfrm>
            <a:off x="2832350" y="3562111"/>
            <a:ext cx="1152127" cy="32706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4136877" y="3543286"/>
            <a:ext cx="587523" cy="34298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4822677" y="3543286"/>
            <a:ext cx="587523" cy="34298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4614825" y="3429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86200" y="3429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97436" y="35052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883236" y="35052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TextBox 20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0697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881087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806905" cy="523220"/>
          </a:xfrm>
          <a:prstGeom prst="rect">
            <a:avLst/>
          </a:prstGeom>
          <a:solidFill>
            <a:srgbClr val="FFECAF"/>
          </a:solidFill>
        </p:spPr>
        <p:txBody>
          <a:bodyPr wrap="none" rtlCol="0">
            <a:spAutoFit/>
          </a:bodyPr>
          <a:lstStyle/>
          <a:p>
            <a:r>
              <a:rPr lang="de-DE" sz="2800" dirty="0" smtClean="0"/>
              <a:t>Version 1.0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711654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1" y="2971800"/>
            <a:ext cx="6781800" cy="800100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8531" y="3200400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333369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91000" y="29718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01" y="33336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solidFill>
                  <a:schemeClr val="accent3"/>
                </a:solidFill>
                <a:latin typeface="Candara" panose="020E0502030303020204" pitchFamily="34" charset="0"/>
              </a:rPr>
              <a:t>J</a:t>
            </a:r>
            <a:r>
              <a:rPr lang="de-DE" sz="2000" b="1" dirty="0" err="1" smtClean="0">
                <a:solidFill>
                  <a:schemeClr val="accent3"/>
                </a:solidFill>
                <a:latin typeface="Candara" panose="020E0502030303020204" pitchFamily="34" charset="0"/>
              </a:rPr>
              <a:t>oin</a:t>
            </a:r>
            <a:endParaRPr lang="en-US" sz="2000" b="1" dirty="0">
              <a:solidFill>
                <a:schemeClr val="accent3"/>
              </a:solidFill>
              <a:latin typeface="Candara" panose="020E0502030303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011" y="33336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4"/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4"/>
              </a:solidFill>
              <a:latin typeface="Candara" panose="020E0502030303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53200" y="3276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4146" y="32004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4735" y="320040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38862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" y="3962402"/>
            <a:ext cx="7116543" cy="160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071" y="4343400"/>
            <a:ext cx="1975133" cy="12191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85800" y="3962400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4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V="1">
            <a:off x="685800" y="5562599"/>
            <a:ext cx="7116543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867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08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56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800" y="3962401"/>
            <a:ext cx="0" cy="1600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72400" y="3962400"/>
            <a:ext cx="6067" cy="16002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08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56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6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0933" y="4343400"/>
            <a:ext cx="6067" cy="12191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4343400"/>
            <a:ext cx="7086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3962401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91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32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334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91000" y="4050267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0" y="3962400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0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91671" y="4050267"/>
            <a:ext cx="105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Actions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819400" y="4495726"/>
            <a:ext cx="1295400" cy="304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2971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486400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71800" y="4724400"/>
            <a:ext cx="1143000" cy="213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</a:t>
            </a:r>
            <a:r>
              <a:rPr lang="de-DE" sz="900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IsoHexThread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96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7400" y="4724400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A4:A11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194277" y="44958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048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69036" y="44424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C4</a:t>
            </a:r>
            <a:endParaRPr lang="en-US" sz="20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191000" y="3276600"/>
            <a:ext cx="3429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57800" y="295269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6B95C7"/>
                </a:solidFill>
                <a:latin typeface="Candara" panose="020E0502030303020204" pitchFamily="34" charset="0"/>
              </a:rPr>
              <a:t>Actions</a:t>
            </a:r>
            <a:endParaRPr lang="en-US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857999" y="4495800"/>
            <a:ext cx="762001" cy="304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6B9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10400" y="4492823"/>
            <a:ext cx="528465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1" dirty="0" err="1" smtClean="0">
                <a:solidFill>
                  <a:srgbClr val="6B95C7"/>
                </a:solidFill>
                <a:latin typeface="Candara" panose="020E0502030303020204" pitchFamily="34" charset="0"/>
              </a:rPr>
              <a:t>add</a:t>
            </a:r>
            <a:endParaRPr lang="en-US" sz="1400" b="1" dirty="0">
              <a:solidFill>
                <a:srgbClr val="6B95C7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„ok“-button;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35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8006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Isosceles Triangle 188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Isosceles Triangle 189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2424136" y="35814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04799" y="1563469"/>
            <a:ext cx="624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 „E11“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2133600" y="480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02427" y="3899516"/>
            <a:ext cx="6347601" cy="876216"/>
          </a:xfrm>
          <a:prstGeom prst="rect">
            <a:avLst/>
          </a:prstGeom>
          <a:solidFill>
            <a:srgbClr val="FFECA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012404" y="4078069"/>
            <a:ext cx="211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08" y="3930701"/>
            <a:ext cx="215873" cy="825397"/>
          </a:xfrm>
          <a:prstGeom prst="rect">
            <a:avLst/>
          </a:prstGeom>
        </p:spPr>
      </p:pic>
      <p:sp>
        <p:nvSpPr>
          <p:cNvPr id="137" name="Oval 136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40780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266475" y="3899516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590800" y="41148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400720" y="388322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932323" y="38862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Meaning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6019075" y="3886200"/>
            <a:ext cx="725" cy="87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20979" y="3883223"/>
            <a:ext cx="946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Range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667000" y="411480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endor!E4:E11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2665053" y="44093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667000" y="4648200"/>
            <a:ext cx="6097947" cy="1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89" name="Rectangle 188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1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6" name="Rounded Rectangle 195"/>
          <p:cNvSpPr/>
          <p:nvPr/>
        </p:nvSpPr>
        <p:spPr>
          <a:xfrm>
            <a:off x="2832350" y="3562111"/>
            <a:ext cx="1152127" cy="32706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endParaRPr lang="en-US" dirty="0"/>
          </a:p>
        </p:txBody>
      </p:sp>
      <p:sp>
        <p:nvSpPr>
          <p:cNvPr id="197" name="Rounded Rectangle 196"/>
          <p:cNvSpPr/>
          <p:nvPr/>
        </p:nvSpPr>
        <p:spPr>
          <a:xfrm>
            <a:off x="4136877" y="3543286"/>
            <a:ext cx="587523" cy="34298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>
            <a:off x="4822677" y="3543286"/>
            <a:ext cx="587523" cy="34298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4614825" y="3429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86200" y="3429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840813" y="35052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„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Price| Price A“ 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0600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1365" y="3581400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7" name="Down Arrow 136"/>
          <p:cNvSpPr/>
          <p:nvPr/>
        </p:nvSpPr>
        <p:spPr>
          <a:xfrm>
            <a:off x="2137855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own Arrow 137"/>
          <p:cNvSpPr/>
          <p:nvPr/>
        </p:nvSpPr>
        <p:spPr>
          <a:xfrm flipV="1">
            <a:off x="2290255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2137855" y="3886200"/>
            <a:ext cx="487254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6" name="Rounded Rectangle 165"/>
          <p:cNvSpPr/>
          <p:nvPr/>
        </p:nvSpPr>
        <p:spPr>
          <a:xfrm>
            <a:off x="2137855" y="3335181"/>
            <a:ext cx="4872545" cy="1084419"/>
          </a:xfrm>
          <a:prstGeom prst="round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2362200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3733800" y="4114800"/>
            <a:ext cx="230959" cy="230959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5560241" y="4114800"/>
            <a:ext cx="230959" cy="230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172200" y="360983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314746" y="358140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29000"/>
            <a:ext cx="139683" cy="114286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7238999" y="3035283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060227" y="3022671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4799" y="3022671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1143000" y="2899379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0010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81000" y="3081393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29071" y="3081393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8100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724427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030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288288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24427" y="308139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077200" y="3092373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15200" y="308293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810027" y="308139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81302" y="308139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5638800" y="2901993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44797"/>
            <a:ext cx="139683" cy="114286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19400"/>
            <a:ext cx="152381" cy="139683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95591"/>
            <a:ext cx="139683" cy="63492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5638800" y="3048000"/>
            <a:ext cx="457200" cy="425373"/>
          </a:xfrm>
          <a:prstGeom prst="rect">
            <a:avLst/>
          </a:prstGeom>
          <a:solidFill>
            <a:srgbClr val="FFECAF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292572" cy="276317"/>
          </a:xfrm>
          <a:prstGeom prst="rect">
            <a:avLst/>
          </a:prstGeom>
        </p:spPr>
      </p:pic>
      <p:sp>
        <p:nvSpPr>
          <p:cNvPr id="194" name="Rounded Rectangle 193"/>
          <p:cNvSpPr/>
          <p:nvPr/>
        </p:nvSpPr>
        <p:spPr>
          <a:xfrm>
            <a:off x="2832350" y="3562111"/>
            <a:ext cx="1152127" cy="32706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endParaRPr lang="en-US" dirty="0"/>
          </a:p>
        </p:txBody>
      </p:sp>
      <p:sp>
        <p:nvSpPr>
          <p:cNvPr id="195" name="Rounded Rectangle 194"/>
          <p:cNvSpPr/>
          <p:nvPr/>
        </p:nvSpPr>
        <p:spPr>
          <a:xfrm>
            <a:off x="4136877" y="3543286"/>
            <a:ext cx="587523" cy="34298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4822677" y="3543286"/>
            <a:ext cx="587523" cy="34298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4614825" y="34290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86200" y="3429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197436" y="35052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883236" y="35052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0"/>
            <a:ext cx="6929945" cy="2614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2557"/>
            <a:ext cx="313310" cy="18296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6"/>
            <a:ext cx="1975131" cy="302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504" y="1411069"/>
            <a:ext cx="564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„ok“-button;</a:t>
            </a:r>
          </a:p>
          <a:p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]vendor´!D4:D11</a:t>
            </a:r>
            <a:endParaRPr lang="en-US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86" y="592685"/>
            <a:ext cx="2314442" cy="154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58470" y="4342557"/>
            <a:ext cx="1969064" cy="22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8" cy="5181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33600" y="61722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133600" y="4803579"/>
            <a:ext cx="299864" cy="46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440049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4800600"/>
            <a:ext cx="6464029" cy="4572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775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57756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571500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56388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5802868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1">
                    <a:lumMod val="75000"/>
                  </a:schemeClr>
                </a:solidFill>
              </a:rPr>
              <a:t>____________ 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56730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5775599"/>
            <a:ext cx="506077" cy="30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953000" y="57150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1332" y="57266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2600" y="5715000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IsoHexThread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191725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4899602" y="44040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267200" y="43506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7525" y="434340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10125" y="42672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3325" y="44210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2514600" y="44196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983148" y="42984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2800"/>
            <a:ext cx="506077" cy="3060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4191725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899602" y="4861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274361" y="480780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77525" y="48006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0125" y="4724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63325" y="4878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51" name="Rounded Rectangle 150"/>
          <p:cNvSpPr/>
          <p:nvPr/>
        </p:nvSpPr>
        <p:spPr>
          <a:xfrm>
            <a:off x="2514600" y="4876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983148" y="4755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60000"/>
            <a:ext cx="506077" cy="306000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4191725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4899602" y="53184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74361" y="526500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7525" y="52578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10125" y="51816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3325" y="53354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63" name="Rounded Rectangle 162"/>
          <p:cNvSpPr/>
          <p:nvPr/>
        </p:nvSpPr>
        <p:spPr>
          <a:xfrm>
            <a:off x="2514600" y="53340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3983148" y="52128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17200"/>
            <a:ext cx="506077" cy="306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09107" y="5306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01285" y="48204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64301" y="4406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86400" y="52578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4888468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133600" y="52578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33600" y="57150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2" cy="44196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20229" cy="41148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39624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3464" y="4343400"/>
            <a:ext cx="13446" cy="358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066800" y="6172200"/>
            <a:ext cx="10210799" cy="68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" y="6172200"/>
            <a:ext cx="8756514" cy="2401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133600" y="4800600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915400" y="2772280"/>
            <a:ext cx="1676399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902428" y="2819400"/>
            <a:ext cx="12972" cy="336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4333875"/>
            <a:ext cx="3524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sosceles Triangle 135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2424136" y="3581400"/>
            <a:ext cx="22775" cy="25527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67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slider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r>
              <a:rPr lang="de-DE" dirty="0" smtClean="0"/>
              <a:t>        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10472400" y="1467627"/>
            <a:ext cx="458372" cy="45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10515600" y="1544596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flipV="1">
            <a:off x="10668000" y="1524000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72" y="2123291"/>
            <a:ext cx="216000" cy="216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287011" y="1646898"/>
            <a:ext cx="511324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220200" y="1295400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87" y="4028400"/>
            <a:ext cx="493713" cy="216000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228600" y="685800"/>
            <a:ext cx="2514600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Column</a:t>
            </a:r>
            <a:r>
              <a:rPr lang="de-DE" sz="2400" dirty="0" smtClean="0"/>
              <a:t> </a:t>
            </a:r>
            <a:r>
              <a:rPr lang="de-DE" sz="2400" dirty="0" err="1" smtClean="0"/>
              <a:t>Slider</a:t>
            </a:r>
            <a:endParaRPr lang="en-US" sz="24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400"/>
            <a:ext cx="494741" cy="21645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59" y="914400"/>
            <a:ext cx="494741" cy="2164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32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Connector 87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446911" y="3581400"/>
            <a:ext cx="1" cy="228600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28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moved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slider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39765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2971800" y="3817441"/>
            <a:ext cx="591343" cy="2049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009000" y="3886200"/>
            <a:ext cx="1" cy="1981199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4028400"/>
            <a:ext cx="493713" cy="216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067049" y="4474418"/>
            <a:ext cx="103299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124200" y="4431268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7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2446910" y="3581400"/>
            <a:ext cx="2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655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moved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slider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original </a:t>
            </a:r>
            <a:r>
              <a:rPr lang="de-DE" dirty="0" err="1" smtClean="0"/>
              <a:t>position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87" y="4028400"/>
            <a:ext cx="493713" cy="21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4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Straight Connector 79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446911" y="3581400"/>
            <a:ext cx="1" cy="228600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released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slider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r>
              <a:rPr lang="de-DE" dirty="0" smtClean="0"/>
              <a:t>       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Meaning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400"/>
            <a:ext cx="493713" cy="216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2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Straight Connector 79"/>
          <p:cNvCxnSpPr/>
          <p:nvPr/>
        </p:nvCxnSpPr>
        <p:spPr>
          <a:xfrm flipV="1">
            <a:off x="2446910" y="386709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>
            <a:spLocks noChangeAspect="1"/>
          </p:cNvSpPr>
          <p:nvPr/>
        </p:nvSpPr>
        <p:spPr>
          <a:xfrm>
            <a:off x="2188800" y="377740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>
            <a:spLocks noChangeAspect="1"/>
          </p:cNvSpPr>
          <p:nvPr/>
        </p:nvSpPr>
        <p:spPr>
          <a:xfrm flipV="1">
            <a:off x="2188800" y="400623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424136" y="3581400"/>
            <a:ext cx="22776" cy="23024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38290"/>
            <a:ext cx="8488129" cy="3677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371600"/>
            <a:ext cx="1806905" cy="523220"/>
          </a:xfrm>
          <a:prstGeom prst="rect">
            <a:avLst/>
          </a:prstGeom>
          <a:solidFill>
            <a:srgbClr val="FFECAF"/>
          </a:solidFill>
        </p:spPr>
        <p:txBody>
          <a:bodyPr wrap="none" rtlCol="0">
            <a:spAutoFit/>
          </a:bodyPr>
          <a:lstStyle/>
          <a:p>
            <a:r>
              <a:rPr lang="de-DE" sz="2800" dirty="0" smtClean="0"/>
              <a:t>Version 2.0</a:t>
            </a:r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9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2581" y="1023092"/>
            <a:ext cx="2302233" cy="523220"/>
          </a:xfrm>
          <a:prstGeom prst="rect">
            <a:avLst/>
          </a:prstGeom>
          <a:solidFill>
            <a:srgbClr val="FFECAF"/>
          </a:solidFill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Latest</a:t>
            </a:r>
            <a:r>
              <a:rPr lang="de-DE" sz="2800" dirty="0" smtClean="0"/>
              <a:t> Version</a:t>
            </a:r>
            <a:endParaRPr lang="en-US" sz="2800" dirty="0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09600"/>
            <a:ext cx="2041087" cy="13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0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„The“ Editor = A </a:t>
            </a:r>
            <a:r>
              <a:rPr lang="de-DE" dirty="0" err="1" smtClean="0"/>
              <a:t>Semantification</a:t>
            </a:r>
            <a:r>
              <a:rPr lang="de-DE" dirty="0" smtClean="0"/>
              <a:t> Editor</a:t>
            </a:r>
            <a:br>
              <a:rPr lang="de-DE" dirty="0" smtClean="0"/>
            </a:br>
            <a:r>
              <a:rPr lang="de-DE" dirty="0" smtClean="0"/>
              <a:t>= „S-Editor“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5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clicked</a:t>
            </a:r>
            <a:r>
              <a:rPr lang="de-DE" dirty="0" smtClean="0"/>
              <a:t> „S-Editor“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;</a:t>
            </a:r>
          </a:p>
          <a:p>
            <a:r>
              <a:rPr lang="de-DE" dirty="0"/>
              <a:t>	</a:t>
            </a:r>
            <a:r>
              <a:rPr lang="de-DE" dirty="0" err="1" smtClean="0"/>
              <a:t>spsht</a:t>
            </a:r>
            <a:r>
              <a:rPr lang="de-DE" dirty="0" smtClean="0"/>
              <a:t>-focus = `[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-1447800" y="3982999"/>
            <a:ext cx="224345" cy="2842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flipV="1">
            <a:off x="-1295400" y="3962403"/>
            <a:ext cx="224345" cy="304797"/>
          </a:xfrm>
          <a:prstGeom prst="downArrow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228600" y="685800"/>
            <a:ext cx="1828799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First View</a:t>
            </a:r>
            <a:endParaRPr lang="en-US" sz="2400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1173162" y="4482904"/>
            <a:ext cx="237600" cy="1104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1400540" y="4377600"/>
            <a:ext cx="2132" cy="12612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636" y="-92882"/>
            <a:ext cx="3143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517" y="4343400"/>
            <a:ext cx="306155" cy="11808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39" y="5587488"/>
            <a:ext cx="288661" cy="279913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Connector 108"/>
          <p:cNvCxnSpPr/>
          <p:nvPr/>
        </p:nvCxnSpPr>
        <p:spPr>
          <a:xfrm>
            <a:off x="11109600" y="4377600"/>
            <a:ext cx="0" cy="148979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4591</Words>
  <Application>Microsoft Office PowerPoint</Application>
  <PresentationFormat>On-screen Show (4:3)</PresentationFormat>
  <Paragraphs>2482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Workflows</vt:lpstr>
      <vt:lpstr>Abstract Spsht Doc</vt:lpstr>
      <vt:lpstr>Terminology  for the SimplePricing Spsht</vt:lpstr>
      <vt:lpstr>„Project“ Files</vt:lpstr>
      <vt:lpstr>PowerPoint Presentation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</dc:title>
  <dc:creator>Andrea</dc:creator>
  <cp:lastModifiedBy>Andrea</cp:lastModifiedBy>
  <cp:revision>167</cp:revision>
  <cp:lastPrinted>2013-10-17T07:11:11Z</cp:lastPrinted>
  <dcterms:created xsi:type="dcterms:W3CDTF">2006-08-16T00:00:00Z</dcterms:created>
  <dcterms:modified xsi:type="dcterms:W3CDTF">2013-10-19T13:03:24Z</dcterms:modified>
</cp:coreProperties>
</file>