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367" r:id="rId5"/>
    <p:sldId id="368" r:id="rId6"/>
    <p:sldId id="290" r:id="rId7"/>
    <p:sldId id="369" r:id="rId8"/>
    <p:sldId id="372" r:id="rId9"/>
    <p:sldId id="371" r:id="rId10"/>
    <p:sldId id="370" r:id="rId11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89"/>
    <a:srgbClr val="FFECAF"/>
    <a:srgbClr val="6B95C7"/>
    <a:srgbClr val="292929"/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38" autoAdjust="0"/>
  </p:normalViewPr>
  <p:slideViewPr>
    <p:cSldViewPr>
      <p:cViewPr>
        <p:scale>
          <a:sx n="57" d="100"/>
          <a:sy n="57" d="100"/>
        </p:scale>
        <p:origin x="-1746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486" cy="496031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496" y="0"/>
            <a:ext cx="2944486" cy="496031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1606E53D-B1D1-454E-835C-66F7C29DBBB2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147" y="4716914"/>
            <a:ext cx="5436208" cy="4468899"/>
          </a:xfrm>
          <a:prstGeom prst="rect">
            <a:avLst/>
          </a:prstGeom>
        </p:spPr>
        <p:txBody>
          <a:bodyPr vert="horz" lIns="88230" tIns="44115" rIns="88230" bIns="441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829"/>
            <a:ext cx="2944486" cy="496031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496" y="9433829"/>
            <a:ext cx="2944486" cy="496031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5C47A70F-B2D0-4067-BAF9-A422E1F03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81D-1C5D-4B4D-9B97-C1A08600F656}" type="datetime1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1CD0-FC89-4079-911F-570BDCF2D505}" type="datetime1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4D2D-0C81-4862-B5D1-C6D150A02F32}" type="datetime1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B17C-4BDC-4BF8-97A6-F67279C07BDA}" type="datetime1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76200" y="0"/>
            <a:ext cx="685800" cy="517525"/>
          </a:xfrm>
        </p:spPr>
        <p:txBody>
          <a:bodyPr/>
          <a:lstStyle>
            <a:lvl1pPr>
              <a:defRPr sz="3200"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1A57-1F18-439A-9717-3DC3AC030417}" type="datetime1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33FA-3176-4758-93D4-F8D2B00035B6}" type="datetime1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051B-46B1-4924-8A63-50CA3C35A3B2}" type="datetime1">
              <a:rPr lang="en-US" smtClean="0"/>
              <a:t>10/21/2013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AD20-BA7C-4B48-89B8-DB597858CFB2}" type="datetime1">
              <a:rPr lang="en-US" smtClean="0"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C8E8-6C72-4416-8E36-0DF71D3157B6}" type="datetime1">
              <a:rPr lang="en-US" smtClean="0"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8CA9-FA70-4475-B82A-057F3A4DBE15}" type="datetime1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F18-E0B0-4298-A202-17510FD55EBD}" type="datetime1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D8938-6C4E-421C-AB71-92A398B78E3C}" type="datetime1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Version 2.0</a:t>
            </a:r>
          </a:p>
          <a:p>
            <a:r>
              <a:rPr lang="de-DE" dirty="0" smtClean="0"/>
              <a:t>(after Alex‘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Risav‘s</a:t>
            </a:r>
            <a:r>
              <a:rPr lang="de-DE" dirty="0" smtClean="0"/>
              <a:t> </a:t>
            </a:r>
            <a:r>
              <a:rPr lang="de-DE" dirty="0" err="1" smtClean="0"/>
              <a:t>feedback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43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838200"/>
          </a:xfrm>
        </p:spPr>
        <p:txBody>
          <a:bodyPr>
            <a:noAutofit/>
          </a:bodyPr>
          <a:lstStyle/>
          <a:p>
            <a:pPr algn="l"/>
            <a:r>
              <a:rPr lang="de-DE" sz="1800" dirty="0" smtClean="0"/>
              <a:t>„The“ Editor = A </a:t>
            </a:r>
            <a:r>
              <a:rPr lang="de-DE" sz="1800" dirty="0" err="1" smtClean="0"/>
              <a:t>Semantification</a:t>
            </a:r>
            <a:r>
              <a:rPr lang="de-DE" sz="1800" dirty="0" smtClean="0"/>
              <a:t> </a:t>
            </a:r>
            <a:r>
              <a:rPr lang="de-DE" sz="1800" dirty="0" smtClean="0"/>
              <a:t>Editor = </a:t>
            </a:r>
            <a:r>
              <a:rPr lang="de-DE" sz="1800" dirty="0" smtClean="0"/>
              <a:t>„S-Editor“</a:t>
            </a:r>
            <a:endParaRPr lang="en-US" sz="1800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4124325"/>
            <a:ext cx="171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4737600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91000" y="6922458"/>
            <a:ext cx="7620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Thread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4737600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33600" y="4343398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44268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4495800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____________ 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73069" y="4737600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4377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4480199"/>
            <a:ext cx="506077" cy="306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42581" y="1305580"/>
            <a:ext cx="4031745" cy="523220"/>
          </a:xfrm>
          <a:prstGeom prst="rect">
            <a:avLst/>
          </a:prstGeom>
          <a:solidFill>
            <a:srgbClr val="FFECAF"/>
          </a:solidFill>
        </p:spPr>
        <p:txBody>
          <a:bodyPr wrap="none" rtlCol="0">
            <a:spAutoFit/>
          </a:bodyPr>
          <a:lstStyle/>
          <a:p>
            <a:r>
              <a:rPr lang="de-DE" sz="2800" dirty="0" smtClean="0"/>
              <a:t>First</a:t>
            </a:r>
            <a:r>
              <a:rPr lang="de-DE" sz="2800" dirty="0" smtClean="0"/>
              <a:t> Version </a:t>
            </a:r>
            <a:r>
              <a:rPr lang="de-DE" sz="2800" dirty="0" err="1" smtClean="0"/>
              <a:t>for</a:t>
            </a:r>
            <a:r>
              <a:rPr lang="de-DE" sz="2800" dirty="0" smtClean="0"/>
              <a:t> Relations</a:t>
            </a:r>
            <a:endParaRPr lang="en-US" sz="2800" dirty="0"/>
          </a:p>
        </p:txBody>
      </p:sp>
      <p:sp>
        <p:nvSpPr>
          <p:cNvPr id="54" name="Isosceles Triangle 53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/>
          <p:cNvSpPr/>
          <p:nvPr/>
        </p:nvSpPr>
        <p:spPr>
          <a:xfrm>
            <a:off x="6491277" y="4107597"/>
            <a:ext cx="2043123" cy="1443335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Internal Storage 6"/>
          <p:cNvSpPr/>
          <p:nvPr/>
        </p:nvSpPr>
        <p:spPr>
          <a:xfrm>
            <a:off x="152400" y="3657600"/>
            <a:ext cx="2514600" cy="2209800"/>
          </a:xfrm>
          <a:prstGeom prst="flowChartInternalStorag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Abstract </a:t>
            </a:r>
            <a:r>
              <a:rPr lang="de-DE" dirty="0" err="1" smtClean="0"/>
              <a:t>Spsht</a:t>
            </a:r>
            <a:r>
              <a:rPr lang="de-DE" dirty="0" smtClean="0"/>
              <a:t> Doc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962400"/>
            <a:ext cx="2043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Spreadsheet Doc </a:t>
            </a:r>
            <a:r>
              <a:rPr lang="de-DE" sz="2400" dirty="0" smtClean="0">
                <a:latin typeface="Blackadder ITC" pitchFamily="82" charset="0"/>
              </a:rPr>
              <a:t>S</a:t>
            </a:r>
            <a:endParaRPr lang="en-US" dirty="0">
              <a:latin typeface="Blackadder ITC" pitchFamily="82" charset="0"/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734291" y="4352514"/>
            <a:ext cx="1676400" cy="1219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3987" y="5040868"/>
            <a:ext cx="147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Worksheet </a:t>
            </a:r>
            <a:r>
              <a:rPr lang="de-DE" dirty="0" smtClean="0">
                <a:latin typeface="Blackadder ITC" pitchFamily="82" charset="0"/>
              </a:rPr>
              <a:t>S1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3581400"/>
            <a:ext cx="229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Spreadsheet Player </a:t>
            </a:r>
            <a:r>
              <a:rPr lang="de-DE" sz="2400" dirty="0" smtClean="0">
                <a:latin typeface="Blackadder ITC" pitchFamily="82" charset="0"/>
              </a:rPr>
              <a:t>A</a:t>
            </a:r>
            <a:endParaRPr lang="en-US" dirty="0">
              <a:latin typeface="Blackadder ITC" pitchFamily="82" charset="0"/>
            </a:endParaRPr>
          </a:p>
        </p:txBody>
      </p:sp>
      <p:sp>
        <p:nvSpPr>
          <p:cNvPr id="9" name="Flowchart: Multidocument 8"/>
          <p:cNvSpPr/>
          <p:nvPr/>
        </p:nvSpPr>
        <p:spPr>
          <a:xfrm>
            <a:off x="3733800" y="1524000"/>
            <a:ext cx="1981200" cy="1371600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2130" y="2221468"/>
            <a:ext cx="144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Ontology</a:t>
            </a:r>
            <a:r>
              <a:rPr lang="de-DE" dirty="0" smtClean="0"/>
              <a:t> </a:t>
            </a:r>
            <a:r>
              <a:rPr lang="de-DE" dirty="0" smtClean="0">
                <a:latin typeface="Blackadder ITC" pitchFamily="82" charset="0"/>
              </a:rPr>
              <a:t>O</a:t>
            </a:r>
            <a:r>
              <a:rPr lang="de-DE" baseline="-25000" dirty="0" smtClean="0">
                <a:latin typeface="Blackadder ITC" pitchFamily="82" charset="0"/>
              </a:rPr>
              <a:t>S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491277" y="38100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Sally</a:t>
            </a:r>
            <a:endParaRPr lang="en-US" dirty="0">
              <a:latin typeface="Blackadder ITC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8065" y="4322802"/>
            <a:ext cx="160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Abstract Spreadsheet Doc </a:t>
            </a:r>
            <a:r>
              <a:rPr lang="de-DE" dirty="0" smtClean="0">
                <a:latin typeface="Blackadder ITC" pitchFamily="82" charset="0"/>
              </a:rPr>
              <a:t>D</a:t>
            </a:r>
            <a:r>
              <a:rPr lang="de-DE" baseline="-25000" dirty="0" smtClean="0">
                <a:latin typeface="Blackadder ITC" pitchFamily="82" charset="0"/>
              </a:rPr>
              <a:t>S</a:t>
            </a:r>
            <a:r>
              <a:rPr lang="de-DE" dirty="0" smtClean="0"/>
              <a:t>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19400" y="4724400"/>
            <a:ext cx="342900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43600" y="2221468"/>
            <a:ext cx="1371600" cy="1590764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222084" y="2221468"/>
            <a:ext cx="1283116" cy="1131332"/>
          </a:xfrm>
          <a:prstGeom prst="straightConnector1">
            <a:avLst/>
          </a:prstGeom>
          <a:ln w="571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6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35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Terminology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SimplePricing</a:t>
            </a:r>
            <a:r>
              <a:rPr lang="de-DE" dirty="0" smtClean="0"/>
              <a:t> </a:t>
            </a:r>
            <a:r>
              <a:rPr lang="de-DE" dirty="0" err="1" smtClean="0"/>
              <a:t>Spsht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360" y="44624"/>
            <a:ext cx="316849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de-DE" dirty="0" smtClean="0"/>
              <a:t>A := [C4:C11]</a:t>
            </a:r>
          </a:p>
          <a:p>
            <a:r>
              <a:rPr lang="de-DE" dirty="0" smtClean="0"/>
              <a:t>B := [D4:D11]</a:t>
            </a:r>
          </a:p>
          <a:p>
            <a:r>
              <a:rPr lang="de-DE" dirty="0"/>
              <a:t>C</a:t>
            </a:r>
            <a:r>
              <a:rPr lang="de-DE" dirty="0" smtClean="0"/>
              <a:t> := [E4:F11]</a:t>
            </a:r>
          </a:p>
          <a:p>
            <a:r>
              <a:rPr lang="de-DE" dirty="0"/>
              <a:t>D</a:t>
            </a:r>
            <a:r>
              <a:rPr lang="de-DE" dirty="0" smtClean="0"/>
              <a:t> := [E3:F3]</a:t>
            </a:r>
          </a:p>
          <a:p>
            <a:r>
              <a:rPr lang="de-DE" dirty="0"/>
              <a:t>I</a:t>
            </a:r>
            <a:r>
              <a:rPr lang="de-DE" dirty="0" smtClean="0"/>
              <a:t> := [</a:t>
            </a:r>
            <a:r>
              <a:rPr lang="de-DE" dirty="0" err="1" smtClean="0"/>
              <a:t>Xn:Ym</a:t>
            </a:r>
            <a:r>
              <a:rPr lang="de-DE" dirty="0" smtClean="0"/>
              <a:t>] (</a:t>
            </a:r>
            <a:r>
              <a:rPr lang="de-DE" dirty="0" err="1" smtClean="0"/>
              <a:t>visible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[A4:A11])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360" y="1556793"/>
            <a:ext cx="3168496" cy="22525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de-DE" dirty="0" smtClean="0"/>
              <a:t>r</a:t>
            </a:r>
            <a:r>
              <a:rPr lang="de-DE" baseline="-25000" dirty="0" smtClean="0"/>
              <a:t>1 </a:t>
            </a:r>
            <a:r>
              <a:rPr lang="de-DE" dirty="0" smtClean="0"/>
              <a:t> := </a:t>
            </a:r>
            <a:r>
              <a:rPr lang="de-DE" dirty="0" err="1" smtClean="0">
                <a:latin typeface="Agency FB" panose="020B0503020202020204" pitchFamily="34" charset="0"/>
              </a:rPr>
              <a:t>label</a:t>
            </a:r>
            <a:r>
              <a:rPr lang="de-DE" dirty="0" smtClean="0"/>
              <a:t>[A]</a:t>
            </a:r>
          </a:p>
          <a:p>
            <a:r>
              <a:rPr lang="de-DE" dirty="0" smtClean="0"/>
              <a:t>r</a:t>
            </a:r>
            <a:r>
              <a:rPr lang="de-DE" baseline="-25000" dirty="0" smtClean="0"/>
              <a:t>2</a:t>
            </a:r>
            <a:r>
              <a:rPr lang="de-DE" dirty="0" smtClean="0"/>
              <a:t>  := </a:t>
            </a:r>
            <a:r>
              <a:rPr lang="de-DE" dirty="0" err="1" smtClean="0">
                <a:latin typeface="Agency FB" panose="020B0503020202020204" pitchFamily="34" charset="0"/>
              </a:rPr>
              <a:t>label</a:t>
            </a:r>
            <a:r>
              <a:rPr lang="de-DE" dirty="0" smtClean="0"/>
              <a:t>[B]</a:t>
            </a:r>
          </a:p>
          <a:p>
            <a:r>
              <a:rPr lang="de-DE" dirty="0" smtClean="0"/>
              <a:t>r</a:t>
            </a:r>
            <a:r>
              <a:rPr lang="de-DE" baseline="-25000" dirty="0" smtClean="0"/>
              <a:t>3</a:t>
            </a:r>
            <a:r>
              <a:rPr lang="de-DE" dirty="0" smtClean="0"/>
              <a:t>  := </a:t>
            </a:r>
            <a:r>
              <a:rPr lang="de-DE" dirty="0" err="1" smtClean="0">
                <a:latin typeface="Agency FB" panose="020B0503020202020204" pitchFamily="34" charset="0"/>
              </a:rPr>
              <a:t>label</a:t>
            </a:r>
            <a:r>
              <a:rPr lang="de-DE" dirty="0" smtClean="0"/>
              <a:t>[C]</a:t>
            </a:r>
          </a:p>
          <a:p>
            <a:r>
              <a:rPr lang="de-DE" dirty="0" smtClean="0"/>
              <a:t>r</a:t>
            </a:r>
            <a:r>
              <a:rPr lang="de-DE" baseline="-25000" dirty="0" smtClean="0"/>
              <a:t>4</a:t>
            </a:r>
            <a:r>
              <a:rPr lang="de-DE" dirty="0" smtClean="0"/>
              <a:t>  := </a:t>
            </a:r>
            <a:r>
              <a:rPr lang="de-DE" dirty="0" err="1" smtClean="0">
                <a:latin typeface="Agency FB" panose="020B0503020202020204" pitchFamily="34" charset="0"/>
              </a:rPr>
              <a:t>label</a:t>
            </a:r>
            <a:r>
              <a:rPr lang="de-DE" dirty="0" smtClean="0"/>
              <a:t>[D]</a:t>
            </a:r>
            <a:endParaRPr lang="en-US" dirty="0" smtClean="0"/>
          </a:p>
          <a:p>
            <a:r>
              <a:rPr lang="de-DE" dirty="0" smtClean="0"/>
              <a:t>r</a:t>
            </a:r>
            <a:r>
              <a:rPr lang="de-DE" baseline="-25000" dirty="0" smtClean="0"/>
              <a:t>4b</a:t>
            </a:r>
            <a:r>
              <a:rPr lang="de-DE" dirty="0" smtClean="0"/>
              <a:t> := </a:t>
            </a:r>
            <a:r>
              <a:rPr lang="de-DE" dirty="0" err="1" smtClean="0">
                <a:latin typeface="Agency FB" panose="020B0503020202020204" pitchFamily="34" charset="0"/>
              </a:rPr>
              <a:t>label</a:t>
            </a:r>
            <a:r>
              <a:rPr lang="de-DE" dirty="0" smtClean="0"/>
              <a:t>[D]</a:t>
            </a:r>
          </a:p>
          <a:p>
            <a:r>
              <a:rPr lang="de-DE" dirty="0"/>
              <a:t>r</a:t>
            </a:r>
            <a:r>
              <a:rPr lang="de-DE" baseline="-25000" dirty="0"/>
              <a:t>5</a:t>
            </a:r>
            <a:r>
              <a:rPr lang="de-DE" dirty="0"/>
              <a:t> </a:t>
            </a:r>
            <a:r>
              <a:rPr lang="de-DE" dirty="0" smtClean="0"/>
              <a:t> := </a:t>
            </a:r>
            <a:r>
              <a:rPr lang="de-DE" dirty="0" err="1">
                <a:latin typeface="Agency FB" panose="020B0503020202020204" pitchFamily="34" charset="0"/>
              </a:rPr>
              <a:t>label</a:t>
            </a:r>
            <a:r>
              <a:rPr lang="de-DE" dirty="0"/>
              <a:t>[I</a:t>
            </a:r>
            <a:r>
              <a:rPr lang="de-DE" dirty="0" smtClean="0"/>
              <a:t>]</a:t>
            </a:r>
          </a:p>
          <a:p>
            <a:r>
              <a:rPr lang="de-DE" dirty="0" smtClean="0"/>
              <a:t>r</a:t>
            </a:r>
            <a:r>
              <a:rPr lang="de-DE" baseline="-25000" dirty="0" smtClean="0"/>
              <a:t>6a</a:t>
            </a:r>
            <a:r>
              <a:rPr lang="de-DE" dirty="0" smtClean="0"/>
              <a:t> := </a:t>
            </a:r>
            <a:r>
              <a:rPr lang="de-DE" dirty="0" err="1" smtClean="0">
                <a:latin typeface="Agency FB" panose="020B0503020202020204" pitchFamily="34" charset="0"/>
              </a:rPr>
              <a:t>funcBlock</a:t>
            </a:r>
            <a:r>
              <a:rPr lang="de-DE" dirty="0" smtClean="0"/>
              <a:t>[A,B,D;C]</a:t>
            </a:r>
          </a:p>
          <a:p>
            <a:r>
              <a:rPr lang="de-DE" dirty="0" smtClean="0"/>
              <a:t>r</a:t>
            </a:r>
            <a:r>
              <a:rPr lang="de-DE" baseline="-25000" dirty="0" smtClean="0"/>
              <a:t>6b</a:t>
            </a:r>
            <a:r>
              <a:rPr lang="de-DE" dirty="0" smtClean="0"/>
              <a:t> := </a:t>
            </a:r>
            <a:r>
              <a:rPr lang="de-DE" dirty="0" err="1" smtClean="0">
                <a:latin typeface="Agency FB" panose="020B0503020202020204" pitchFamily="34" charset="0"/>
              </a:rPr>
              <a:t>funcBlock</a:t>
            </a:r>
            <a:r>
              <a:rPr lang="de-DE" dirty="0" smtClean="0"/>
              <a:t>[I,D;C]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504" y="3870340"/>
            <a:ext cx="3168496" cy="71078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noAutofit/>
          </a:bodyPr>
          <a:lstStyle/>
          <a:p>
            <a:endParaRPr lang="de-DE" sz="500" dirty="0" smtClean="0"/>
          </a:p>
          <a:p>
            <a:r>
              <a:rPr lang="de-DE" dirty="0" err="1" smtClean="0"/>
              <a:t>valueInt</a:t>
            </a:r>
            <a:r>
              <a:rPr lang="de-DE" dirty="0" smtClean="0"/>
              <a:t> (B):= </a:t>
            </a:r>
            <a:r>
              <a:rPr lang="de-DE" dirty="0" err="1" smtClean="0"/>
              <a:t>Parser</a:t>
            </a:r>
            <a:r>
              <a:rPr lang="de-DE" baseline="-25000" dirty="0" err="1" smtClean="0"/>
              <a:t>Threads</a:t>
            </a:r>
            <a:endParaRPr lang="de-DE" baseline="-25000" dirty="0" smtClean="0"/>
          </a:p>
          <a:p>
            <a:r>
              <a:rPr lang="de-DE" dirty="0" err="1" smtClean="0"/>
              <a:t>valueInt</a:t>
            </a:r>
            <a:r>
              <a:rPr lang="de-DE" dirty="0" smtClean="0"/>
              <a:t>(C) := </a:t>
            </a:r>
            <a:r>
              <a:rPr lang="de-DE" dirty="0" err="1" smtClean="0"/>
              <a:t>Parser</a:t>
            </a:r>
            <a:r>
              <a:rPr lang="de-DE" baseline="-25000" dirty="0" err="1" smtClean="0"/>
              <a:t>Price</a:t>
            </a:r>
            <a:endParaRPr lang="de-DE" baseline="-25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360" y="4653136"/>
            <a:ext cx="8436925" cy="2204864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none" rtlCol="0">
            <a:noAutofit/>
          </a:bodyPr>
          <a:lstStyle/>
          <a:p>
            <a:r>
              <a:rPr lang="de-DE" dirty="0" smtClean="0"/>
              <a:t>link(r</a:t>
            </a:r>
            <a:r>
              <a:rPr lang="de-DE" baseline="-25000" dirty="0" smtClean="0"/>
              <a:t>1</a:t>
            </a:r>
            <a:r>
              <a:rPr lang="de-DE" dirty="0" smtClean="0"/>
              <a:t>):=</a:t>
            </a:r>
            <a:r>
              <a:rPr lang="de-DE" sz="1400" dirty="0" smtClean="0">
                <a:latin typeface="Arial Narrow" panose="020B0606020202030204" pitchFamily="34" charset="0"/>
              </a:rPr>
              <a:t>„https://tnt.kwarc.info/</a:t>
            </a:r>
            <a:r>
              <a:rPr lang="de-DE" sz="1400" dirty="0" err="1" smtClean="0">
                <a:latin typeface="Arial Narrow" panose="020B0606020202030204" pitchFamily="34" charset="0"/>
              </a:rPr>
              <a:t>repos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stc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fcad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flange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cds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components.omdoc?component?component</a:t>
            </a:r>
            <a:r>
              <a:rPr lang="de-DE" sz="1400" dirty="0" smtClean="0">
                <a:latin typeface="Arial Narrow" panose="020B0606020202030204" pitchFamily="34" charset="0"/>
              </a:rPr>
              <a:t>“</a:t>
            </a:r>
            <a:endParaRPr lang="de-DE" dirty="0" smtClean="0">
              <a:latin typeface="Arial Narrow" panose="020B0606020202030204" pitchFamily="34" charset="0"/>
            </a:endParaRPr>
          </a:p>
          <a:p>
            <a:r>
              <a:rPr lang="de-DE" dirty="0" smtClean="0"/>
              <a:t>link(r</a:t>
            </a:r>
            <a:r>
              <a:rPr lang="de-DE" baseline="-25000" dirty="0" smtClean="0"/>
              <a:t>2</a:t>
            </a:r>
            <a:r>
              <a:rPr lang="de-DE" dirty="0" smtClean="0"/>
              <a:t>):=</a:t>
            </a:r>
            <a:r>
              <a:rPr lang="de-DE" sz="1400" dirty="0" smtClean="0">
                <a:latin typeface="Arial Narrow" panose="020B0606020202030204" pitchFamily="34" charset="0"/>
              </a:rPr>
              <a:t>„https://tnt.kwarc.info/</a:t>
            </a:r>
            <a:r>
              <a:rPr lang="de-DE" sz="1400" dirty="0" err="1" smtClean="0">
                <a:latin typeface="Arial Narrow" panose="020B0606020202030204" pitchFamily="34" charset="0"/>
              </a:rPr>
              <a:t>repos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stc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fcad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flange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cds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ISOmetricthread.omdoc?ISOmetricthread?sISOhexthread</a:t>
            </a:r>
            <a:r>
              <a:rPr lang="de-DE" sz="1400" dirty="0" smtClean="0">
                <a:latin typeface="Arial Narrow" panose="020B0606020202030204" pitchFamily="34" charset="0"/>
              </a:rPr>
              <a:t>“</a:t>
            </a:r>
            <a:endParaRPr lang="de-DE" dirty="0" smtClean="0">
              <a:latin typeface="Arial Narrow" panose="020B0606020202030204" pitchFamily="34" charset="0"/>
            </a:endParaRPr>
          </a:p>
          <a:p>
            <a:r>
              <a:rPr lang="de-DE" dirty="0" smtClean="0"/>
              <a:t>link(r</a:t>
            </a:r>
            <a:r>
              <a:rPr lang="de-DE" baseline="-25000" dirty="0" smtClean="0"/>
              <a:t>3</a:t>
            </a:r>
            <a:r>
              <a:rPr lang="de-DE" dirty="0" smtClean="0"/>
              <a:t>):=</a:t>
            </a:r>
            <a:r>
              <a:rPr lang="de-DE" sz="1400" dirty="0" smtClean="0">
                <a:latin typeface="Arial Narrow" panose="020B0606020202030204" pitchFamily="34" charset="0"/>
              </a:rPr>
              <a:t>„https://tnt.kwarc.info/</a:t>
            </a:r>
            <a:r>
              <a:rPr lang="de-DE" sz="1400" dirty="0" err="1" smtClean="0">
                <a:latin typeface="Arial Narrow" panose="020B0606020202030204" pitchFamily="34" charset="0"/>
              </a:rPr>
              <a:t>repos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stc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fcad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flange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cds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cost.omdoc?cost?cost</a:t>
            </a:r>
            <a:r>
              <a:rPr lang="de-DE" sz="1400" dirty="0" smtClean="0">
                <a:latin typeface="Arial Narrow" panose="020B0606020202030204" pitchFamily="34" charset="0"/>
              </a:rPr>
              <a:t>“</a:t>
            </a:r>
            <a:endParaRPr lang="de-DE" dirty="0" smtClean="0">
              <a:latin typeface="Arial Narrow" panose="020B0606020202030204" pitchFamily="34" charset="0"/>
            </a:endParaRPr>
          </a:p>
          <a:p>
            <a:r>
              <a:rPr lang="de-DE" dirty="0" smtClean="0"/>
              <a:t>link (r</a:t>
            </a:r>
            <a:r>
              <a:rPr lang="de-DE" baseline="-25000" dirty="0" smtClean="0"/>
              <a:t>4</a:t>
            </a:r>
            <a:r>
              <a:rPr lang="de-DE" dirty="0" smtClean="0"/>
              <a:t>):=</a:t>
            </a:r>
            <a:r>
              <a:rPr lang="de-DE" sz="1400" dirty="0" smtClean="0">
                <a:latin typeface="Arial Narrow" panose="020B0606020202030204" pitchFamily="34" charset="0"/>
              </a:rPr>
              <a:t>„</a:t>
            </a:r>
            <a:r>
              <a:rPr lang="en-US" sz="1400" dirty="0" smtClean="0">
                <a:latin typeface="Arial Narrow" panose="020B0606020202030204" pitchFamily="34" charset="0"/>
              </a:rPr>
              <a:t>https://tnt.kwarc.info/repos/</a:t>
            </a:r>
            <a:r>
              <a:rPr lang="en-US" sz="1400" dirty="0" err="1" smtClean="0">
                <a:latin typeface="Arial Narrow" panose="020B0606020202030204" pitchFamily="34" charset="0"/>
              </a:rPr>
              <a:t>stc</a:t>
            </a:r>
            <a:r>
              <a:rPr lang="en-US" sz="1400" dirty="0" smtClean="0">
                <a:latin typeface="Arial Narrow" panose="020B0606020202030204" pitchFamily="34" charset="0"/>
              </a:rPr>
              <a:t>/</a:t>
            </a:r>
            <a:r>
              <a:rPr lang="en-US" sz="1400" dirty="0" err="1" smtClean="0">
                <a:latin typeface="Arial Narrow" panose="020B0606020202030204" pitchFamily="34" charset="0"/>
              </a:rPr>
              <a:t>fcad</a:t>
            </a:r>
            <a:r>
              <a:rPr lang="en-US" sz="1400" dirty="0" smtClean="0">
                <a:latin typeface="Arial Narrow" panose="020B0606020202030204" pitchFamily="34" charset="0"/>
              </a:rPr>
              <a:t>/flange/</a:t>
            </a:r>
            <a:r>
              <a:rPr lang="en-US" sz="1400" dirty="0" err="1" smtClean="0">
                <a:latin typeface="Arial Narrow" panose="020B0606020202030204" pitchFamily="34" charset="0"/>
              </a:rPr>
              <a:t>cds</a:t>
            </a:r>
            <a:r>
              <a:rPr lang="en-US" sz="1400" dirty="0" smtClean="0">
                <a:latin typeface="Arial Narrow" panose="020B0606020202030204" pitchFamily="34" charset="0"/>
              </a:rPr>
              <a:t>/</a:t>
            </a:r>
            <a:r>
              <a:rPr lang="en-US" sz="1400" dirty="0" err="1" smtClean="0">
                <a:latin typeface="Arial Narrow" panose="020B0606020202030204" pitchFamily="34" charset="0"/>
              </a:rPr>
              <a:t>vendor.omdoc?vendor?vendor</a:t>
            </a:r>
            <a:r>
              <a:rPr lang="en-US" sz="1400" dirty="0" smtClean="0">
                <a:latin typeface="Arial Narrow" panose="020B0606020202030204" pitchFamily="34" charset="0"/>
              </a:rPr>
              <a:t>“</a:t>
            </a:r>
          </a:p>
          <a:p>
            <a:pPr lvl="0"/>
            <a:r>
              <a:rPr lang="de-DE" dirty="0">
                <a:solidFill>
                  <a:prstClr val="black"/>
                </a:solidFill>
              </a:rPr>
              <a:t>link (</a:t>
            </a:r>
            <a:r>
              <a:rPr lang="de-DE" dirty="0" smtClean="0">
                <a:solidFill>
                  <a:prstClr val="black"/>
                </a:solidFill>
              </a:rPr>
              <a:t>r</a:t>
            </a:r>
            <a:r>
              <a:rPr lang="de-DE" baseline="-25000" dirty="0" smtClean="0">
                <a:solidFill>
                  <a:prstClr val="black"/>
                </a:solidFill>
              </a:rPr>
              <a:t>4b</a:t>
            </a:r>
            <a:r>
              <a:rPr lang="de-DE" dirty="0" smtClean="0">
                <a:solidFill>
                  <a:prstClr val="black"/>
                </a:solidFill>
              </a:rPr>
              <a:t>):=</a:t>
            </a:r>
            <a:r>
              <a:rPr lang="de-DE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„</a:t>
            </a:r>
            <a:r>
              <a:rPr 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https://</a:t>
            </a:r>
            <a:r>
              <a:rPr lang="en-US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tnt.kwarc.info/repos/stc/fcad/flange/cds/stakeholder.omdoc?stakeholder?stakeholder"</a:t>
            </a:r>
            <a:endParaRPr lang="de-DE" dirty="0" smtClean="0"/>
          </a:p>
          <a:p>
            <a:r>
              <a:rPr lang="de-DE" dirty="0" smtClean="0"/>
              <a:t>link(r</a:t>
            </a:r>
            <a:r>
              <a:rPr lang="de-DE" baseline="-25000" dirty="0" smtClean="0"/>
              <a:t>5</a:t>
            </a:r>
            <a:r>
              <a:rPr lang="de-DE" dirty="0" smtClean="0"/>
              <a:t>):=</a:t>
            </a:r>
            <a:r>
              <a:rPr lang="de-DE" sz="1400" dirty="0" smtClean="0">
                <a:latin typeface="Arial Narrow" panose="020B0606020202030204" pitchFamily="34" charset="0"/>
              </a:rPr>
              <a:t>„https://tnt.kwarc.info/</a:t>
            </a:r>
            <a:r>
              <a:rPr lang="de-DE" sz="1400" dirty="0" err="1" smtClean="0">
                <a:latin typeface="Arial Narrow" panose="020B0606020202030204" pitchFamily="34" charset="0"/>
              </a:rPr>
              <a:t>repos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stc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fcad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flange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cds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partnumber.omdoc?partnumber?part-number</a:t>
            </a:r>
            <a:r>
              <a:rPr lang="de-DE" sz="1400" dirty="0" smtClean="0">
                <a:latin typeface="Arial Narrow" panose="020B0606020202030204" pitchFamily="34" charset="0"/>
              </a:rPr>
              <a:t>“</a:t>
            </a:r>
            <a:endParaRPr lang="de-DE" dirty="0" smtClean="0">
              <a:latin typeface="Arial Narrow" panose="020B0606020202030204" pitchFamily="34" charset="0"/>
            </a:endParaRPr>
          </a:p>
          <a:p>
            <a:r>
              <a:rPr lang="de-DE" dirty="0" smtClean="0"/>
              <a:t>link(r</a:t>
            </a:r>
            <a:r>
              <a:rPr lang="de-DE" baseline="-25000" dirty="0" smtClean="0"/>
              <a:t>6a</a:t>
            </a:r>
            <a:r>
              <a:rPr lang="de-DE" dirty="0" smtClean="0"/>
              <a:t>):=</a:t>
            </a:r>
            <a:r>
              <a:rPr lang="de-DE" sz="1400" dirty="0" smtClean="0">
                <a:latin typeface="Arial Narrow" panose="020B0606020202030204" pitchFamily="34" charset="0"/>
              </a:rPr>
              <a:t>„https://tnt.kwarc.info/</a:t>
            </a:r>
            <a:r>
              <a:rPr lang="de-DE" sz="1400" dirty="0" err="1" smtClean="0">
                <a:latin typeface="Arial Narrow" panose="020B0606020202030204" pitchFamily="34" charset="0"/>
              </a:rPr>
              <a:t>repos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stc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fcad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flange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cds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vendorprices.omdoc?vendorBasedPriceFunction?compVBPrice</a:t>
            </a:r>
            <a:r>
              <a:rPr lang="de-DE" sz="1400" dirty="0" smtClean="0">
                <a:latin typeface="Arial Narrow" panose="020B0606020202030204" pitchFamily="34" charset="0"/>
              </a:rPr>
              <a:t>“</a:t>
            </a:r>
            <a:endParaRPr lang="de-DE" dirty="0" smtClean="0">
              <a:latin typeface="Arial Narrow" panose="020B0606020202030204" pitchFamily="34" charset="0"/>
            </a:endParaRPr>
          </a:p>
          <a:p>
            <a:r>
              <a:rPr lang="de-DE" dirty="0" smtClean="0"/>
              <a:t>link(r</a:t>
            </a:r>
            <a:r>
              <a:rPr lang="de-DE" baseline="-25000" dirty="0" smtClean="0"/>
              <a:t>6b</a:t>
            </a:r>
            <a:r>
              <a:rPr lang="de-DE" dirty="0" smtClean="0"/>
              <a:t>):=</a:t>
            </a:r>
            <a:r>
              <a:rPr lang="de-DE" sz="1400" dirty="0" smtClean="0">
                <a:latin typeface="Arial Narrow" panose="020B0606020202030204" pitchFamily="34" charset="0"/>
              </a:rPr>
              <a:t>„https://tnt.kwarc.info/</a:t>
            </a:r>
            <a:r>
              <a:rPr lang="de-DE" sz="1400" dirty="0" err="1" smtClean="0">
                <a:latin typeface="Arial Narrow" panose="020B0606020202030204" pitchFamily="34" charset="0"/>
              </a:rPr>
              <a:t>repos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stc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fcad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flange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cds</a:t>
            </a:r>
            <a:r>
              <a:rPr lang="de-DE" sz="1400" dirty="0" smtClean="0">
                <a:latin typeface="Arial Narrow" panose="020B0606020202030204" pitchFamily="34" charset="0"/>
              </a:rPr>
              <a:t>/</a:t>
            </a:r>
            <a:r>
              <a:rPr lang="de-DE" sz="1400" dirty="0" err="1" smtClean="0">
                <a:latin typeface="Arial Narrow" panose="020B0606020202030204" pitchFamily="34" charset="0"/>
              </a:rPr>
              <a:t>vendorprices.omdoc?vendorBasedPriceFunction?partNoVBPrice</a:t>
            </a:r>
            <a:r>
              <a:rPr lang="de-DE" sz="1400" dirty="0" smtClean="0">
                <a:latin typeface="Arial Narrow" panose="020B0606020202030204" pitchFamily="34" charset="0"/>
              </a:rPr>
              <a:t>“</a:t>
            </a:r>
            <a:endParaRPr lang="de-DE" dirty="0" smtClean="0"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7858" y="-27384"/>
            <a:ext cx="96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„</a:t>
            </a:r>
            <a:r>
              <a:rPr lang="de-DE" dirty="0" err="1" smtClean="0">
                <a:solidFill>
                  <a:schemeClr val="accent1"/>
                </a:solidFill>
              </a:rPr>
              <a:t>blocks</a:t>
            </a:r>
            <a:r>
              <a:rPr lang="de-DE" dirty="0" smtClean="0">
                <a:solidFill>
                  <a:schemeClr val="accent1"/>
                </a:solidFill>
              </a:rPr>
              <a:t>“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6640" y="1484784"/>
            <a:ext cx="119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„</a:t>
            </a:r>
            <a:r>
              <a:rPr lang="de-DE" dirty="0" err="1" smtClean="0">
                <a:solidFill>
                  <a:schemeClr val="accent1"/>
                </a:solidFill>
              </a:rPr>
              <a:t>relations</a:t>
            </a:r>
            <a:r>
              <a:rPr lang="de-DE" dirty="0" smtClean="0">
                <a:solidFill>
                  <a:schemeClr val="accent1"/>
                </a:solidFill>
              </a:rPr>
              <a:t>“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1161" y="3789040"/>
            <a:ext cx="2078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1"/>
                </a:solidFill>
              </a:rPr>
              <a:t>„</a:t>
            </a:r>
            <a:r>
              <a:rPr lang="de-DE" sz="1600" dirty="0" err="1" smtClean="0">
                <a:solidFill>
                  <a:schemeClr val="accent1"/>
                </a:solidFill>
              </a:rPr>
              <a:t>value</a:t>
            </a:r>
            <a:r>
              <a:rPr lang="de-DE" sz="1600" dirty="0" smtClean="0">
                <a:solidFill>
                  <a:schemeClr val="accent1"/>
                </a:solidFill>
              </a:rPr>
              <a:t> </a:t>
            </a:r>
            <a:r>
              <a:rPr lang="de-DE" sz="1600" dirty="0" err="1" smtClean="0">
                <a:solidFill>
                  <a:schemeClr val="accent1"/>
                </a:solidFill>
              </a:rPr>
              <a:t>interpretations</a:t>
            </a:r>
            <a:r>
              <a:rPr lang="de-DE" sz="1600" dirty="0" smtClean="0">
                <a:solidFill>
                  <a:schemeClr val="accent1"/>
                </a:solidFill>
              </a:rPr>
              <a:t>“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0961" y="4581128"/>
            <a:ext cx="79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„links“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6623" y="3068960"/>
            <a:ext cx="1163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</a:rPr>
              <a:t>„</a:t>
            </a:r>
            <a:r>
              <a:rPr lang="de-DE" sz="1400" dirty="0" err="1" smtClean="0">
                <a:solidFill>
                  <a:schemeClr val="accent1"/>
                </a:solidFill>
              </a:rPr>
              <a:t>functional</a:t>
            </a:r>
            <a:r>
              <a:rPr lang="de-DE" sz="1400" dirty="0" smtClean="0">
                <a:solidFill>
                  <a:schemeClr val="accent1"/>
                </a:solidFill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</a:rPr>
              <a:t>blocks</a:t>
            </a:r>
            <a:r>
              <a:rPr lang="de-DE" sz="1400" dirty="0" smtClean="0">
                <a:solidFill>
                  <a:schemeClr val="accent1"/>
                </a:solidFill>
              </a:rPr>
              <a:t>“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3728" y="3111351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accent1"/>
                </a:solidFill>
              </a:rPr>
              <a:t>}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314952" y="116632"/>
            <a:ext cx="182488" cy="17595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314952" y="1876182"/>
            <a:ext cx="182488" cy="193318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19873" y="1484784"/>
            <a:ext cx="905950" cy="13234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„ASM</a:t>
            </a:r>
          </a:p>
          <a:p>
            <a:r>
              <a:rPr lang="de-DE" dirty="0" smtClean="0">
                <a:solidFill>
                  <a:schemeClr val="accent3"/>
                </a:solidFill>
              </a:rPr>
              <a:t>(CSM)“</a:t>
            </a:r>
          </a:p>
          <a:p>
            <a:r>
              <a:rPr lang="de-DE" sz="1100" dirty="0" smtClean="0">
                <a:solidFill>
                  <a:schemeClr val="accent3"/>
                </a:solidFill>
              </a:rPr>
              <a:t>(Abstract/ </a:t>
            </a:r>
            <a:r>
              <a:rPr lang="de-DE" sz="1100" dirty="0" err="1" smtClean="0">
                <a:solidFill>
                  <a:schemeClr val="accent3"/>
                </a:solidFill>
              </a:rPr>
              <a:t>Concrete</a:t>
            </a:r>
            <a:r>
              <a:rPr lang="de-DE" sz="1100" dirty="0" smtClean="0">
                <a:solidFill>
                  <a:schemeClr val="accent3"/>
                </a:solidFill>
              </a:rPr>
              <a:t> Spreadsheet Model)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314952" y="3870340"/>
            <a:ext cx="1761104" cy="3135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5076056" y="3901698"/>
            <a:ext cx="3468229" cy="74795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32040" y="3635732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„IM“ </a:t>
            </a:r>
            <a:r>
              <a:rPr lang="de-DE" sz="1100" dirty="0" smtClean="0">
                <a:solidFill>
                  <a:schemeClr val="accent3"/>
                </a:solidFill>
              </a:rPr>
              <a:t>(Interpretation Mapping)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16343"/>
            <a:ext cx="4611355" cy="30126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„Project“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Content e.g. „</a:t>
            </a:r>
            <a:r>
              <a:rPr lang="de-DE" dirty="0" err="1" smtClean="0"/>
              <a:t>Bolts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Nuts</a:t>
            </a:r>
            <a:r>
              <a:rPr lang="de-DE" dirty="0" smtClean="0"/>
              <a:t>“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 smtClean="0"/>
              <a:t>Ontology</a:t>
            </a:r>
            <a:r>
              <a:rPr lang="de-DE" dirty="0" smtClean="0"/>
              <a:t> </a:t>
            </a:r>
            <a:r>
              <a:rPr lang="de-DE" dirty="0" err="1" smtClean="0"/>
              <a:t>Preferences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 smtClean="0"/>
              <a:t>Document-Ontologies</a:t>
            </a:r>
            <a:r>
              <a:rPr lang="de-DE" dirty="0" smtClean="0"/>
              <a:t> (</a:t>
            </a:r>
            <a:r>
              <a:rPr lang="de-DE" dirty="0" err="1" smtClean="0"/>
              <a:t>standard</a:t>
            </a:r>
            <a:r>
              <a:rPr lang="de-DE" dirty="0" smtClean="0"/>
              <a:t>), e.g. </a:t>
            </a:r>
            <a:r>
              <a:rPr lang="de-DE" dirty="0" err="1" smtClean="0"/>
              <a:t>the</a:t>
            </a:r>
            <a:r>
              <a:rPr lang="de-DE" dirty="0" smtClean="0"/>
              <a:t> Spreadsheet-</a:t>
            </a:r>
            <a:r>
              <a:rPr lang="de-DE" dirty="0" err="1" smtClean="0"/>
              <a:t>Ontology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r>
              <a:rPr lang="de-DE" dirty="0" smtClean="0"/>
              <a:t> „</a:t>
            </a:r>
            <a:r>
              <a:rPr lang="de-DE" dirty="0" err="1" smtClean="0"/>
              <a:t>depends</a:t>
            </a:r>
            <a:r>
              <a:rPr lang="de-DE" dirty="0" smtClean="0"/>
              <a:t>-on“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maybe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general</a:t>
            </a:r>
            <a:r>
              <a:rPr lang="de-DE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 smtClean="0"/>
              <a:t>Finances-Ontology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Prices-</a:t>
            </a:r>
            <a:r>
              <a:rPr lang="de-DE" dirty="0" err="1" smtClean="0">
                <a:sym typeface="Wingdings" panose="05000000000000000000" pitchFamily="2" charset="2"/>
              </a:rPr>
              <a:t>Theory</a:t>
            </a:r>
            <a:r>
              <a:rPr lang="de-DE" dirty="0" smtClean="0">
                <a:sym typeface="Wingdings" panose="05000000000000000000" pitchFamily="2" charset="2"/>
              </a:rPr>
              <a:t>, </a:t>
            </a:r>
            <a:r>
              <a:rPr lang="de-DE" dirty="0" err="1" smtClean="0">
                <a:sym typeface="Wingdings" panose="05000000000000000000" pitchFamily="2" charset="2"/>
              </a:rPr>
              <a:t>Vendor-Theory</a:t>
            </a:r>
            <a:endParaRPr lang="de-DE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 smtClean="0">
                <a:sym typeface="Wingdings" panose="05000000000000000000" pitchFamily="2" charset="2"/>
              </a:rPr>
              <a:t>Construction-Ontology</a:t>
            </a:r>
            <a:r>
              <a:rPr lang="de-DE" dirty="0" smtClean="0"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ym typeface="Wingdings" panose="05000000000000000000" pitchFamily="2" charset="2"/>
              </a:rPr>
              <a:t>Bolts-Theory</a:t>
            </a:r>
            <a:r>
              <a:rPr lang="de-DE" dirty="0" smtClean="0">
                <a:sym typeface="Wingdings" panose="05000000000000000000" pitchFamily="2" charset="2"/>
              </a:rPr>
              <a:t>, </a:t>
            </a:r>
            <a:r>
              <a:rPr lang="de-DE" dirty="0" err="1" smtClean="0">
                <a:sym typeface="Wingdings" panose="05000000000000000000" pitchFamily="2" charset="2"/>
              </a:rPr>
              <a:t>Nuts-Theory</a:t>
            </a: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smtClean="0"/>
              <a:t>Frame Environments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 smtClean="0"/>
              <a:t>Pricing</a:t>
            </a:r>
            <a:r>
              <a:rPr lang="de-DE" dirty="0" smtClean="0"/>
              <a:t> (e.g. </a:t>
            </a:r>
            <a:r>
              <a:rPr lang="de-DE" dirty="0" err="1" smtClean="0"/>
              <a:t>Spreadsheets</a:t>
            </a:r>
            <a:r>
              <a:rPr lang="de-DE" dirty="0" smtClean="0"/>
              <a:t> „</a:t>
            </a:r>
            <a:r>
              <a:rPr lang="de-DE" dirty="0" err="1" smtClean="0"/>
              <a:t>Pricing</a:t>
            </a:r>
            <a:r>
              <a:rPr lang="de-DE" dirty="0" smtClean="0"/>
              <a:t>“ + „</a:t>
            </a:r>
            <a:r>
              <a:rPr lang="de-DE" dirty="0" err="1" smtClean="0"/>
              <a:t>Contract</a:t>
            </a:r>
            <a:r>
              <a:rPr lang="de-DE" dirty="0" smtClean="0"/>
              <a:t>“)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 smtClean="0"/>
              <a:t>Construction</a:t>
            </a:r>
            <a:r>
              <a:rPr lang="de-DE" dirty="0" smtClean="0"/>
              <a:t> (e.g. </a:t>
            </a:r>
            <a:r>
              <a:rPr lang="de-DE" dirty="0"/>
              <a:t>CAD </a:t>
            </a:r>
            <a:r>
              <a:rPr lang="de-DE" dirty="0" err="1"/>
              <a:t>doc</a:t>
            </a:r>
            <a:r>
              <a:rPr lang="de-DE" dirty="0"/>
              <a:t> </a:t>
            </a:r>
            <a:r>
              <a:rPr lang="de-DE" dirty="0" smtClean="0"/>
              <a:t>„Pipe Ends“)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 flipV="1">
            <a:off x="2531606" y="3886200"/>
            <a:ext cx="1735594" cy="1659246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1749545" cy="1143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267200" y="1752600"/>
            <a:ext cx="304800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/>
              <a:t>Sally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4200"/>
            <a:ext cx="1749545" cy="114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438400"/>
            <a:ext cx="16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PricingSimple</a:t>
            </a:r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53719" y="4202668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Contract</a:t>
            </a:r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10" name="5-Point Star 9"/>
          <p:cNvSpPr>
            <a:spLocks noChangeAspect="1"/>
          </p:cNvSpPr>
          <p:nvPr/>
        </p:nvSpPr>
        <p:spPr>
          <a:xfrm rot="20316237">
            <a:off x="3632868" y="4847309"/>
            <a:ext cx="1997135" cy="170516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Planetary</a:t>
            </a:r>
          </a:p>
          <a:p>
            <a:pPr algn="ctr"/>
            <a:r>
              <a:rPr lang="de-DE" sz="900" dirty="0" smtClean="0"/>
              <a:t>(</a:t>
            </a:r>
            <a:r>
              <a:rPr lang="de-DE" sz="900" dirty="0" err="1" smtClean="0"/>
              <a:t>as</a:t>
            </a:r>
            <a:r>
              <a:rPr lang="de-DE" sz="900" dirty="0" smtClean="0"/>
              <a:t> </a:t>
            </a:r>
            <a:r>
              <a:rPr lang="de-DE" sz="900" dirty="0" err="1" smtClean="0"/>
              <a:t>ontology</a:t>
            </a:r>
            <a:r>
              <a:rPr lang="de-DE" sz="900" dirty="0" smtClean="0"/>
              <a:t> </a:t>
            </a:r>
            <a:r>
              <a:rPr lang="de-DE" sz="900" dirty="0" err="1" smtClean="0"/>
              <a:t>editor</a:t>
            </a:r>
            <a:r>
              <a:rPr lang="de-DE" sz="900" dirty="0" smtClean="0"/>
              <a:t>)</a:t>
            </a:r>
            <a:endParaRPr lang="en-US" sz="900" dirty="0"/>
          </a:p>
        </p:txBody>
      </p:sp>
      <p:pic>
        <p:nvPicPr>
          <p:cNvPr id="1026" name="Picture 2" descr="C:\akoSVN\sissi\doc\papers\Interact_2013\pics\c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21" y="5069195"/>
            <a:ext cx="180868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akoSVN\sissi\doc\papers\Interact_2013\pics\FlangePric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28302"/>
            <a:ext cx="2514600" cy="98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Magnetic Disk 10"/>
          <p:cNvSpPr/>
          <p:nvPr/>
        </p:nvSpPr>
        <p:spPr>
          <a:xfrm>
            <a:off x="7620000" y="619481"/>
            <a:ext cx="1219200" cy="18189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„Project“ Files</a:t>
            </a:r>
            <a:endParaRPr lang="en-US" dirty="0"/>
          </a:p>
        </p:txBody>
      </p:sp>
      <p:sp>
        <p:nvSpPr>
          <p:cNvPr id="12" name="Explosion 2 11"/>
          <p:cNvSpPr/>
          <p:nvPr/>
        </p:nvSpPr>
        <p:spPr>
          <a:xfrm>
            <a:off x="5658920" y="4267200"/>
            <a:ext cx="3485080" cy="10717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Configuration</a:t>
            </a:r>
            <a:r>
              <a:rPr lang="de-DE" dirty="0" smtClean="0"/>
              <a:t> Service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229600" y="2623066"/>
            <a:ext cx="0" cy="173721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25853" y="1078468"/>
            <a:ext cx="10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Pricing</a:t>
            </a:r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2298" y="6035550"/>
            <a:ext cx="116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„CAD </a:t>
            </a:r>
            <a:r>
              <a:rPr lang="de-DE" dirty="0" err="1" smtClean="0"/>
              <a:t>doc</a:t>
            </a:r>
            <a:r>
              <a:rPr lang="de-DE" dirty="0" smtClean="0"/>
              <a:t>“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68420" y="5338940"/>
            <a:ext cx="703780" cy="4961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19400" y="4267200"/>
            <a:ext cx="216264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accent2"/>
                </a:solidFill>
              </a:rPr>
              <a:t>Give</a:t>
            </a:r>
            <a:r>
              <a:rPr lang="de-DE" sz="1400" dirty="0" smtClean="0">
                <a:solidFill>
                  <a:schemeClr val="accent2"/>
                </a:solidFill>
              </a:rPr>
              <a:t> </a:t>
            </a:r>
            <a:r>
              <a:rPr lang="de-DE" sz="1400" dirty="0" err="1" smtClean="0">
                <a:solidFill>
                  <a:schemeClr val="accent2"/>
                </a:solidFill>
              </a:rPr>
              <a:t>me</a:t>
            </a:r>
            <a:r>
              <a:rPr lang="de-DE" sz="1400" dirty="0" smtClean="0">
                <a:solidFill>
                  <a:schemeClr val="accent2"/>
                </a:solidFill>
              </a:rPr>
              <a:t> all </a:t>
            </a:r>
            <a:r>
              <a:rPr lang="de-DE" sz="1400" dirty="0" err="1" smtClean="0">
                <a:solidFill>
                  <a:schemeClr val="accent2"/>
                </a:solidFill>
              </a:rPr>
              <a:t>the</a:t>
            </a:r>
            <a:r>
              <a:rPr lang="de-DE" sz="1400" dirty="0" smtClean="0">
                <a:solidFill>
                  <a:schemeClr val="accent2"/>
                </a:solidFill>
              </a:rPr>
              <a:t> „</a:t>
            </a:r>
            <a:r>
              <a:rPr lang="de-DE" sz="1400" dirty="0" err="1" smtClean="0">
                <a:solidFill>
                  <a:schemeClr val="accent2"/>
                </a:solidFill>
              </a:rPr>
              <a:t>relations</a:t>
            </a:r>
            <a:r>
              <a:rPr lang="de-DE" sz="1400" dirty="0" smtClean="0">
                <a:solidFill>
                  <a:schemeClr val="accent2"/>
                </a:solidFill>
              </a:rPr>
              <a:t>“!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4045" y="4492823"/>
            <a:ext cx="224779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accent2"/>
                </a:solidFill>
              </a:rPr>
              <a:t>Give</a:t>
            </a:r>
            <a:r>
              <a:rPr lang="de-DE" sz="1400" dirty="0" smtClean="0">
                <a:solidFill>
                  <a:schemeClr val="accent2"/>
                </a:solidFill>
              </a:rPr>
              <a:t> </a:t>
            </a:r>
            <a:r>
              <a:rPr lang="de-DE" sz="1400" dirty="0" err="1" smtClean="0">
                <a:solidFill>
                  <a:schemeClr val="accent2"/>
                </a:solidFill>
              </a:rPr>
              <a:t>me</a:t>
            </a:r>
            <a:r>
              <a:rPr lang="de-DE" sz="1400" dirty="0" smtClean="0">
                <a:solidFill>
                  <a:schemeClr val="accent2"/>
                </a:solidFill>
              </a:rPr>
              <a:t> all </a:t>
            </a:r>
            <a:r>
              <a:rPr lang="de-DE" sz="1400" dirty="0" err="1" smtClean="0">
                <a:solidFill>
                  <a:schemeClr val="accent2"/>
                </a:solidFill>
              </a:rPr>
              <a:t>the</a:t>
            </a:r>
            <a:r>
              <a:rPr lang="de-DE" sz="1400" dirty="0" smtClean="0">
                <a:solidFill>
                  <a:schemeClr val="accent2"/>
                </a:solidFill>
              </a:rPr>
              <a:t> „</a:t>
            </a:r>
            <a:r>
              <a:rPr lang="de-DE" sz="1400" dirty="0" err="1" smtClean="0">
                <a:solidFill>
                  <a:schemeClr val="accent2"/>
                </a:solidFill>
              </a:rPr>
              <a:t>concepts</a:t>
            </a:r>
            <a:r>
              <a:rPr lang="de-DE" sz="1400" dirty="0" smtClean="0">
                <a:solidFill>
                  <a:schemeClr val="accent2"/>
                </a:solidFill>
              </a:rPr>
              <a:t>“!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705600" y="4038600"/>
            <a:ext cx="228600" cy="42697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59120" y="4021723"/>
            <a:ext cx="2118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chemeClr val="accent3">
                    <a:lumMod val="75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accent3">
                    <a:lumMod val="75000"/>
                  </a:schemeClr>
                </a:solidFill>
              </a:rPr>
              <a:t>me</a:t>
            </a:r>
            <a:r>
              <a:rPr lang="de-DE" sz="1600" dirty="0" smtClean="0">
                <a:solidFill>
                  <a:schemeClr val="accent3">
                    <a:lumMod val="75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de-DE" sz="1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accent3">
                    <a:lumMod val="75000"/>
                  </a:schemeClr>
                </a:solidFill>
              </a:rPr>
              <a:t>frames</a:t>
            </a:r>
            <a:r>
              <a:rPr lang="de-DE" sz="1600" dirty="0" smtClean="0">
                <a:solidFill>
                  <a:schemeClr val="accent3">
                    <a:lumMod val="75000"/>
                  </a:schemeClr>
                </a:solidFill>
              </a:rPr>
              <a:t>!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782620" y="4267200"/>
            <a:ext cx="351890" cy="877194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824045" y="3446154"/>
            <a:ext cx="1273749" cy="249546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19400" y="2057400"/>
            <a:ext cx="1430794" cy="15240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657600" y="838200"/>
            <a:ext cx="1430794" cy="76200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Magnetic Disk 35"/>
          <p:cNvSpPr/>
          <p:nvPr/>
        </p:nvSpPr>
        <p:spPr>
          <a:xfrm>
            <a:off x="5899924" y="5835134"/>
            <a:ext cx="1219200" cy="1005711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4124325"/>
            <a:ext cx="171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86200" y="4050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Cell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Range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4737600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4737600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33600" y="4343398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225269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98877" y="448020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07905" y="44268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24400" y="43434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86400" y="4495800"/>
            <a:ext cx="164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____________ 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Name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73069" y="4737600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17417" y="437760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9" y="4480199"/>
            <a:ext cx="506077" cy="30600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0010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030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77200" y="3105090"/>
            <a:ext cx="78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Value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5638800" y="4050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Concept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42581" y="1305580"/>
            <a:ext cx="3719608" cy="523220"/>
          </a:xfrm>
          <a:prstGeom prst="rect">
            <a:avLst/>
          </a:prstGeom>
          <a:solidFill>
            <a:srgbClr val="FFECAF"/>
          </a:solidFill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Latest</a:t>
            </a:r>
            <a:r>
              <a:rPr lang="de-DE" sz="2800" dirty="0" smtClean="0"/>
              <a:t> </a:t>
            </a:r>
            <a:r>
              <a:rPr lang="de-DE" sz="2800" dirty="0" smtClean="0"/>
              <a:t>Version </a:t>
            </a:r>
            <a:r>
              <a:rPr lang="de-DE" sz="2800" dirty="0" err="1" smtClean="0"/>
              <a:t>for</a:t>
            </a:r>
            <a:r>
              <a:rPr lang="de-DE" sz="2800" dirty="0" smtClean="0"/>
              <a:t> Blocks</a:t>
            </a:r>
            <a:endParaRPr lang="en-US" sz="2800" dirty="0"/>
          </a:p>
        </p:txBody>
      </p:sp>
      <p:sp>
        <p:nvSpPr>
          <p:cNvPr id="54" name="Isosceles Triangle 53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1"/>
          <p:cNvSpPr txBox="1">
            <a:spLocks/>
          </p:cNvSpPr>
          <p:nvPr/>
        </p:nvSpPr>
        <p:spPr>
          <a:xfrm>
            <a:off x="533400" y="-152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800" smtClean="0"/>
              <a:t>„The“ Editor = A Semantification Editor = „S-Editor“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2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838200"/>
          </a:xfrm>
        </p:spPr>
        <p:txBody>
          <a:bodyPr>
            <a:noAutofit/>
          </a:bodyPr>
          <a:lstStyle/>
          <a:p>
            <a:pPr algn="l"/>
            <a:r>
              <a:rPr lang="de-DE" sz="1800" dirty="0" smtClean="0"/>
              <a:t>„The“ Editor = A </a:t>
            </a:r>
            <a:r>
              <a:rPr lang="de-DE" sz="1800" dirty="0" err="1" smtClean="0"/>
              <a:t>Semantification</a:t>
            </a:r>
            <a:r>
              <a:rPr lang="de-DE" sz="1800" dirty="0" smtClean="0"/>
              <a:t> </a:t>
            </a:r>
            <a:r>
              <a:rPr lang="de-DE" sz="1800" dirty="0" smtClean="0"/>
              <a:t>Editor = </a:t>
            </a:r>
            <a:r>
              <a:rPr lang="de-DE" sz="1800" dirty="0" smtClean="0"/>
              <a:t>„S-Editor“</a:t>
            </a:r>
            <a:endParaRPr lang="en-US" sz="1800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4124325"/>
            <a:ext cx="171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949443" y="3505200"/>
            <a:ext cx="11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33800" y="4050267"/>
            <a:ext cx="164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Relation Type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7532058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7532058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33600" y="4343398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73069" y="7532058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060227" y="3035388"/>
            <a:ext cx="3035773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38100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724427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4427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10027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81302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563880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45" y="3124200"/>
            <a:ext cx="292572" cy="27631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5638800" y="4050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42581" y="1305580"/>
            <a:ext cx="4031745" cy="523220"/>
          </a:xfrm>
          <a:prstGeom prst="rect">
            <a:avLst/>
          </a:prstGeom>
          <a:solidFill>
            <a:srgbClr val="FFECAF"/>
          </a:solidFill>
        </p:spPr>
        <p:txBody>
          <a:bodyPr wrap="none" rtlCol="0">
            <a:spAutoFit/>
          </a:bodyPr>
          <a:lstStyle/>
          <a:p>
            <a:r>
              <a:rPr lang="de-DE" sz="2800" dirty="0" smtClean="0"/>
              <a:t>First</a:t>
            </a:r>
            <a:r>
              <a:rPr lang="de-DE" sz="2800" dirty="0" smtClean="0"/>
              <a:t> Version </a:t>
            </a:r>
            <a:r>
              <a:rPr lang="de-DE" sz="2800" dirty="0" err="1" smtClean="0"/>
              <a:t>for</a:t>
            </a:r>
            <a:r>
              <a:rPr lang="de-DE" sz="2800" dirty="0" smtClean="0"/>
              <a:t> Relations</a:t>
            </a:r>
            <a:endParaRPr lang="en-US" sz="2800" dirty="0"/>
          </a:p>
        </p:txBody>
      </p:sp>
      <p:sp>
        <p:nvSpPr>
          <p:cNvPr id="54" name="Isosceles Triangle 53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3611365" y="4495800"/>
            <a:ext cx="18750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581400" y="4442348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epends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Isosceles Triangle 82"/>
          <p:cNvSpPr/>
          <p:nvPr/>
        </p:nvSpPr>
        <p:spPr>
          <a:xfrm flipV="1">
            <a:off x="5187667" y="4585156"/>
            <a:ext cx="222533" cy="139244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5744965" y="449580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94587"/>
            <a:ext cx="4267399" cy="182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74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6858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4872547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838200"/>
          </a:xfrm>
        </p:spPr>
        <p:txBody>
          <a:bodyPr>
            <a:noAutofit/>
          </a:bodyPr>
          <a:lstStyle/>
          <a:p>
            <a:pPr algn="l"/>
            <a:r>
              <a:rPr lang="de-DE" sz="1800" dirty="0" smtClean="0"/>
              <a:t>„The“ Editor = A </a:t>
            </a:r>
            <a:r>
              <a:rPr lang="de-DE" sz="1800" dirty="0" err="1" smtClean="0"/>
              <a:t>Semantification</a:t>
            </a:r>
            <a:r>
              <a:rPr lang="de-DE" sz="1800" dirty="0" smtClean="0"/>
              <a:t> </a:t>
            </a:r>
            <a:r>
              <a:rPr lang="de-DE" sz="1800" dirty="0" smtClean="0"/>
              <a:t>Editor = </a:t>
            </a:r>
            <a:r>
              <a:rPr lang="de-DE" sz="1800" dirty="0" smtClean="0"/>
              <a:t>„S-Editor“</a:t>
            </a:r>
            <a:endParaRPr lang="en-US" sz="1800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4124325"/>
            <a:ext cx="1714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810000" y="3505200"/>
            <a:ext cx="1427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Relations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33800" y="4050267"/>
            <a:ext cx="164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Relation Type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7532058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7532058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343401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343399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33600" y="4343398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4480200"/>
            <a:ext cx="981051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5334002"/>
            <a:ext cx="6934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050268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73069" y="7532058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35424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3886200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029075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038600"/>
            <a:ext cx="494741" cy="216450"/>
          </a:xfrm>
          <a:prstGeom prst="rect">
            <a:avLst/>
          </a:prstGeom>
        </p:spPr>
      </p:pic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667000" y="3035388"/>
            <a:ext cx="3793604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417463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08903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2446910" y="3886200"/>
            <a:ext cx="4563490" cy="102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89030" y="3094110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Merge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74630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545905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6003403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831" y="3124200"/>
            <a:ext cx="292572" cy="27631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857514"/>
            <a:ext cx="139683" cy="1142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19" y="2832117"/>
            <a:ext cx="152381" cy="1396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908308"/>
            <a:ext cx="139683" cy="63492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5638800" y="4050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4" name="Isosceles Triangle 53"/>
          <p:cNvSpPr>
            <a:spLocks noChangeAspect="1"/>
          </p:cNvSpPr>
          <p:nvPr/>
        </p:nvSpPr>
        <p:spPr>
          <a:xfrm>
            <a:off x="2188800" y="37965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>
            <a:spLocks noChangeAspect="1"/>
          </p:cNvSpPr>
          <p:nvPr/>
        </p:nvSpPr>
        <p:spPr>
          <a:xfrm flipV="1">
            <a:off x="2188800" y="40253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/>
          <p:cNvSpPr/>
          <p:nvPr/>
        </p:nvSpPr>
        <p:spPr>
          <a:xfrm flipV="1">
            <a:off x="3282667" y="4572000"/>
            <a:ext cx="222533" cy="139244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-1" y="1371600"/>
            <a:ext cx="4301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Context</a:t>
            </a:r>
            <a:r>
              <a:rPr lang="de-DE" b="1" dirty="0" smtClean="0"/>
              <a:t>:</a:t>
            </a:r>
            <a:r>
              <a:rPr lang="de-DE" dirty="0" smtClean="0"/>
              <a:t> The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worked</a:t>
            </a:r>
            <a:r>
              <a:rPr lang="de-DE" dirty="0" smtClean="0"/>
              <a:t> on block </a:t>
            </a:r>
            <a:r>
              <a:rPr lang="de-DE" dirty="0" err="1" smtClean="0"/>
              <a:t>creation</a:t>
            </a:r>
            <a:r>
              <a:rPr lang="de-DE" dirty="0" smtClean="0"/>
              <a:t> 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focus</a:t>
            </a:r>
            <a:r>
              <a:rPr lang="de-DE" dirty="0" smtClean="0"/>
              <a:t> on block „Price-A“;</a:t>
            </a:r>
            <a:r>
              <a:rPr lang="de-DE" dirty="0" err="1" smtClean="0"/>
              <a:t>spsht</a:t>
            </a:r>
            <a:r>
              <a:rPr lang="de-DE" dirty="0" smtClean="0"/>
              <a:t>-focus =[</a:t>
            </a:r>
            <a:r>
              <a:rPr lang="de-DE" dirty="0" err="1" smtClean="0"/>
              <a:t>SimplePricing</a:t>
            </a:r>
            <a:r>
              <a:rPr lang="de-DE" dirty="0" smtClean="0"/>
              <a:t>]vendor´!C4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228600" y="685800"/>
            <a:ext cx="1828799" cy="7191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First View</a:t>
            </a:r>
            <a:endParaRPr lang="en-US" sz="2400" dirty="0"/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443054"/>
            <a:ext cx="4505673" cy="1923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2438400" y="4442348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3507928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667000" y="3094110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Refine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010400" y="2590800"/>
            <a:ext cx="3200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7010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2400" y="5562600"/>
            <a:ext cx="30480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9125328" flipH="1">
            <a:off x="315391" y="5057015"/>
            <a:ext cx="312022" cy="1219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8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36333" y="2362200"/>
            <a:ext cx="1439853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atin typeface="Candara" panose="020E0502030303020204" pitchFamily="34" charset="0"/>
              </a:rPr>
              <a:t>R</a:t>
            </a:r>
            <a:r>
              <a:rPr lang="de-DE" dirty="0" smtClean="0">
                <a:latin typeface="Candara" panose="020E0502030303020204" pitchFamily="34" charset="0"/>
              </a:rPr>
              <a:t>elations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362200"/>
            <a:ext cx="10668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b="1" dirty="0">
                <a:latin typeface="Candara" panose="020E0502030303020204" pitchFamily="34" charset="0"/>
              </a:rPr>
              <a:t>B</a:t>
            </a:r>
            <a:r>
              <a:rPr lang="de-DE" sz="2000" b="1" dirty="0" smtClean="0">
                <a:latin typeface="Candara" panose="020E0502030303020204" pitchFamily="34" charset="0"/>
              </a:rPr>
              <a:t>locks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819400"/>
            <a:ext cx="87630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37854" y="3581403"/>
            <a:ext cx="6929945" cy="2285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838200"/>
          </a:xfrm>
        </p:spPr>
        <p:txBody>
          <a:bodyPr>
            <a:noAutofit/>
          </a:bodyPr>
          <a:lstStyle/>
          <a:p>
            <a:pPr algn="l"/>
            <a:r>
              <a:rPr lang="de-DE" sz="1800" dirty="0" smtClean="0"/>
              <a:t>„The“ Editor = A </a:t>
            </a:r>
            <a:r>
              <a:rPr lang="de-DE" sz="1800" dirty="0" err="1" smtClean="0"/>
              <a:t>Semantification</a:t>
            </a:r>
            <a:r>
              <a:rPr lang="de-DE" sz="1800" dirty="0" smtClean="0"/>
              <a:t> </a:t>
            </a:r>
            <a:r>
              <a:rPr lang="de-DE" sz="1800" dirty="0" smtClean="0"/>
              <a:t>Editor = </a:t>
            </a:r>
            <a:r>
              <a:rPr lang="de-DE" sz="1800" dirty="0" smtClean="0"/>
              <a:t>„S-Editor“</a:t>
            </a:r>
            <a:endParaRPr lang="en-US" sz="1800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52400" y="3581400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17012" y="3550657"/>
            <a:ext cx="287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Relation </a:t>
            </a:r>
            <a:r>
              <a:rPr lang="de-DE" sz="24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for</a:t>
            </a:r>
            <a:r>
              <a:rPr lang="de-DE" sz="24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Block: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33800" y="4507468"/>
            <a:ext cx="164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Relation Type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7000" y="7532058"/>
            <a:ext cx="800098" cy="18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1469" y="7532058"/>
            <a:ext cx="1219200" cy="3165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„sheet1!A4:A11“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33464" y="4800602"/>
            <a:ext cx="13446" cy="15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600" y="4800600"/>
            <a:ext cx="31331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133600" y="4970925"/>
            <a:ext cx="299864" cy="591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514600" y="5089800"/>
            <a:ext cx="960635" cy="2932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2133600" y="5867399"/>
            <a:ext cx="6095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38400" y="4507469"/>
            <a:ext cx="111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7010400" y="3581400"/>
            <a:ext cx="1" cy="2285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8469" y="3608297"/>
            <a:ext cx="1975131" cy="225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" y="4050268"/>
            <a:ext cx="136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Worksheets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" y="4343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2400" y="4343400"/>
            <a:ext cx="1975133" cy="1524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1839096" cy="38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52400" y="4789006"/>
            <a:ext cx="1975133" cy="3164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7904" y="504094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75504" y="52578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5504" y="464827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5504" y="493507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7904" y="4724474"/>
            <a:ext cx="8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29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</a:t>
            </a:r>
            <a:endParaRPr lang="en-US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127533" y="3600510"/>
            <a:ext cx="0" cy="22668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400" y="2819400"/>
            <a:ext cx="6067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2400" y="5867399"/>
            <a:ext cx="8915400" cy="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73069" y="7532058"/>
            <a:ext cx="1261131" cy="22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900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e.g. „Price per Piece“</a:t>
            </a:r>
          </a:p>
          <a:p>
            <a:endParaRPr lang="en-US" sz="9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915400" y="2590800"/>
            <a:ext cx="1676399" cy="3574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915400" y="2819400"/>
            <a:ext cx="1" cy="30479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542400" y="4343401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29600" y="4343401"/>
            <a:ext cx="1" cy="1981199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59" y="4486276"/>
            <a:ext cx="494741" cy="2164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9" y="4495801"/>
            <a:ext cx="494741" cy="216450"/>
          </a:xfrm>
          <a:prstGeom prst="rect">
            <a:avLst/>
          </a:prstGeom>
        </p:spPr>
      </p:pic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799" y="3035388"/>
            <a:ext cx="1762897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43000" y="2912096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309411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Undo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9071" y="309411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Redo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2057400" y="289560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57514"/>
            <a:ext cx="139683" cy="1142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9" y="2832117"/>
            <a:ext cx="152381" cy="1396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08308"/>
            <a:ext cx="139683" cy="63492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47" y="4350325"/>
            <a:ext cx="3143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5638800" y="450746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Blocks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42581" y="1305580"/>
            <a:ext cx="4031745" cy="523220"/>
          </a:xfrm>
          <a:prstGeom prst="rect">
            <a:avLst/>
          </a:prstGeom>
          <a:solidFill>
            <a:srgbClr val="FFECAF"/>
          </a:solidFill>
        </p:spPr>
        <p:txBody>
          <a:bodyPr wrap="none" rtlCol="0">
            <a:spAutoFit/>
          </a:bodyPr>
          <a:lstStyle/>
          <a:p>
            <a:r>
              <a:rPr lang="de-DE" sz="2800" dirty="0" smtClean="0"/>
              <a:t>First</a:t>
            </a:r>
            <a:r>
              <a:rPr lang="de-DE" sz="2800" dirty="0" smtClean="0"/>
              <a:t> Version </a:t>
            </a:r>
            <a:r>
              <a:rPr lang="de-DE" sz="2800" dirty="0" err="1" smtClean="0"/>
              <a:t>for</a:t>
            </a:r>
            <a:r>
              <a:rPr lang="de-DE" sz="2800" dirty="0" smtClean="0"/>
              <a:t> Relations</a:t>
            </a:r>
            <a:endParaRPr lang="en-US" sz="2800" dirty="0"/>
          </a:p>
        </p:txBody>
      </p:sp>
      <p:sp>
        <p:nvSpPr>
          <p:cNvPr id="54" name="Isosceles Triangle 53"/>
          <p:cNvSpPr>
            <a:spLocks noChangeAspect="1"/>
          </p:cNvSpPr>
          <p:nvPr/>
        </p:nvSpPr>
        <p:spPr>
          <a:xfrm>
            <a:off x="2188800" y="4329912"/>
            <a:ext cx="235336" cy="165888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>
            <a:spLocks noChangeAspect="1"/>
          </p:cNvSpPr>
          <p:nvPr/>
        </p:nvSpPr>
        <p:spPr>
          <a:xfrm flipV="1">
            <a:off x="2188800" y="4558746"/>
            <a:ext cx="235008" cy="165654"/>
          </a:xfrm>
          <a:prstGeom prst="triangle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2438401" y="3600510"/>
            <a:ext cx="8509" cy="22668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3611365" y="5082652"/>
            <a:ext cx="18750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581400" y="5029200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epends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Isosceles Triangle 82"/>
          <p:cNvSpPr/>
          <p:nvPr/>
        </p:nvSpPr>
        <p:spPr>
          <a:xfrm flipV="1">
            <a:off x="5187667" y="5172008"/>
            <a:ext cx="222533" cy="139244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5744965" y="504831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667000" y="3035388"/>
            <a:ext cx="3793604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417463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089030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174630" y="309411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Delete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45905" y="309411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Add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6003403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831" y="3124200"/>
            <a:ext cx="292572" cy="276317"/>
          </a:xfrm>
          <a:prstGeom prst="rect">
            <a:avLst/>
          </a:prstGeom>
        </p:spPr>
      </p:pic>
      <p:cxnSp>
        <p:nvCxnSpPr>
          <p:cNvPr id="94" name="Straight Connector 93"/>
          <p:cNvCxnSpPr/>
          <p:nvPr/>
        </p:nvCxnSpPr>
        <p:spPr>
          <a:xfrm>
            <a:off x="3507928" y="2914710"/>
            <a:ext cx="0" cy="59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438400" y="5029200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2133600" y="495300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7543800" y="3809926"/>
            <a:ext cx="762001" cy="3048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7686346" y="3781490"/>
            <a:ext cx="6956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ok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2133600" y="5555161"/>
            <a:ext cx="6934200" cy="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2544565" y="3946800"/>
            <a:ext cx="960635" cy="2932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2468365" y="3886200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4218571" y="392578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4926448" y="3925780"/>
            <a:ext cx="587523" cy="3048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4301207" y="387238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904371" y="386518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590171" y="39428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___________</a:t>
            </a:r>
            <a:endParaRPr lang="en-US" u="sng" dirty="0"/>
          </a:p>
        </p:txBody>
      </p:sp>
      <p:sp>
        <p:nvSpPr>
          <p:cNvPr id="123" name="Rounded Rectangle 122"/>
          <p:cNvSpPr/>
          <p:nvPr/>
        </p:nvSpPr>
        <p:spPr>
          <a:xfrm>
            <a:off x="3822971" y="2036380"/>
            <a:ext cx="960635" cy="293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4009994" y="3820180"/>
            <a:ext cx="301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246" y="3924580"/>
            <a:ext cx="506077" cy="306000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3809656" y="197998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Price-A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513246" y="38862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Vendor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Isosceles Triangle 127"/>
          <p:cNvSpPr/>
          <p:nvPr/>
        </p:nvSpPr>
        <p:spPr>
          <a:xfrm flipV="1">
            <a:off x="6400800" y="5105400"/>
            <a:ext cx="222533" cy="139244"/>
          </a:xfrm>
          <a:prstGeom prst="triangle">
            <a:avLst/>
          </a:prstGeom>
          <a:solidFill>
            <a:schemeClr val="tx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7238999" y="3048000"/>
            <a:ext cx="1600201" cy="450702"/>
          </a:xfrm>
          <a:prstGeom prst="rect">
            <a:avLst/>
          </a:prstGeom>
          <a:gradFill flip="none" rotWithShape="1">
            <a:gsLst>
              <a:gs pos="1000">
                <a:srgbClr val="E5F2FF">
                  <a:shade val="30000"/>
                  <a:satMod val="115000"/>
                </a:srgbClr>
              </a:gs>
              <a:gs pos="8000">
                <a:srgbClr val="E5F2FF">
                  <a:shade val="67500"/>
                  <a:satMod val="115000"/>
                </a:srgbClr>
              </a:gs>
              <a:gs pos="100000">
                <a:srgbClr val="E5F2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315200" y="30956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Auto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Microsoft Office PowerPoint</Application>
  <PresentationFormat>On-screen Show (4:3)</PresentationFormat>
  <Paragraphs>200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Workflows</vt:lpstr>
      <vt:lpstr>Abstract Spsht Doc</vt:lpstr>
      <vt:lpstr>Terminology  for the SimplePricing Spsht</vt:lpstr>
      <vt:lpstr>„Project“ Files</vt:lpstr>
      <vt:lpstr>PowerPoint Presentation</vt:lpstr>
      <vt:lpstr>PowerPoint Presentation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  <vt:lpstr>„The“ Editor = A Semantification Editor = „S-Editor“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Workflows</dc:title>
  <dc:creator>Andrea</dc:creator>
  <cp:lastModifiedBy>Andrea</cp:lastModifiedBy>
  <cp:revision>175</cp:revision>
  <cp:lastPrinted>2013-10-17T07:11:11Z</cp:lastPrinted>
  <dcterms:created xsi:type="dcterms:W3CDTF">2006-08-16T00:00:00Z</dcterms:created>
  <dcterms:modified xsi:type="dcterms:W3CDTF">2013-10-21T13:20:59Z</dcterms:modified>
</cp:coreProperties>
</file>