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95C7"/>
    <a:srgbClr val="292929"/>
    <a:srgbClr val="E5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43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20697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382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881087"/>
            <a:ext cx="2041087" cy="135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1173162"/>
            <a:ext cx="58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clicked</a:t>
            </a:r>
            <a:r>
              <a:rPr lang="de-DE" dirty="0" smtClean="0"/>
              <a:t> </a:t>
            </a:r>
            <a:r>
              <a:rPr lang="de-DE" dirty="0" err="1" smtClean="0"/>
              <a:t>inside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meaning</a:t>
            </a:r>
            <a:r>
              <a:rPr lang="de-DE" dirty="0" smtClean="0"/>
              <a:t> (</a:t>
            </a:r>
            <a:r>
              <a:rPr lang="de-DE" dirty="0" err="1" smtClean="0"/>
              <a:t>row</a:t>
            </a:r>
            <a:r>
              <a:rPr lang="de-DE" dirty="0" smtClean="0"/>
              <a:t> 2)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selected</a:t>
            </a:r>
            <a:r>
              <a:rPr lang="de-DE" dirty="0" smtClean="0"/>
              <a:t> „Price“ </a:t>
            </a:r>
            <a:r>
              <a:rPr lang="de-DE" dirty="0" err="1" smtClean="0"/>
              <a:t>concept</a:t>
            </a:r>
            <a:r>
              <a:rPr lang="de-DE" dirty="0" smtClean="0"/>
              <a:t>;</a:t>
            </a:r>
          </a:p>
          <a:p>
            <a:r>
              <a:rPr lang="de-DE" dirty="0"/>
              <a:t>	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spsht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-focus = `[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SimplePricing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]vendor´!C4:C11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2819400"/>
            <a:ext cx="7116543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1" y="2971800"/>
            <a:ext cx="6781800" cy="800100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81200" y="297180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18531" y="3200400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124200" y="297180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19600" y="333369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191000" y="297180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01701" y="3333690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>
                <a:solidFill>
                  <a:schemeClr val="accent3"/>
                </a:solidFill>
                <a:latin typeface="Candara" panose="020E0502030303020204" pitchFamily="34" charset="0"/>
              </a:rPr>
              <a:t>J</a:t>
            </a:r>
            <a:r>
              <a:rPr lang="de-DE" sz="2000" b="1" dirty="0" err="1" smtClean="0">
                <a:solidFill>
                  <a:schemeClr val="accent3"/>
                </a:solidFill>
                <a:latin typeface="Candara" panose="020E0502030303020204" pitchFamily="34" charset="0"/>
              </a:rPr>
              <a:t>oin</a:t>
            </a:r>
            <a:endParaRPr lang="en-US" sz="2000" b="1" dirty="0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410200" y="32766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94011" y="33336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4"/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4"/>
              </a:solidFill>
              <a:latin typeface="Candara" panose="020E0502030303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553200" y="32766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4146" y="320040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4735" y="320040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85800" y="3886200"/>
            <a:ext cx="7116543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85800" y="3962402"/>
            <a:ext cx="7116543" cy="2645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86071" y="4343400"/>
            <a:ext cx="1975133" cy="226407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85800" y="3962400"/>
            <a:ext cx="7116543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4124325"/>
            <a:ext cx="171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04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Straight Connector 45"/>
          <p:cNvCxnSpPr/>
          <p:nvPr/>
        </p:nvCxnSpPr>
        <p:spPr>
          <a:xfrm flipV="1">
            <a:off x="685800" y="6629399"/>
            <a:ext cx="7116543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91867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208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056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85800" y="3962401"/>
            <a:ext cx="0" cy="266699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772400" y="3962400"/>
            <a:ext cx="6067" cy="264507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08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056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56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660933" y="4343400"/>
            <a:ext cx="0" cy="226407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85800" y="4343400"/>
            <a:ext cx="7086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667000" y="3962401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906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4191000" y="3962400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7432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Meaning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5334000" y="3962400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191000" y="4050267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6858000" y="3962400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410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91671" y="4050267"/>
            <a:ext cx="105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Options</a:t>
            </a:r>
            <a:endParaRPr lang="en-US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819400" y="4495726"/>
            <a:ext cx="1295400" cy="3049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4297165" y="4495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5486400" y="4495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6194277" y="4495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004800" y="4343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69036" y="44424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C4</a:t>
            </a:r>
            <a:endParaRPr lang="en-US" sz="20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4191000" y="3276600"/>
            <a:ext cx="3429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57800" y="295269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Options</a:t>
            </a:r>
            <a:endParaRPr lang="en-US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72200" y="44352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C11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4267200" y="4435200"/>
            <a:ext cx="917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Thread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2743200" y="44352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IsoHexThread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2819400" y="4853926"/>
            <a:ext cx="1295400" cy="5563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4297165" y="485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5486400" y="485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6194277" y="485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004800" y="473458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43201" y="4812268"/>
            <a:ext cx="129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Vendor-Based</a:t>
            </a:r>
            <a:r>
              <a:rPr lang="de-DE" dirty="0" smtClean="0"/>
              <a:t> Price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267200" y="480060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Price</a:t>
            </a:r>
            <a:endParaRPr lang="en-US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5562600" y="48078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</a:t>
            </a:r>
            <a:r>
              <a:rPr lang="de-DE" sz="2000" dirty="0" smtClean="0"/>
              <a:t>4</a:t>
            </a:r>
            <a:endParaRPr lang="en-US" sz="2000" dirty="0"/>
          </a:p>
        </p:txBody>
      </p:sp>
      <p:sp>
        <p:nvSpPr>
          <p:cNvPr id="76" name="TextBox 75"/>
          <p:cNvSpPr txBox="1"/>
          <p:nvPr/>
        </p:nvSpPr>
        <p:spPr>
          <a:xfrm>
            <a:off x="6165764" y="48006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</a:t>
            </a:r>
            <a:r>
              <a:rPr lang="de-DE" sz="2000" dirty="0" smtClean="0"/>
              <a:t>11</a:t>
            </a:r>
            <a:endParaRPr lang="en-US" sz="2000" dirty="0"/>
          </a:p>
        </p:txBody>
      </p:sp>
      <p:sp>
        <p:nvSpPr>
          <p:cNvPr id="85" name="Rounded Rectangle 84"/>
          <p:cNvSpPr/>
          <p:nvPr/>
        </p:nvSpPr>
        <p:spPr>
          <a:xfrm>
            <a:off x="2819399" y="5453346"/>
            <a:ext cx="1295400" cy="5563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ounded Rectangle 89"/>
          <p:cNvSpPr/>
          <p:nvPr/>
        </p:nvSpPr>
        <p:spPr>
          <a:xfrm>
            <a:off x="4297164" y="545342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971799" y="6312858"/>
            <a:ext cx="1143000" cy="213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</a:t>
            </a:r>
            <a:r>
              <a:rPr lang="de-DE" sz="900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IsoHexThread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19599" y="6312858"/>
            <a:ext cx="7620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Thread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867399" y="6312858"/>
            <a:ext cx="7620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A4:A11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194276" y="545342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004799" y="53340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743200" y="5411688"/>
            <a:ext cx="129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Vendor-Based</a:t>
            </a:r>
            <a:r>
              <a:rPr lang="de-DE" dirty="0" smtClean="0"/>
              <a:t> Price</a:t>
            </a:r>
            <a:endParaRPr lang="en-US" dirty="0"/>
          </a:p>
        </p:txBody>
      </p:sp>
      <p:sp>
        <p:nvSpPr>
          <p:cNvPr id="101" name="Rounded Rectangle 100"/>
          <p:cNvSpPr/>
          <p:nvPr/>
        </p:nvSpPr>
        <p:spPr>
          <a:xfrm>
            <a:off x="5486400" y="5486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562599" y="540722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F4</a:t>
            </a:r>
            <a:endParaRPr lang="en-US" sz="2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172200" y="54102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F11</a:t>
            </a:r>
            <a:endParaRPr lang="en-US" sz="2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267200" y="539109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Price</a:t>
            </a:r>
            <a:endParaRPr lang="en-US" sz="2000" dirty="0"/>
          </a:p>
        </p:txBody>
      </p:sp>
      <p:sp>
        <p:nvSpPr>
          <p:cNvPr id="104" name="Rounded Rectangle 103"/>
          <p:cNvSpPr/>
          <p:nvPr/>
        </p:nvSpPr>
        <p:spPr>
          <a:xfrm>
            <a:off x="5486400" y="6040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6194277" y="6040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004800" y="5867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819400" y="6073126"/>
            <a:ext cx="1295400" cy="3049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4297165" y="60732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6857999" y="6019800"/>
            <a:ext cx="762001" cy="304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6B9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7010400" y="6019800"/>
            <a:ext cx="528465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b="1" dirty="0" err="1" smtClean="0">
                <a:solidFill>
                  <a:srgbClr val="6B95C7"/>
                </a:solidFill>
                <a:latin typeface="Candara" panose="020E0502030303020204" pitchFamily="34" charset="0"/>
              </a:rPr>
              <a:t>add</a:t>
            </a:r>
            <a:endParaRPr lang="en-US" sz="1400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68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20697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382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881087"/>
            <a:ext cx="2041087" cy="135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1173162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activated</a:t>
            </a:r>
            <a:r>
              <a:rPr lang="de-DE" dirty="0" smtClean="0"/>
              <a:t> „Delete“.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2819400"/>
            <a:ext cx="7116543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1" y="2971800"/>
            <a:ext cx="6781800" cy="800100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81200" y="297180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18531" y="3200400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124200" y="297180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86918" y="333369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191000" y="297180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01701" y="3333690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>
                <a:solidFill>
                  <a:schemeClr val="accent3"/>
                </a:solidFill>
                <a:latin typeface="Candara" panose="020E0502030303020204" pitchFamily="34" charset="0"/>
              </a:rPr>
              <a:t>J</a:t>
            </a:r>
            <a:r>
              <a:rPr lang="de-DE" sz="2000" b="1" dirty="0" err="1" smtClean="0">
                <a:solidFill>
                  <a:schemeClr val="accent3"/>
                </a:solidFill>
                <a:latin typeface="Candara" panose="020E0502030303020204" pitchFamily="34" charset="0"/>
              </a:rPr>
              <a:t>oin</a:t>
            </a:r>
            <a:endParaRPr lang="en-US" sz="2000" b="1" dirty="0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410200" y="32766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94011" y="33336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4"/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4"/>
              </a:solidFill>
              <a:latin typeface="Candara" panose="020E0502030303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553200" y="32766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4146" y="320040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4735" y="320040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85800" y="3886200"/>
            <a:ext cx="7116543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85800" y="3962402"/>
            <a:ext cx="7162800" cy="2645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86071" y="4343400"/>
            <a:ext cx="1975133" cy="226407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85800" y="3962400"/>
            <a:ext cx="7116543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4124325"/>
            <a:ext cx="171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04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Straight Connector 45"/>
          <p:cNvCxnSpPr/>
          <p:nvPr/>
        </p:nvCxnSpPr>
        <p:spPr>
          <a:xfrm flipV="1">
            <a:off x="685800" y="6629399"/>
            <a:ext cx="7116543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91867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208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056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85800" y="3962401"/>
            <a:ext cx="0" cy="266699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842533" y="3962400"/>
            <a:ext cx="6067" cy="264507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08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056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56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660933" y="4343400"/>
            <a:ext cx="0" cy="226407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85800" y="4343400"/>
            <a:ext cx="7162800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667000" y="3962401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906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4191000" y="3962400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7432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Meaning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5334000" y="3962400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191000" y="4050267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6858000" y="3962400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410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91671" y="4050267"/>
            <a:ext cx="105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Options</a:t>
            </a:r>
            <a:endParaRPr lang="en-US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819400" y="4495726"/>
            <a:ext cx="1295400" cy="3049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4297165" y="4495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5486400" y="4495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6194277" y="4495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004800" y="4343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69036" y="44424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C4</a:t>
            </a:r>
            <a:endParaRPr lang="en-US" sz="20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4191000" y="3276600"/>
            <a:ext cx="3429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57800" y="295269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Options</a:t>
            </a:r>
            <a:endParaRPr lang="en-US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72200" y="44352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C11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4267200" y="4435200"/>
            <a:ext cx="917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Thread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2743200" y="44352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IsoHexThread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2819400" y="4853926"/>
            <a:ext cx="1295400" cy="5563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4297165" y="485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5486400" y="485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6194277" y="485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004800" y="473458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43201" y="4812268"/>
            <a:ext cx="129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Vendor-Based</a:t>
            </a:r>
            <a:r>
              <a:rPr lang="de-DE" dirty="0" smtClean="0"/>
              <a:t> Price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267200" y="480060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Price</a:t>
            </a:r>
            <a:endParaRPr lang="en-US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5562600" y="48078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</a:t>
            </a:r>
            <a:r>
              <a:rPr lang="de-DE" sz="2000" dirty="0" smtClean="0"/>
              <a:t>4</a:t>
            </a:r>
            <a:endParaRPr lang="en-US" sz="2000" dirty="0"/>
          </a:p>
        </p:txBody>
      </p:sp>
      <p:sp>
        <p:nvSpPr>
          <p:cNvPr id="76" name="TextBox 75"/>
          <p:cNvSpPr txBox="1"/>
          <p:nvPr/>
        </p:nvSpPr>
        <p:spPr>
          <a:xfrm>
            <a:off x="6165764" y="48006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</a:t>
            </a:r>
            <a:r>
              <a:rPr lang="de-DE" sz="2000" dirty="0" smtClean="0"/>
              <a:t>11</a:t>
            </a:r>
            <a:endParaRPr lang="en-US" sz="2000" dirty="0"/>
          </a:p>
        </p:txBody>
      </p:sp>
      <p:sp>
        <p:nvSpPr>
          <p:cNvPr id="85" name="Rounded Rectangle 84"/>
          <p:cNvSpPr/>
          <p:nvPr/>
        </p:nvSpPr>
        <p:spPr>
          <a:xfrm>
            <a:off x="2819399" y="5453346"/>
            <a:ext cx="1295400" cy="5563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ounded Rectangle 89"/>
          <p:cNvSpPr/>
          <p:nvPr/>
        </p:nvSpPr>
        <p:spPr>
          <a:xfrm>
            <a:off x="4297164" y="545342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971799" y="6312858"/>
            <a:ext cx="1143000" cy="213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</a:t>
            </a:r>
            <a:r>
              <a:rPr lang="de-DE" sz="900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IsoHexThread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19599" y="6312858"/>
            <a:ext cx="7620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Thread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867399" y="6312858"/>
            <a:ext cx="7620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A4:A11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194276" y="545342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004799" y="53340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743200" y="5411688"/>
            <a:ext cx="129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Vendor-Based</a:t>
            </a:r>
            <a:r>
              <a:rPr lang="de-DE" dirty="0" smtClean="0"/>
              <a:t> Price</a:t>
            </a:r>
            <a:endParaRPr lang="en-US" dirty="0"/>
          </a:p>
        </p:txBody>
      </p:sp>
      <p:sp>
        <p:nvSpPr>
          <p:cNvPr id="101" name="Rounded Rectangle 100"/>
          <p:cNvSpPr/>
          <p:nvPr/>
        </p:nvSpPr>
        <p:spPr>
          <a:xfrm>
            <a:off x="5486400" y="5486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562599" y="540722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F4</a:t>
            </a:r>
            <a:endParaRPr lang="en-US" sz="2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172200" y="54102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F11</a:t>
            </a:r>
            <a:endParaRPr lang="en-US" sz="2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267200" y="539109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Price</a:t>
            </a:r>
            <a:endParaRPr lang="en-US" sz="2000" dirty="0"/>
          </a:p>
        </p:txBody>
      </p:sp>
      <p:sp>
        <p:nvSpPr>
          <p:cNvPr id="104" name="Rounded Rectangle 103"/>
          <p:cNvSpPr/>
          <p:nvPr/>
        </p:nvSpPr>
        <p:spPr>
          <a:xfrm>
            <a:off x="5486400" y="6040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6194277" y="6040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004800" y="5867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819400" y="6073126"/>
            <a:ext cx="1295400" cy="3049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4297165" y="60732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6857999" y="6019800"/>
            <a:ext cx="762001" cy="304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6B9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7010400" y="6019800"/>
            <a:ext cx="528465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b="1" dirty="0" err="1" smtClean="0">
                <a:solidFill>
                  <a:srgbClr val="6B95C7"/>
                </a:solidFill>
                <a:latin typeface="Candara" panose="020E0502030303020204" pitchFamily="34" charset="0"/>
              </a:rPr>
              <a:t>add</a:t>
            </a:r>
            <a:endParaRPr lang="en-US" sz="1400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6858000" y="4495800"/>
            <a:ext cx="762001" cy="304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6B9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7010401" y="4495800"/>
            <a:ext cx="528465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del</a:t>
            </a:r>
            <a:endParaRPr lang="en-US" sz="1400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6858000" y="4873823"/>
            <a:ext cx="762001" cy="304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6B9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7010401" y="4873823"/>
            <a:ext cx="528465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del</a:t>
            </a:r>
            <a:endParaRPr lang="en-US" sz="1400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6858000" y="5483423"/>
            <a:ext cx="762001" cy="304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6B9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7010401" y="5483423"/>
            <a:ext cx="528465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del</a:t>
            </a:r>
            <a:endParaRPr lang="en-US" sz="1400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953000" y="3377625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solidFill>
                  <a:srgbClr val="6B95C7"/>
                </a:solidFill>
                <a:latin typeface="Candara" panose="020E0502030303020204" pitchFamily="34" charset="0"/>
                <a:sym typeface="Wingdings"/>
              </a:rPr>
              <a:t></a:t>
            </a:r>
            <a:endParaRPr lang="en-US" sz="3200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9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20697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382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881087"/>
            <a:ext cx="2041087" cy="135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1173162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activated</a:t>
            </a:r>
            <a:r>
              <a:rPr lang="de-DE" dirty="0" smtClean="0"/>
              <a:t> „</a:t>
            </a:r>
            <a:r>
              <a:rPr lang="de-DE" dirty="0" err="1" smtClean="0"/>
              <a:t>Join</a:t>
            </a:r>
            <a:r>
              <a:rPr lang="de-DE" dirty="0" smtClean="0"/>
              <a:t>“.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2819400"/>
            <a:ext cx="7116543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1" y="2971800"/>
            <a:ext cx="6781800" cy="800100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81200" y="297180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18531" y="3200400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124200" y="297180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86918" y="333369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191000" y="297180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01701" y="3333690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>
                <a:solidFill>
                  <a:schemeClr val="accent3"/>
                </a:solidFill>
                <a:latin typeface="Candara" panose="020E0502030303020204" pitchFamily="34" charset="0"/>
              </a:rPr>
              <a:t>J</a:t>
            </a:r>
            <a:r>
              <a:rPr lang="de-DE" sz="2000" b="1" dirty="0" err="1" smtClean="0">
                <a:solidFill>
                  <a:schemeClr val="accent3"/>
                </a:solidFill>
                <a:latin typeface="Candara" panose="020E0502030303020204" pitchFamily="34" charset="0"/>
              </a:rPr>
              <a:t>oin</a:t>
            </a:r>
            <a:endParaRPr lang="en-US" sz="2000" b="1" dirty="0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410200" y="32766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94011" y="33336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4"/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4"/>
              </a:solidFill>
              <a:latin typeface="Candara" panose="020E0502030303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553200" y="32766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4146" y="320040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4735" y="320040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85800" y="3886200"/>
            <a:ext cx="7116543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85799" y="3962402"/>
            <a:ext cx="7924801" cy="2645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86071" y="4343400"/>
            <a:ext cx="1975133" cy="226407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85800" y="3962400"/>
            <a:ext cx="7116543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4124325"/>
            <a:ext cx="171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04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Straight Connector 45"/>
          <p:cNvCxnSpPr/>
          <p:nvPr/>
        </p:nvCxnSpPr>
        <p:spPr>
          <a:xfrm flipV="1">
            <a:off x="685800" y="6629400"/>
            <a:ext cx="7924800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91867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208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056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85800" y="3962401"/>
            <a:ext cx="0" cy="266699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604533" y="3962400"/>
            <a:ext cx="6067" cy="264507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08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056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56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660933" y="4343400"/>
            <a:ext cx="0" cy="226407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85800" y="4343399"/>
            <a:ext cx="7924800" cy="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667000" y="3962401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906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4191000" y="3962400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7432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Meaning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5334000" y="3962400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191000" y="4050267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6858000" y="3962400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410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91671" y="4050267"/>
            <a:ext cx="105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Options</a:t>
            </a:r>
            <a:endParaRPr lang="en-US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819400" y="4495726"/>
            <a:ext cx="1295400" cy="3049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4297165" y="4495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5486400" y="4495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6194277" y="4495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004800" y="4343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69036" y="44424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C4</a:t>
            </a:r>
            <a:endParaRPr lang="en-US" sz="20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4191000" y="3276600"/>
            <a:ext cx="3429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57800" y="295269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Options</a:t>
            </a:r>
            <a:endParaRPr lang="en-US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72200" y="44352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C11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4267200" y="4435200"/>
            <a:ext cx="917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Thread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2743200" y="44352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IsoHexThread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2819400" y="4853926"/>
            <a:ext cx="1295400" cy="5563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4297165" y="485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5486400" y="485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6194277" y="485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004800" y="473458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43201" y="4812268"/>
            <a:ext cx="129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Vendor-Based</a:t>
            </a:r>
            <a:r>
              <a:rPr lang="de-DE" dirty="0" smtClean="0"/>
              <a:t> Price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267200" y="480060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Price</a:t>
            </a:r>
            <a:endParaRPr lang="en-US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5562600" y="48078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</a:t>
            </a:r>
            <a:r>
              <a:rPr lang="de-DE" sz="2000" dirty="0" smtClean="0"/>
              <a:t>4</a:t>
            </a:r>
            <a:endParaRPr lang="en-US" sz="2000" dirty="0"/>
          </a:p>
        </p:txBody>
      </p:sp>
      <p:sp>
        <p:nvSpPr>
          <p:cNvPr id="76" name="TextBox 75"/>
          <p:cNvSpPr txBox="1"/>
          <p:nvPr/>
        </p:nvSpPr>
        <p:spPr>
          <a:xfrm>
            <a:off x="6165764" y="48006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</a:t>
            </a:r>
            <a:r>
              <a:rPr lang="de-DE" sz="2000" dirty="0" smtClean="0"/>
              <a:t>11</a:t>
            </a:r>
            <a:endParaRPr lang="en-US" sz="2000" dirty="0"/>
          </a:p>
        </p:txBody>
      </p:sp>
      <p:sp>
        <p:nvSpPr>
          <p:cNvPr id="85" name="Rounded Rectangle 84"/>
          <p:cNvSpPr/>
          <p:nvPr/>
        </p:nvSpPr>
        <p:spPr>
          <a:xfrm>
            <a:off x="2819399" y="5453346"/>
            <a:ext cx="1295400" cy="5563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ounded Rectangle 89"/>
          <p:cNvSpPr/>
          <p:nvPr/>
        </p:nvSpPr>
        <p:spPr>
          <a:xfrm>
            <a:off x="4297164" y="545342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971799" y="6312858"/>
            <a:ext cx="1143000" cy="213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</a:t>
            </a:r>
            <a:r>
              <a:rPr lang="de-DE" sz="900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IsoHexThread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19599" y="6312858"/>
            <a:ext cx="7620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Thread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867399" y="6312858"/>
            <a:ext cx="7620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A4:A11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194276" y="545342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004799" y="53340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743200" y="5411688"/>
            <a:ext cx="129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Vendor-Based</a:t>
            </a:r>
            <a:r>
              <a:rPr lang="de-DE" dirty="0" smtClean="0"/>
              <a:t> Price</a:t>
            </a:r>
            <a:endParaRPr lang="en-US" dirty="0"/>
          </a:p>
        </p:txBody>
      </p:sp>
      <p:sp>
        <p:nvSpPr>
          <p:cNvPr id="101" name="Rounded Rectangle 100"/>
          <p:cNvSpPr/>
          <p:nvPr/>
        </p:nvSpPr>
        <p:spPr>
          <a:xfrm>
            <a:off x="5486400" y="5486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562599" y="540722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F4</a:t>
            </a:r>
            <a:endParaRPr lang="en-US" sz="2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172200" y="54102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F11</a:t>
            </a:r>
            <a:endParaRPr lang="en-US" sz="2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267200" y="539109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Price</a:t>
            </a:r>
            <a:endParaRPr lang="en-US" sz="2000" dirty="0"/>
          </a:p>
        </p:txBody>
      </p:sp>
      <p:sp>
        <p:nvSpPr>
          <p:cNvPr id="104" name="Rounded Rectangle 103"/>
          <p:cNvSpPr/>
          <p:nvPr/>
        </p:nvSpPr>
        <p:spPr>
          <a:xfrm>
            <a:off x="5486400" y="6040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6194277" y="6040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004800" y="5867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819400" y="6073126"/>
            <a:ext cx="1295400" cy="3049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4297165" y="60732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6857999" y="6019800"/>
            <a:ext cx="762001" cy="304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6B9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7010400" y="6019800"/>
            <a:ext cx="528465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b="1" dirty="0" err="1" smtClean="0">
                <a:solidFill>
                  <a:srgbClr val="6B95C7"/>
                </a:solidFill>
                <a:latin typeface="Candara" panose="020E0502030303020204" pitchFamily="34" charset="0"/>
              </a:rPr>
              <a:t>add</a:t>
            </a:r>
            <a:endParaRPr lang="en-US" sz="1400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6858000" y="4495800"/>
            <a:ext cx="762001" cy="304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6B9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7010401" y="4495800"/>
            <a:ext cx="528465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del</a:t>
            </a:r>
            <a:endParaRPr lang="en-US" sz="1400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6858000" y="4873823"/>
            <a:ext cx="762001" cy="304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6B9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7010401" y="4873823"/>
            <a:ext cx="528465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del</a:t>
            </a:r>
            <a:endParaRPr lang="en-US" sz="1400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6858000" y="5483423"/>
            <a:ext cx="762001" cy="304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6B9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7010401" y="5483423"/>
            <a:ext cx="528465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del</a:t>
            </a:r>
            <a:endParaRPr lang="en-US" sz="1400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953000" y="3377625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solidFill>
                  <a:srgbClr val="6B95C7"/>
                </a:solidFill>
                <a:latin typeface="Candara" panose="020E0502030303020204" pitchFamily="34" charset="0"/>
                <a:sym typeface="Wingdings"/>
              </a:rPr>
              <a:t></a:t>
            </a:r>
            <a:endParaRPr lang="en-US" sz="3200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970130" y="3377625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solidFill>
                  <a:schemeClr val="accent3"/>
                </a:solidFill>
                <a:latin typeface="Candara" panose="020E0502030303020204" pitchFamily="34" charset="0"/>
                <a:sym typeface="Wingdings"/>
              </a:rPr>
              <a:t></a:t>
            </a:r>
            <a:endParaRPr lang="en-US" sz="3200" b="1" dirty="0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7752084" y="4503600"/>
            <a:ext cx="248916" cy="24891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7924800" y="4503600"/>
            <a:ext cx="528465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b="1" dirty="0">
                <a:solidFill>
                  <a:schemeClr val="accent3"/>
                </a:solidFill>
                <a:latin typeface="Candara" panose="020E0502030303020204" pitchFamily="34" charset="0"/>
              </a:rPr>
              <a:t> </a:t>
            </a:r>
            <a:r>
              <a:rPr lang="de-DE" sz="1400" b="1" dirty="0" err="1" smtClean="0">
                <a:solidFill>
                  <a:schemeClr val="accent3"/>
                </a:solidFill>
                <a:latin typeface="Candara" panose="020E0502030303020204" pitchFamily="34" charset="0"/>
              </a:rPr>
              <a:t>join</a:t>
            </a:r>
            <a:endParaRPr lang="en-US" sz="1400" b="1" dirty="0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sp>
        <p:nvSpPr>
          <p:cNvPr id="117" name="Rectangle 116"/>
          <p:cNvSpPr>
            <a:spLocks noChangeAspect="1"/>
          </p:cNvSpPr>
          <p:nvPr/>
        </p:nvSpPr>
        <p:spPr>
          <a:xfrm>
            <a:off x="7757019" y="4873823"/>
            <a:ext cx="248916" cy="24891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7929735" y="4873823"/>
            <a:ext cx="528465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b="1" dirty="0">
                <a:solidFill>
                  <a:schemeClr val="accent3"/>
                </a:solidFill>
                <a:latin typeface="Candara" panose="020E0502030303020204" pitchFamily="34" charset="0"/>
              </a:rPr>
              <a:t> </a:t>
            </a:r>
            <a:r>
              <a:rPr lang="de-DE" sz="1400" b="1" dirty="0" err="1" smtClean="0">
                <a:solidFill>
                  <a:schemeClr val="accent3"/>
                </a:solidFill>
                <a:latin typeface="Candara" panose="020E0502030303020204" pitchFamily="34" charset="0"/>
              </a:rPr>
              <a:t>join</a:t>
            </a:r>
            <a:endParaRPr lang="en-US" sz="1400" b="1" dirty="0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sp>
        <p:nvSpPr>
          <p:cNvPr id="119" name="Rectangle 118"/>
          <p:cNvSpPr>
            <a:spLocks noChangeAspect="1"/>
          </p:cNvSpPr>
          <p:nvPr/>
        </p:nvSpPr>
        <p:spPr>
          <a:xfrm>
            <a:off x="7757019" y="5559623"/>
            <a:ext cx="248916" cy="24891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7929735" y="5559623"/>
            <a:ext cx="528465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b="1" dirty="0">
                <a:solidFill>
                  <a:schemeClr val="accent3"/>
                </a:solidFill>
                <a:latin typeface="Candara" panose="020E0502030303020204" pitchFamily="34" charset="0"/>
              </a:rPr>
              <a:t> </a:t>
            </a:r>
            <a:r>
              <a:rPr lang="de-DE" sz="1400" b="1" dirty="0" err="1" smtClean="0">
                <a:solidFill>
                  <a:schemeClr val="accent3"/>
                </a:solidFill>
                <a:latin typeface="Candara" panose="020E0502030303020204" pitchFamily="34" charset="0"/>
              </a:rPr>
              <a:t>join</a:t>
            </a:r>
            <a:endParaRPr lang="en-US" sz="1400" b="1" dirty="0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696199" y="6019800"/>
            <a:ext cx="762001" cy="304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7848600" y="6019800"/>
            <a:ext cx="528465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b="1" dirty="0" err="1" smtClean="0">
                <a:solidFill>
                  <a:schemeClr val="accent3"/>
                </a:solidFill>
                <a:latin typeface="Candara" panose="020E0502030303020204" pitchFamily="34" charset="0"/>
              </a:rPr>
              <a:t>join</a:t>
            </a:r>
            <a:endParaRPr lang="en-US" sz="1400" b="1" dirty="0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95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4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1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881087"/>
            <a:ext cx="2041087" cy="135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1173162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activated</a:t>
            </a:r>
            <a:r>
              <a:rPr lang="de-DE" dirty="0" smtClean="0"/>
              <a:t> „Value“. Note </a:t>
            </a:r>
            <a:r>
              <a:rPr lang="de-DE" dirty="0" err="1" smtClean="0"/>
              <a:t>that</a:t>
            </a:r>
            <a:r>
              <a:rPr lang="de-DE" dirty="0" smtClean="0"/>
              <a:t> „Delete“ </a:t>
            </a:r>
            <a:r>
              <a:rPr lang="de-DE" dirty="0" err="1" smtClean="0"/>
              <a:t>and</a:t>
            </a:r>
            <a:r>
              <a:rPr lang="de-DE" dirty="0" smtClean="0"/>
              <a:t> „</a:t>
            </a:r>
            <a:r>
              <a:rPr lang="de-DE" dirty="0" err="1" smtClean="0"/>
              <a:t>Join</a:t>
            </a:r>
            <a:r>
              <a:rPr lang="de-DE" dirty="0" smtClean="0"/>
              <a:t>“ </a:t>
            </a:r>
            <a:r>
              <a:rPr lang="de-DE" dirty="0" err="1" smtClean="0"/>
              <a:t>vanish</a:t>
            </a:r>
            <a:r>
              <a:rPr lang="de-DE" dirty="0" smtClean="0"/>
              <a:t> </a:t>
            </a:r>
            <a:r>
              <a:rPr lang="de-DE" dirty="0" err="1" smtClean="0"/>
              <a:t>automatically</a:t>
            </a:r>
            <a:r>
              <a:rPr lang="de-DE" dirty="0" smtClean="0"/>
              <a:t>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1" y="2819400"/>
            <a:ext cx="7116543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802" y="2971800"/>
            <a:ext cx="6781800" cy="800100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447801" y="297180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85132" y="3200400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590801" y="297180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53519" y="333369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657601" y="297180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68302" y="3333690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>
                <a:solidFill>
                  <a:schemeClr val="accent3"/>
                </a:solidFill>
                <a:latin typeface="Candara" panose="020E0502030303020204" pitchFamily="34" charset="0"/>
              </a:rPr>
              <a:t>J</a:t>
            </a:r>
            <a:r>
              <a:rPr lang="de-DE" sz="2000" b="1" dirty="0" err="1" smtClean="0">
                <a:solidFill>
                  <a:schemeClr val="accent3"/>
                </a:solidFill>
                <a:latin typeface="Candara" panose="020E0502030303020204" pitchFamily="34" charset="0"/>
              </a:rPr>
              <a:t>oin</a:t>
            </a:r>
            <a:endParaRPr lang="en-US" sz="2000" b="1" dirty="0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876801" y="32766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60612" y="33336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4"/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4"/>
              </a:solidFill>
              <a:latin typeface="Candara" panose="020E0502030303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019801" y="32766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0747" y="320040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81336" y="320040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52401" y="3886200"/>
            <a:ext cx="7116543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52400" y="3962402"/>
            <a:ext cx="8083267" cy="2645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2672" y="4343400"/>
            <a:ext cx="1975133" cy="226407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52401" y="3962400"/>
            <a:ext cx="7116543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4124325"/>
            <a:ext cx="171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05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Straight Connector 45"/>
          <p:cNvCxnSpPr/>
          <p:nvPr/>
        </p:nvCxnSpPr>
        <p:spPr>
          <a:xfrm flipV="1">
            <a:off x="152401" y="6629399"/>
            <a:ext cx="8077199" cy="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58468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75505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523105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52401" y="3962401"/>
            <a:ext cx="0" cy="266699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229600" y="3973361"/>
            <a:ext cx="6067" cy="264507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5505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523105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23105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4" y="4343400"/>
            <a:ext cx="0" cy="226407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52401" y="4343402"/>
            <a:ext cx="8077199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133601" y="3962401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57201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3657601" y="3962400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09801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Meaning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4800601" y="3962400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657601" y="4050267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6324601" y="3962400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876801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58272" y="4050267"/>
            <a:ext cx="105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Options</a:t>
            </a:r>
            <a:endParaRPr lang="en-US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286001" y="4495726"/>
            <a:ext cx="1295400" cy="3049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3763766" y="4495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4953001" y="4495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5660878" y="4495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471401" y="4343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35637" y="44424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C4</a:t>
            </a:r>
            <a:endParaRPr lang="en-US" sz="20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3657601" y="3276600"/>
            <a:ext cx="3429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724401" y="295269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Options</a:t>
            </a:r>
            <a:endParaRPr lang="en-US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38801" y="44352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C11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3733801" y="4435200"/>
            <a:ext cx="917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Thread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2209801" y="44352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IsoHexThread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2286001" y="4853926"/>
            <a:ext cx="1295400" cy="5563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3763766" y="485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4953001" y="485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5660878" y="485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471401" y="473458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209802" y="4812268"/>
            <a:ext cx="129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Vendor-Based</a:t>
            </a:r>
            <a:r>
              <a:rPr lang="de-DE" dirty="0" smtClean="0"/>
              <a:t> Price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733801" y="480060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Price</a:t>
            </a:r>
            <a:endParaRPr lang="en-US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5029201" y="48078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</a:t>
            </a:r>
            <a:r>
              <a:rPr lang="de-DE" sz="2000" dirty="0" smtClean="0"/>
              <a:t>4</a:t>
            </a:r>
            <a:endParaRPr lang="en-US" sz="2000" dirty="0"/>
          </a:p>
        </p:txBody>
      </p:sp>
      <p:sp>
        <p:nvSpPr>
          <p:cNvPr id="76" name="TextBox 75"/>
          <p:cNvSpPr txBox="1"/>
          <p:nvPr/>
        </p:nvSpPr>
        <p:spPr>
          <a:xfrm>
            <a:off x="5632365" y="48006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</a:t>
            </a:r>
            <a:r>
              <a:rPr lang="de-DE" sz="2000" dirty="0" smtClean="0"/>
              <a:t>11</a:t>
            </a:r>
            <a:endParaRPr lang="en-US" sz="2000" dirty="0"/>
          </a:p>
        </p:txBody>
      </p:sp>
      <p:sp>
        <p:nvSpPr>
          <p:cNvPr id="85" name="Rounded Rectangle 84"/>
          <p:cNvSpPr/>
          <p:nvPr/>
        </p:nvSpPr>
        <p:spPr>
          <a:xfrm>
            <a:off x="2286000" y="5453346"/>
            <a:ext cx="1295400" cy="5563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ounded Rectangle 89"/>
          <p:cNvSpPr/>
          <p:nvPr/>
        </p:nvSpPr>
        <p:spPr>
          <a:xfrm>
            <a:off x="3763765" y="545342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438400" y="6312858"/>
            <a:ext cx="1143000" cy="213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</a:t>
            </a:r>
            <a:r>
              <a:rPr lang="de-DE" sz="900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IsoHexThread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86200" y="6312858"/>
            <a:ext cx="7620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Thread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334000" y="6312858"/>
            <a:ext cx="7620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A4:A11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5660877" y="545342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471400" y="53340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209801" y="5411688"/>
            <a:ext cx="129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Vendor-Based</a:t>
            </a:r>
            <a:r>
              <a:rPr lang="de-DE" dirty="0" smtClean="0"/>
              <a:t> Price</a:t>
            </a:r>
            <a:endParaRPr lang="en-US" dirty="0"/>
          </a:p>
        </p:txBody>
      </p:sp>
      <p:sp>
        <p:nvSpPr>
          <p:cNvPr id="101" name="Rounded Rectangle 100"/>
          <p:cNvSpPr/>
          <p:nvPr/>
        </p:nvSpPr>
        <p:spPr>
          <a:xfrm>
            <a:off x="4953001" y="5486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029200" y="540722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F4</a:t>
            </a:r>
            <a:endParaRPr lang="en-US" sz="2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638801" y="54102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F11</a:t>
            </a:r>
            <a:endParaRPr lang="en-US" sz="2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733801" y="539109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Price</a:t>
            </a:r>
            <a:endParaRPr lang="en-US" sz="2000" dirty="0"/>
          </a:p>
        </p:txBody>
      </p:sp>
      <p:sp>
        <p:nvSpPr>
          <p:cNvPr id="104" name="Rounded Rectangle 103"/>
          <p:cNvSpPr/>
          <p:nvPr/>
        </p:nvSpPr>
        <p:spPr>
          <a:xfrm>
            <a:off x="4953001" y="6040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5660878" y="6040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5471401" y="5867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286001" y="6073126"/>
            <a:ext cx="1295400" cy="3049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3763766" y="60732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6452381" y="4495800"/>
            <a:ext cx="1624819" cy="2932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>
            <a:off x="6452381" y="4888394"/>
            <a:ext cx="1624819" cy="2932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>
            <a:off x="6452381" y="5574194"/>
            <a:ext cx="1624819" cy="2932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6705599" y="6019800"/>
            <a:ext cx="762001" cy="3048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6858000" y="6019800"/>
            <a:ext cx="528465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b="1" dirty="0" smtClean="0">
                <a:solidFill>
                  <a:schemeClr val="accent4"/>
                </a:solidFill>
                <a:latin typeface="Candara" panose="020E0502030303020204" pitchFamily="34" charset="0"/>
              </a:rPr>
              <a:t>save</a:t>
            </a:r>
            <a:endParaRPr lang="en-US" sz="1400" b="1" dirty="0">
              <a:solidFill>
                <a:schemeClr val="accent4"/>
              </a:solidFill>
              <a:latin typeface="Candara" panose="020E050203030302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629400" y="3377625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solidFill>
                  <a:schemeClr val="accent4"/>
                </a:solidFill>
                <a:latin typeface="Candara" panose="020E0502030303020204" pitchFamily="34" charset="0"/>
                <a:sym typeface="Wingdings"/>
              </a:rPr>
              <a:t></a:t>
            </a:r>
            <a:endParaRPr lang="en-US" sz="3200" b="1" dirty="0">
              <a:solidFill>
                <a:schemeClr val="accent4"/>
              </a:solidFill>
              <a:latin typeface="Candara" panose="020E0502030303020204" pitchFamily="34" charset="0"/>
            </a:endParaRPr>
          </a:p>
        </p:txBody>
      </p:sp>
      <p:sp>
        <p:nvSpPr>
          <p:cNvPr id="7" name="Isosceles Triangle 6"/>
          <p:cNvSpPr/>
          <p:nvPr/>
        </p:nvSpPr>
        <p:spPr>
          <a:xfrm flipV="1">
            <a:off x="7802343" y="4585491"/>
            <a:ext cx="222533" cy="139244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6477000" y="4435200"/>
            <a:ext cx="1242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solidFill>
                  <a:schemeClr val="accent4"/>
                </a:solidFill>
              </a:rPr>
              <a:t>v</a:t>
            </a:r>
            <a:r>
              <a:rPr lang="de-DE" sz="2000" dirty="0" err="1" smtClean="0">
                <a:solidFill>
                  <a:schemeClr val="accent4"/>
                </a:solidFill>
              </a:rPr>
              <a:t>alue</a:t>
            </a:r>
            <a:r>
              <a:rPr lang="de-DE" sz="2000" dirty="0" smtClean="0">
                <a:solidFill>
                  <a:schemeClr val="accent4"/>
                </a:solidFill>
              </a:rPr>
              <a:t> </a:t>
            </a:r>
            <a:r>
              <a:rPr lang="de-DE" sz="2000" dirty="0" err="1" smtClean="0">
                <a:solidFill>
                  <a:schemeClr val="accent4"/>
                </a:solidFill>
              </a:rPr>
              <a:t>as</a:t>
            </a:r>
            <a:r>
              <a:rPr lang="de-DE" sz="2000" dirty="0" smtClean="0">
                <a:solidFill>
                  <a:schemeClr val="accent4"/>
                </a:solidFill>
              </a:rPr>
              <a:t> </a:t>
            </a:r>
            <a:r>
              <a:rPr lang="de-DE" sz="2000" dirty="0" err="1" smtClean="0">
                <a:solidFill>
                  <a:schemeClr val="accent4"/>
                </a:solidFill>
              </a:rPr>
              <a:t>is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132" name="Isosceles Triangle 131"/>
          <p:cNvSpPr/>
          <p:nvPr/>
        </p:nvSpPr>
        <p:spPr>
          <a:xfrm flipV="1">
            <a:off x="7773351" y="4966156"/>
            <a:ext cx="222533" cy="139244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Isosceles Triangle 133"/>
          <p:cNvSpPr/>
          <p:nvPr/>
        </p:nvSpPr>
        <p:spPr>
          <a:xfrm flipV="1">
            <a:off x="7778467" y="5636691"/>
            <a:ext cx="222533" cy="139244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6477000" y="4800600"/>
            <a:ext cx="1242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solidFill>
                  <a:schemeClr val="accent4"/>
                </a:solidFill>
              </a:rPr>
              <a:t>v</a:t>
            </a:r>
            <a:r>
              <a:rPr lang="de-DE" sz="2000" dirty="0" err="1" smtClean="0">
                <a:solidFill>
                  <a:schemeClr val="accent4"/>
                </a:solidFill>
              </a:rPr>
              <a:t>alue</a:t>
            </a:r>
            <a:r>
              <a:rPr lang="de-DE" sz="2000" dirty="0" smtClean="0">
                <a:solidFill>
                  <a:schemeClr val="accent4"/>
                </a:solidFill>
              </a:rPr>
              <a:t> </a:t>
            </a:r>
            <a:r>
              <a:rPr lang="de-DE" sz="2000" dirty="0" err="1" smtClean="0">
                <a:solidFill>
                  <a:schemeClr val="accent4"/>
                </a:solidFill>
              </a:rPr>
              <a:t>as</a:t>
            </a:r>
            <a:r>
              <a:rPr lang="de-DE" sz="2000" dirty="0" smtClean="0">
                <a:solidFill>
                  <a:schemeClr val="accent4"/>
                </a:solidFill>
              </a:rPr>
              <a:t> </a:t>
            </a:r>
            <a:r>
              <a:rPr lang="de-DE" sz="2000" dirty="0" err="1" smtClean="0">
                <a:solidFill>
                  <a:schemeClr val="accent4"/>
                </a:solidFill>
              </a:rPr>
              <a:t>is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477000" y="5543490"/>
            <a:ext cx="1242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solidFill>
                  <a:schemeClr val="accent4"/>
                </a:solidFill>
              </a:rPr>
              <a:t>v</a:t>
            </a:r>
            <a:r>
              <a:rPr lang="de-DE" sz="2000" dirty="0" err="1" smtClean="0">
                <a:solidFill>
                  <a:schemeClr val="accent4"/>
                </a:solidFill>
              </a:rPr>
              <a:t>alue</a:t>
            </a:r>
            <a:r>
              <a:rPr lang="de-DE" sz="2000" dirty="0" smtClean="0">
                <a:solidFill>
                  <a:schemeClr val="accent4"/>
                </a:solidFill>
              </a:rPr>
              <a:t> </a:t>
            </a:r>
            <a:r>
              <a:rPr lang="de-DE" sz="2000" dirty="0" err="1" smtClean="0">
                <a:solidFill>
                  <a:schemeClr val="accent4"/>
                </a:solidFill>
              </a:rPr>
              <a:t>as</a:t>
            </a:r>
            <a:r>
              <a:rPr lang="de-DE" sz="2000" dirty="0" smtClean="0">
                <a:solidFill>
                  <a:schemeClr val="accent4"/>
                </a:solidFill>
              </a:rPr>
              <a:t> </a:t>
            </a:r>
            <a:r>
              <a:rPr lang="de-DE" sz="2000" dirty="0" err="1" smtClean="0">
                <a:solidFill>
                  <a:schemeClr val="accent4"/>
                </a:solidFill>
              </a:rPr>
              <a:t>is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7442981" y="2479890"/>
            <a:ext cx="1624819" cy="10443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Isosceles Triangle 138"/>
          <p:cNvSpPr/>
          <p:nvPr/>
        </p:nvSpPr>
        <p:spPr>
          <a:xfrm flipV="1">
            <a:off x="8792943" y="2569581"/>
            <a:ext cx="222533" cy="139244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7467600" y="2419290"/>
            <a:ext cx="1242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solidFill>
                  <a:schemeClr val="accent4"/>
                </a:solidFill>
              </a:rPr>
              <a:t>v</a:t>
            </a:r>
            <a:r>
              <a:rPr lang="de-DE" sz="2000" dirty="0" err="1" smtClean="0">
                <a:solidFill>
                  <a:schemeClr val="accent4"/>
                </a:solidFill>
              </a:rPr>
              <a:t>alue</a:t>
            </a:r>
            <a:r>
              <a:rPr lang="de-DE" sz="2000" dirty="0" smtClean="0">
                <a:solidFill>
                  <a:schemeClr val="accent4"/>
                </a:solidFill>
              </a:rPr>
              <a:t> </a:t>
            </a:r>
            <a:r>
              <a:rPr lang="de-DE" sz="2000" dirty="0" err="1" smtClean="0">
                <a:solidFill>
                  <a:schemeClr val="accent4"/>
                </a:solidFill>
              </a:rPr>
              <a:t>as</a:t>
            </a:r>
            <a:r>
              <a:rPr lang="de-DE" sz="2000" dirty="0" smtClean="0">
                <a:solidFill>
                  <a:schemeClr val="accent4"/>
                </a:solidFill>
              </a:rPr>
              <a:t> </a:t>
            </a:r>
            <a:r>
              <a:rPr lang="de-DE" sz="2000" dirty="0" err="1" smtClean="0">
                <a:solidFill>
                  <a:schemeClr val="accent4"/>
                </a:solidFill>
              </a:rPr>
              <a:t>is</a:t>
            </a:r>
            <a:endParaRPr lang="en-US" sz="2000" dirty="0">
              <a:solidFill>
                <a:schemeClr val="accent4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42981" y="2831068"/>
            <a:ext cx="1624819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7467600" y="3059668"/>
            <a:ext cx="1600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7467600" y="3212068"/>
            <a:ext cx="114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a</a:t>
            </a:r>
            <a:r>
              <a:rPr lang="de-DE" dirty="0" err="1" smtClean="0">
                <a:solidFill>
                  <a:schemeClr val="accent4"/>
                </a:solidFill>
              </a:rPr>
              <a:t>s</a:t>
            </a:r>
            <a:r>
              <a:rPr lang="de-DE" dirty="0" smtClean="0">
                <a:solidFill>
                  <a:schemeClr val="accent4"/>
                </a:solidFill>
              </a:rPr>
              <a:t> Thread 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483446" y="2754868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4"/>
                </a:solidFill>
              </a:rPr>
              <a:t>i</a:t>
            </a:r>
            <a:r>
              <a:rPr lang="de-DE" dirty="0" smtClean="0">
                <a:solidFill>
                  <a:schemeClr val="accent4"/>
                </a:solidFill>
              </a:rPr>
              <a:t>n </a:t>
            </a:r>
            <a:r>
              <a:rPr lang="de-DE" dirty="0" err="1" smtClean="0">
                <a:solidFill>
                  <a:schemeClr val="accent4"/>
                </a:solidFill>
              </a:rPr>
              <a:t>millions</a:t>
            </a:r>
            <a:r>
              <a:rPr lang="de-DE" dirty="0" smtClean="0">
                <a:solidFill>
                  <a:schemeClr val="accent4"/>
                </a:solidFill>
              </a:rPr>
              <a:t> 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7467600" y="3299936"/>
            <a:ext cx="1600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83446" y="299513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4"/>
                </a:solidFill>
              </a:rPr>
              <a:t>i</a:t>
            </a:r>
            <a:r>
              <a:rPr lang="de-DE" dirty="0" smtClean="0">
                <a:solidFill>
                  <a:schemeClr val="accent4"/>
                </a:solidFill>
              </a:rPr>
              <a:t>n </a:t>
            </a:r>
            <a:r>
              <a:rPr lang="de-DE" dirty="0" err="1" smtClean="0">
                <a:solidFill>
                  <a:schemeClr val="accent4"/>
                </a:solidFill>
              </a:rPr>
              <a:t>thousands</a:t>
            </a:r>
            <a:r>
              <a:rPr lang="de-DE" dirty="0" smtClean="0">
                <a:solidFill>
                  <a:schemeClr val="accent4"/>
                </a:solidFill>
              </a:rPr>
              <a:t> 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06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/>
          <p:cNvSpPr/>
          <p:nvPr/>
        </p:nvSpPr>
        <p:spPr>
          <a:xfrm>
            <a:off x="6491277" y="4107597"/>
            <a:ext cx="2043123" cy="1443335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Internal Storage 6"/>
          <p:cNvSpPr/>
          <p:nvPr/>
        </p:nvSpPr>
        <p:spPr>
          <a:xfrm>
            <a:off x="152400" y="3657600"/>
            <a:ext cx="2514600" cy="2209800"/>
          </a:xfrm>
          <a:prstGeom prst="flowChartInternalStorag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Abstract </a:t>
            </a:r>
            <a:r>
              <a:rPr lang="de-DE" dirty="0" err="1" smtClean="0"/>
              <a:t>Spsht</a:t>
            </a:r>
            <a:r>
              <a:rPr lang="de-DE" dirty="0" smtClean="0"/>
              <a:t> Doc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962400"/>
            <a:ext cx="2043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Spreadsheet Doc </a:t>
            </a:r>
            <a:r>
              <a:rPr lang="de-DE" sz="2400" dirty="0" smtClean="0">
                <a:latin typeface="Blackadder ITC" pitchFamily="82" charset="0"/>
              </a:rPr>
              <a:t>S</a:t>
            </a:r>
            <a:endParaRPr lang="en-US" dirty="0">
              <a:latin typeface="Blackadder ITC" pitchFamily="82" charset="0"/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734291" y="4352514"/>
            <a:ext cx="1676400" cy="1219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3987" y="5040868"/>
            <a:ext cx="147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Worksheet </a:t>
            </a:r>
            <a:r>
              <a:rPr lang="de-DE" dirty="0" smtClean="0">
                <a:latin typeface="Blackadder ITC" pitchFamily="82" charset="0"/>
              </a:rPr>
              <a:t>S1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3581400"/>
            <a:ext cx="2295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Spreadsheet Player </a:t>
            </a:r>
            <a:r>
              <a:rPr lang="de-DE" sz="2400" dirty="0" smtClean="0">
                <a:latin typeface="Blackadder ITC" pitchFamily="82" charset="0"/>
              </a:rPr>
              <a:t>A</a:t>
            </a:r>
            <a:endParaRPr lang="en-US" dirty="0">
              <a:latin typeface="Blackadder ITC" pitchFamily="82" charset="0"/>
            </a:endParaRPr>
          </a:p>
        </p:txBody>
      </p:sp>
      <p:sp>
        <p:nvSpPr>
          <p:cNvPr id="9" name="Flowchart: Multidocument 8"/>
          <p:cNvSpPr/>
          <p:nvPr/>
        </p:nvSpPr>
        <p:spPr>
          <a:xfrm>
            <a:off x="3733800" y="1524000"/>
            <a:ext cx="1981200" cy="1371600"/>
          </a:xfrm>
          <a:prstGeom prst="flowChartMulti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92130" y="2221468"/>
            <a:ext cx="144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Ontology</a:t>
            </a:r>
            <a:r>
              <a:rPr lang="de-DE" dirty="0" smtClean="0"/>
              <a:t> </a:t>
            </a:r>
            <a:r>
              <a:rPr lang="de-DE" dirty="0" smtClean="0">
                <a:latin typeface="Blackadder ITC" pitchFamily="82" charset="0"/>
              </a:rPr>
              <a:t>O</a:t>
            </a:r>
            <a:r>
              <a:rPr lang="de-DE" baseline="-25000" dirty="0" smtClean="0">
                <a:latin typeface="Blackadder ITC" pitchFamily="82" charset="0"/>
              </a:rPr>
              <a:t>S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6491277" y="38100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Sally</a:t>
            </a:r>
            <a:endParaRPr lang="en-US" dirty="0">
              <a:latin typeface="Blackadder ITC" pitchFamily="8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78065" y="4322802"/>
            <a:ext cx="160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Abstract Spreadsheet Doc </a:t>
            </a:r>
            <a:r>
              <a:rPr lang="de-DE" dirty="0" smtClean="0">
                <a:latin typeface="Blackadder ITC" pitchFamily="82" charset="0"/>
              </a:rPr>
              <a:t>D</a:t>
            </a:r>
            <a:r>
              <a:rPr lang="de-DE" baseline="-25000" dirty="0" smtClean="0">
                <a:latin typeface="Blackadder ITC" pitchFamily="82" charset="0"/>
              </a:rPr>
              <a:t>S</a:t>
            </a:r>
            <a:r>
              <a:rPr lang="de-DE" dirty="0" smtClean="0"/>
              <a:t>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19400" y="4724400"/>
            <a:ext cx="3429000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43600" y="2221468"/>
            <a:ext cx="1371600" cy="1590764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222084" y="2221468"/>
            <a:ext cx="1283116" cy="1131332"/>
          </a:xfrm>
          <a:prstGeom prst="straightConnector1">
            <a:avLst/>
          </a:prstGeom>
          <a:ln w="571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56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235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Terminology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SimplePricing</a:t>
            </a:r>
            <a:r>
              <a:rPr lang="de-DE" dirty="0" smtClean="0"/>
              <a:t> </a:t>
            </a:r>
            <a:r>
              <a:rPr lang="de-DE" dirty="0" err="1" smtClean="0"/>
              <a:t>Spsht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360" y="44624"/>
            <a:ext cx="316849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de-DE" dirty="0" smtClean="0"/>
              <a:t>A := [C4:C11]</a:t>
            </a:r>
          </a:p>
          <a:p>
            <a:r>
              <a:rPr lang="de-DE" dirty="0" smtClean="0"/>
              <a:t>B := [D4:D11]</a:t>
            </a:r>
          </a:p>
          <a:p>
            <a:r>
              <a:rPr lang="de-DE" dirty="0"/>
              <a:t>C</a:t>
            </a:r>
            <a:r>
              <a:rPr lang="de-DE" dirty="0" smtClean="0"/>
              <a:t> := [E4:F11]</a:t>
            </a:r>
          </a:p>
          <a:p>
            <a:r>
              <a:rPr lang="de-DE" dirty="0"/>
              <a:t>D</a:t>
            </a:r>
            <a:r>
              <a:rPr lang="de-DE" dirty="0" smtClean="0"/>
              <a:t> := [E3:F3]</a:t>
            </a:r>
          </a:p>
          <a:p>
            <a:r>
              <a:rPr lang="de-DE" dirty="0"/>
              <a:t>I</a:t>
            </a:r>
            <a:r>
              <a:rPr lang="de-DE" dirty="0" smtClean="0"/>
              <a:t> := [</a:t>
            </a:r>
            <a:r>
              <a:rPr lang="de-DE" dirty="0" err="1" smtClean="0"/>
              <a:t>Xn:Ym</a:t>
            </a:r>
            <a:r>
              <a:rPr lang="de-DE" dirty="0" smtClean="0"/>
              <a:t>] (</a:t>
            </a:r>
            <a:r>
              <a:rPr lang="de-DE" dirty="0" err="1" smtClean="0"/>
              <a:t>visible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[A4:A11])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360" y="1556793"/>
            <a:ext cx="3168496" cy="22525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de-DE" dirty="0" smtClean="0"/>
              <a:t>r</a:t>
            </a:r>
            <a:r>
              <a:rPr lang="de-DE" baseline="-25000" dirty="0" smtClean="0"/>
              <a:t>1 </a:t>
            </a:r>
            <a:r>
              <a:rPr lang="de-DE" dirty="0" smtClean="0"/>
              <a:t> := </a:t>
            </a:r>
            <a:r>
              <a:rPr lang="de-DE" dirty="0" err="1" smtClean="0">
                <a:latin typeface="Agency FB" panose="020B0503020202020204" pitchFamily="34" charset="0"/>
              </a:rPr>
              <a:t>label</a:t>
            </a:r>
            <a:r>
              <a:rPr lang="de-DE" dirty="0" smtClean="0"/>
              <a:t>[A]</a:t>
            </a:r>
          </a:p>
          <a:p>
            <a:r>
              <a:rPr lang="de-DE" dirty="0" smtClean="0"/>
              <a:t>r</a:t>
            </a:r>
            <a:r>
              <a:rPr lang="de-DE" baseline="-25000" dirty="0" smtClean="0"/>
              <a:t>2</a:t>
            </a:r>
            <a:r>
              <a:rPr lang="de-DE" dirty="0" smtClean="0"/>
              <a:t>  := </a:t>
            </a:r>
            <a:r>
              <a:rPr lang="de-DE" dirty="0" err="1" smtClean="0">
                <a:latin typeface="Agency FB" panose="020B0503020202020204" pitchFamily="34" charset="0"/>
              </a:rPr>
              <a:t>label</a:t>
            </a:r>
            <a:r>
              <a:rPr lang="de-DE" dirty="0" smtClean="0"/>
              <a:t>[B]</a:t>
            </a:r>
          </a:p>
          <a:p>
            <a:r>
              <a:rPr lang="de-DE" dirty="0" smtClean="0"/>
              <a:t>r</a:t>
            </a:r>
            <a:r>
              <a:rPr lang="de-DE" baseline="-25000" dirty="0" smtClean="0"/>
              <a:t>3</a:t>
            </a:r>
            <a:r>
              <a:rPr lang="de-DE" dirty="0" smtClean="0"/>
              <a:t>  := </a:t>
            </a:r>
            <a:r>
              <a:rPr lang="de-DE" dirty="0" err="1" smtClean="0">
                <a:latin typeface="Agency FB" panose="020B0503020202020204" pitchFamily="34" charset="0"/>
              </a:rPr>
              <a:t>label</a:t>
            </a:r>
            <a:r>
              <a:rPr lang="de-DE" dirty="0" smtClean="0"/>
              <a:t>[C]</a:t>
            </a:r>
          </a:p>
          <a:p>
            <a:r>
              <a:rPr lang="de-DE" dirty="0" smtClean="0"/>
              <a:t>r</a:t>
            </a:r>
            <a:r>
              <a:rPr lang="de-DE" baseline="-25000" dirty="0" smtClean="0"/>
              <a:t>4</a:t>
            </a:r>
            <a:r>
              <a:rPr lang="de-DE" dirty="0" smtClean="0"/>
              <a:t>  := </a:t>
            </a:r>
            <a:r>
              <a:rPr lang="de-DE" dirty="0" err="1" smtClean="0">
                <a:latin typeface="Agency FB" panose="020B0503020202020204" pitchFamily="34" charset="0"/>
              </a:rPr>
              <a:t>label</a:t>
            </a:r>
            <a:r>
              <a:rPr lang="de-DE" dirty="0" smtClean="0"/>
              <a:t>[D]</a:t>
            </a:r>
            <a:endParaRPr lang="en-US" dirty="0" smtClean="0"/>
          </a:p>
          <a:p>
            <a:r>
              <a:rPr lang="de-DE" dirty="0" smtClean="0"/>
              <a:t>r</a:t>
            </a:r>
            <a:r>
              <a:rPr lang="de-DE" baseline="-25000" dirty="0" smtClean="0"/>
              <a:t>4b</a:t>
            </a:r>
            <a:r>
              <a:rPr lang="de-DE" dirty="0" smtClean="0"/>
              <a:t> := </a:t>
            </a:r>
            <a:r>
              <a:rPr lang="de-DE" dirty="0" err="1" smtClean="0">
                <a:latin typeface="Agency FB" panose="020B0503020202020204" pitchFamily="34" charset="0"/>
              </a:rPr>
              <a:t>label</a:t>
            </a:r>
            <a:r>
              <a:rPr lang="de-DE" dirty="0" smtClean="0"/>
              <a:t>[D]</a:t>
            </a:r>
          </a:p>
          <a:p>
            <a:r>
              <a:rPr lang="de-DE" dirty="0"/>
              <a:t>r</a:t>
            </a:r>
            <a:r>
              <a:rPr lang="de-DE" baseline="-25000" dirty="0"/>
              <a:t>5</a:t>
            </a:r>
            <a:r>
              <a:rPr lang="de-DE" dirty="0"/>
              <a:t> </a:t>
            </a:r>
            <a:r>
              <a:rPr lang="de-DE" dirty="0" smtClean="0"/>
              <a:t> := </a:t>
            </a:r>
            <a:r>
              <a:rPr lang="de-DE" dirty="0" err="1">
                <a:latin typeface="Agency FB" panose="020B0503020202020204" pitchFamily="34" charset="0"/>
              </a:rPr>
              <a:t>label</a:t>
            </a:r>
            <a:r>
              <a:rPr lang="de-DE" dirty="0"/>
              <a:t>[I</a:t>
            </a:r>
            <a:r>
              <a:rPr lang="de-DE" dirty="0" smtClean="0"/>
              <a:t>]</a:t>
            </a:r>
          </a:p>
          <a:p>
            <a:r>
              <a:rPr lang="de-DE" dirty="0" smtClean="0"/>
              <a:t>r</a:t>
            </a:r>
            <a:r>
              <a:rPr lang="de-DE" baseline="-25000" dirty="0" smtClean="0"/>
              <a:t>6a</a:t>
            </a:r>
            <a:r>
              <a:rPr lang="de-DE" dirty="0" smtClean="0"/>
              <a:t> := </a:t>
            </a:r>
            <a:r>
              <a:rPr lang="de-DE" dirty="0" err="1" smtClean="0">
                <a:latin typeface="Agency FB" panose="020B0503020202020204" pitchFamily="34" charset="0"/>
              </a:rPr>
              <a:t>funcBlock</a:t>
            </a:r>
            <a:r>
              <a:rPr lang="de-DE" dirty="0" smtClean="0"/>
              <a:t>[A,B,D;C]</a:t>
            </a:r>
          </a:p>
          <a:p>
            <a:r>
              <a:rPr lang="de-DE" dirty="0" smtClean="0"/>
              <a:t>r</a:t>
            </a:r>
            <a:r>
              <a:rPr lang="de-DE" baseline="-25000" dirty="0" smtClean="0"/>
              <a:t>6b</a:t>
            </a:r>
            <a:r>
              <a:rPr lang="de-DE" dirty="0" smtClean="0"/>
              <a:t> := </a:t>
            </a:r>
            <a:r>
              <a:rPr lang="de-DE" dirty="0" err="1" smtClean="0">
                <a:latin typeface="Agency FB" panose="020B0503020202020204" pitchFamily="34" charset="0"/>
              </a:rPr>
              <a:t>funcBlock</a:t>
            </a:r>
            <a:r>
              <a:rPr lang="de-DE" dirty="0" smtClean="0"/>
              <a:t>[I,D;C]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504" y="3870340"/>
            <a:ext cx="3168496" cy="71078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noAutofit/>
          </a:bodyPr>
          <a:lstStyle/>
          <a:p>
            <a:endParaRPr lang="de-DE" sz="500" dirty="0" smtClean="0"/>
          </a:p>
          <a:p>
            <a:r>
              <a:rPr lang="de-DE" dirty="0" err="1" smtClean="0"/>
              <a:t>valueInt</a:t>
            </a:r>
            <a:r>
              <a:rPr lang="de-DE" dirty="0" smtClean="0"/>
              <a:t> (B):= </a:t>
            </a:r>
            <a:r>
              <a:rPr lang="de-DE" dirty="0" err="1" smtClean="0"/>
              <a:t>Parser</a:t>
            </a:r>
            <a:r>
              <a:rPr lang="de-DE" baseline="-25000" dirty="0" err="1" smtClean="0"/>
              <a:t>Threads</a:t>
            </a:r>
            <a:endParaRPr lang="de-DE" baseline="-25000" dirty="0" smtClean="0"/>
          </a:p>
          <a:p>
            <a:r>
              <a:rPr lang="de-DE" dirty="0" err="1" smtClean="0"/>
              <a:t>valueInt</a:t>
            </a:r>
            <a:r>
              <a:rPr lang="de-DE" dirty="0" smtClean="0"/>
              <a:t>(C) := </a:t>
            </a:r>
            <a:r>
              <a:rPr lang="de-DE" dirty="0" err="1" smtClean="0"/>
              <a:t>Parser</a:t>
            </a:r>
            <a:r>
              <a:rPr lang="de-DE" baseline="-25000" dirty="0" err="1" smtClean="0"/>
              <a:t>Price</a:t>
            </a:r>
            <a:endParaRPr lang="de-DE" baseline="-25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7360" y="4653136"/>
            <a:ext cx="8436925" cy="2204864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none" rtlCol="0">
            <a:noAutofit/>
          </a:bodyPr>
          <a:lstStyle/>
          <a:p>
            <a:r>
              <a:rPr lang="de-DE" dirty="0" smtClean="0"/>
              <a:t>link(r</a:t>
            </a:r>
            <a:r>
              <a:rPr lang="de-DE" baseline="-25000" dirty="0" smtClean="0"/>
              <a:t>1</a:t>
            </a:r>
            <a:r>
              <a:rPr lang="de-DE" dirty="0" smtClean="0"/>
              <a:t>):=</a:t>
            </a:r>
            <a:r>
              <a:rPr lang="de-DE" sz="1400" dirty="0" smtClean="0">
                <a:latin typeface="Arial Narrow" panose="020B0606020202030204" pitchFamily="34" charset="0"/>
              </a:rPr>
              <a:t>„https://tnt.kwarc.info/</a:t>
            </a:r>
            <a:r>
              <a:rPr lang="de-DE" sz="1400" dirty="0" err="1" smtClean="0">
                <a:latin typeface="Arial Narrow" panose="020B0606020202030204" pitchFamily="34" charset="0"/>
              </a:rPr>
              <a:t>repos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stc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fcad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flange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cds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components.omdoc?component?component</a:t>
            </a:r>
            <a:r>
              <a:rPr lang="de-DE" sz="1400" dirty="0" smtClean="0">
                <a:latin typeface="Arial Narrow" panose="020B0606020202030204" pitchFamily="34" charset="0"/>
              </a:rPr>
              <a:t>“</a:t>
            </a:r>
            <a:endParaRPr lang="de-DE" dirty="0" smtClean="0">
              <a:latin typeface="Arial Narrow" panose="020B0606020202030204" pitchFamily="34" charset="0"/>
            </a:endParaRPr>
          </a:p>
          <a:p>
            <a:r>
              <a:rPr lang="de-DE" dirty="0" smtClean="0"/>
              <a:t>link(r</a:t>
            </a:r>
            <a:r>
              <a:rPr lang="de-DE" baseline="-25000" dirty="0" smtClean="0"/>
              <a:t>2</a:t>
            </a:r>
            <a:r>
              <a:rPr lang="de-DE" dirty="0" smtClean="0"/>
              <a:t>):=</a:t>
            </a:r>
            <a:r>
              <a:rPr lang="de-DE" sz="1400" dirty="0" smtClean="0">
                <a:latin typeface="Arial Narrow" panose="020B0606020202030204" pitchFamily="34" charset="0"/>
              </a:rPr>
              <a:t>„https://tnt.kwarc.info/</a:t>
            </a:r>
            <a:r>
              <a:rPr lang="de-DE" sz="1400" dirty="0" err="1" smtClean="0">
                <a:latin typeface="Arial Narrow" panose="020B0606020202030204" pitchFamily="34" charset="0"/>
              </a:rPr>
              <a:t>repos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stc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fcad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flange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cds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ISOmetricthread.omdoc?ISOmetricthread?sISOhexthread</a:t>
            </a:r>
            <a:r>
              <a:rPr lang="de-DE" sz="1400" dirty="0" smtClean="0">
                <a:latin typeface="Arial Narrow" panose="020B0606020202030204" pitchFamily="34" charset="0"/>
              </a:rPr>
              <a:t>“</a:t>
            </a:r>
            <a:endParaRPr lang="de-DE" dirty="0" smtClean="0">
              <a:latin typeface="Arial Narrow" panose="020B0606020202030204" pitchFamily="34" charset="0"/>
            </a:endParaRPr>
          </a:p>
          <a:p>
            <a:r>
              <a:rPr lang="de-DE" dirty="0" smtClean="0"/>
              <a:t>link(r</a:t>
            </a:r>
            <a:r>
              <a:rPr lang="de-DE" baseline="-25000" dirty="0" smtClean="0"/>
              <a:t>3</a:t>
            </a:r>
            <a:r>
              <a:rPr lang="de-DE" dirty="0" smtClean="0"/>
              <a:t>):=</a:t>
            </a:r>
            <a:r>
              <a:rPr lang="de-DE" sz="1400" dirty="0" smtClean="0">
                <a:latin typeface="Arial Narrow" panose="020B0606020202030204" pitchFamily="34" charset="0"/>
              </a:rPr>
              <a:t>„https://tnt.kwarc.info/</a:t>
            </a:r>
            <a:r>
              <a:rPr lang="de-DE" sz="1400" dirty="0" err="1" smtClean="0">
                <a:latin typeface="Arial Narrow" panose="020B0606020202030204" pitchFamily="34" charset="0"/>
              </a:rPr>
              <a:t>repos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stc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fcad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flange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cds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cost.omdoc?cost?cost</a:t>
            </a:r>
            <a:r>
              <a:rPr lang="de-DE" sz="1400" dirty="0" smtClean="0">
                <a:latin typeface="Arial Narrow" panose="020B0606020202030204" pitchFamily="34" charset="0"/>
              </a:rPr>
              <a:t>“</a:t>
            </a:r>
            <a:endParaRPr lang="de-DE" dirty="0" smtClean="0">
              <a:latin typeface="Arial Narrow" panose="020B0606020202030204" pitchFamily="34" charset="0"/>
            </a:endParaRPr>
          </a:p>
          <a:p>
            <a:r>
              <a:rPr lang="de-DE" dirty="0" smtClean="0"/>
              <a:t>link (r</a:t>
            </a:r>
            <a:r>
              <a:rPr lang="de-DE" baseline="-25000" dirty="0" smtClean="0"/>
              <a:t>4</a:t>
            </a:r>
            <a:r>
              <a:rPr lang="de-DE" dirty="0" smtClean="0"/>
              <a:t>):=</a:t>
            </a:r>
            <a:r>
              <a:rPr lang="de-DE" sz="1400" dirty="0" smtClean="0">
                <a:latin typeface="Arial Narrow" panose="020B0606020202030204" pitchFamily="34" charset="0"/>
              </a:rPr>
              <a:t>„</a:t>
            </a:r>
            <a:r>
              <a:rPr lang="en-US" sz="1400" dirty="0" smtClean="0">
                <a:latin typeface="Arial Narrow" panose="020B0606020202030204" pitchFamily="34" charset="0"/>
              </a:rPr>
              <a:t>https://tnt.kwarc.info/repos/</a:t>
            </a:r>
            <a:r>
              <a:rPr lang="en-US" sz="1400" dirty="0" err="1" smtClean="0">
                <a:latin typeface="Arial Narrow" panose="020B0606020202030204" pitchFamily="34" charset="0"/>
              </a:rPr>
              <a:t>stc</a:t>
            </a:r>
            <a:r>
              <a:rPr lang="en-US" sz="1400" dirty="0" smtClean="0">
                <a:latin typeface="Arial Narrow" panose="020B0606020202030204" pitchFamily="34" charset="0"/>
              </a:rPr>
              <a:t>/</a:t>
            </a:r>
            <a:r>
              <a:rPr lang="en-US" sz="1400" dirty="0" err="1" smtClean="0">
                <a:latin typeface="Arial Narrow" panose="020B0606020202030204" pitchFamily="34" charset="0"/>
              </a:rPr>
              <a:t>fcad</a:t>
            </a:r>
            <a:r>
              <a:rPr lang="en-US" sz="1400" dirty="0" smtClean="0">
                <a:latin typeface="Arial Narrow" panose="020B0606020202030204" pitchFamily="34" charset="0"/>
              </a:rPr>
              <a:t>/flange/</a:t>
            </a:r>
            <a:r>
              <a:rPr lang="en-US" sz="1400" dirty="0" err="1" smtClean="0">
                <a:latin typeface="Arial Narrow" panose="020B0606020202030204" pitchFamily="34" charset="0"/>
              </a:rPr>
              <a:t>cds</a:t>
            </a:r>
            <a:r>
              <a:rPr lang="en-US" sz="1400" dirty="0" smtClean="0">
                <a:latin typeface="Arial Narrow" panose="020B0606020202030204" pitchFamily="34" charset="0"/>
              </a:rPr>
              <a:t>/</a:t>
            </a:r>
            <a:r>
              <a:rPr lang="en-US" sz="1400" dirty="0" err="1" smtClean="0">
                <a:latin typeface="Arial Narrow" panose="020B0606020202030204" pitchFamily="34" charset="0"/>
              </a:rPr>
              <a:t>vendor.omdoc?vendor?vendor</a:t>
            </a:r>
            <a:r>
              <a:rPr lang="en-US" sz="1400" dirty="0" smtClean="0">
                <a:latin typeface="Arial Narrow" panose="020B0606020202030204" pitchFamily="34" charset="0"/>
              </a:rPr>
              <a:t>“</a:t>
            </a:r>
          </a:p>
          <a:p>
            <a:pPr lvl="0"/>
            <a:r>
              <a:rPr lang="de-DE" dirty="0">
                <a:solidFill>
                  <a:prstClr val="black"/>
                </a:solidFill>
              </a:rPr>
              <a:t>link (</a:t>
            </a:r>
            <a:r>
              <a:rPr lang="de-DE" dirty="0" smtClean="0">
                <a:solidFill>
                  <a:prstClr val="black"/>
                </a:solidFill>
              </a:rPr>
              <a:t>r</a:t>
            </a:r>
            <a:r>
              <a:rPr lang="de-DE" baseline="-25000" dirty="0" smtClean="0">
                <a:solidFill>
                  <a:prstClr val="black"/>
                </a:solidFill>
              </a:rPr>
              <a:t>4b</a:t>
            </a:r>
            <a:r>
              <a:rPr lang="de-DE" dirty="0" smtClean="0">
                <a:solidFill>
                  <a:prstClr val="black"/>
                </a:solidFill>
              </a:rPr>
              <a:t>):=</a:t>
            </a:r>
            <a:r>
              <a:rPr lang="de-DE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„</a:t>
            </a:r>
            <a:r>
              <a:rPr 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https://</a:t>
            </a:r>
            <a:r>
              <a:rPr lang="en-US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tnt.kwarc.info/repos/stc/fcad/flange/cds/stakeholder.omdoc?stakeholder?stakeholder"</a:t>
            </a:r>
            <a:endParaRPr lang="de-DE" dirty="0" smtClean="0"/>
          </a:p>
          <a:p>
            <a:r>
              <a:rPr lang="de-DE" dirty="0" smtClean="0"/>
              <a:t>link(r</a:t>
            </a:r>
            <a:r>
              <a:rPr lang="de-DE" baseline="-25000" dirty="0" smtClean="0"/>
              <a:t>5</a:t>
            </a:r>
            <a:r>
              <a:rPr lang="de-DE" dirty="0" smtClean="0"/>
              <a:t>):=</a:t>
            </a:r>
            <a:r>
              <a:rPr lang="de-DE" sz="1400" dirty="0" smtClean="0">
                <a:latin typeface="Arial Narrow" panose="020B0606020202030204" pitchFamily="34" charset="0"/>
              </a:rPr>
              <a:t>„https://tnt.kwarc.info/</a:t>
            </a:r>
            <a:r>
              <a:rPr lang="de-DE" sz="1400" dirty="0" err="1" smtClean="0">
                <a:latin typeface="Arial Narrow" panose="020B0606020202030204" pitchFamily="34" charset="0"/>
              </a:rPr>
              <a:t>repos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stc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fcad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flange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cds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partnumber.omdoc?partnumber?part-number</a:t>
            </a:r>
            <a:r>
              <a:rPr lang="de-DE" sz="1400" dirty="0" smtClean="0">
                <a:latin typeface="Arial Narrow" panose="020B0606020202030204" pitchFamily="34" charset="0"/>
              </a:rPr>
              <a:t>“</a:t>
            </a:r>
            <a:endParaRPr lang="de-DE" dirty="0" smtClean="0">
              <a:latin typeface="Arial Narrow" panose="020B0606020202030204" pitchFamily="34" charset="0"/>
            </a:endParaRPr>
          </a:p>
          <a:p>
            <a:r>
              <a:rPr lang="de-DE" dirty="0" smtClean="0"/>
              <a:t>link(r</a:t>
            </a:r>
            <a:r>
              <a:rPr lang="de-DE" baseline="-25000" dirty="0" smtClean="0"/>
              <a:t>6a</a:t>
            </a:r>
            <a:r>
              <a:rPr lang="de-DE" dirty="0" smtClean="0"/>
              <a:t>):=</a:t>
            </a:r>
            <a:r>
              <a:rPr lang="de-DE" sz="1400" dirty="0" smtClean="0">
                <a:latin typeface="Arial Narrow" panose="020B0606020202030204" pitchFamily="34" charset="0"/>
              </a:rPr>
              <a:t>„https://tnt.kwarc.info/</a:t>
            </a:r>
            <a:r>
              <a:rPr lang="de-DE" sz="1400" dirty="0" err="1" smtClean="0">
                <a:latin typeface="Arial Narrow" panose="020B0606020202030204" pitchFamily="34" charset="0"/>
              </a:rPr>
              <a:t>repos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stc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fcad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flange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cds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vendorprices.omdoc?vendorBasedPriceFunction?compVBPrice</a:t>
            </a:r>
            <a:r>
              <a:rPr lang="de-DE" sz="1400" dirty="0" smtClean="0">
                <a:latin typeface="Arial Narrow" panose="020B0606020202030204" pitchFamily="34" charset="0"/>
              </a:rPr>
              <a:t>“</a:t>
            </a:r>
            <a:endParaRPr lang="de-DE" dirty="0" smtClean="0">
              <a:latin typeface="Arial Narrow" panose="020B0606020202030204" pitchFamily="34" charset="0"/>
            </a:endParaRPr>
          </a:p>
          <a:p>
            <a:r>
              <a:rPr lang="de-DE" dirty="0" smtClean="0"/>
              <a:t>link(r</a:t>
            </a:r>
            <a:r>
              <a:rPr lang="de-DE" baseline="-25000" dirty="0" smtClean="0"/>
              <a:t>6b</a:t>
            </a:r>
            <a:r>
              <a:rPr lang="de-DE" dirty="0" smtClean="0"/>
              <a:t>):=</a:t>
            </a:r>
            <a:r>
              <a:rPr lang="de-DE" sz="1400" dirty="0" smtClean="0">
                <a:latin typeface="Arial Narrow" panose="020B0606020202030204" pitchFamily="34" charset="0"/>
              </a:rPr>
              <a:t>„https://tnt.kwarc.info/</a:t>
            </a:r>
            <a:r>
              <a:rPr lang="de-DE" sz="1400" dirty="0" err="1" smtClean="0">
                <a:latin typeface="Arial Narrow" panose="020B0606020202030204" pitchFamily="34" charset="0"/>
              </a:rPr>
              <a:t>repos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stc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fcad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flange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cds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vendorprices.omdoc?vendorBasedPriceFunction?partNoVBPrice</a:t>
            </a:r>
            <a:r>
              <a:rPr lang="de-DE" sz="1400" dirty="0" smtClean="0">
                <a:latin typeface="Arial Narrow" panose="020B0606020202030204" pitchFamily="34" charset="0"/>
              </a:rPr>
              <a:t>“</a:t>
            </a:r>
            <a:endParaRPr lang="de-DE" dirty="0" smtClean="0"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87858" y="-27384"/>
            <a:ext cx="96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„</a:t>
            </a:r>
            <a:r>
              <a:rPr lang="de-DE" dirty="0" err="1" smtClean="0">
                <a:solidFill>
                  <a:schemeClr val="accent1"/>
                </a:solidFill>
              </a:rPr>
              <a:t>blocks</a:t>
            </a:r>
            <a:r>
              <a:rPr lang="de-DE" dirty="0" smtClean="0">
                <a:solidFill>
                  <a:schemeClr val="accent1"/>
                </a:solidFill>
              </a:rPr>
              <a:t>“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6640" y="1484784"/>
            <a:ext cx="119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„</a:t>
            </a:r>
            <a:r>
              <a:rPr lang="de-DE" dirty="0" err="1" smtClean="0">
                <a:solidFill>
                  <a:schemeClr val="accent1"/>
                </a:solidFill>
              </a:rPr>
              <a:t>relations</a:t>
            </a:r>
            <a:r>
              <a:rPr lang="de-DE" dirty="0" smtClean="0">
                <a:solidFill>
                  <a:schemeClr val="accent1"/>
                </a:solidFill>
              </a:rPr>
              <a:t>“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1161" y="3789040"/>
            <a:ext cx="2078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accent1"/>
                </a:solidFill>
              </a:rPr>
              <a:t>„</a:t>
            </a:r>
            <a:r>
              <a:rPr lang="de-DE" sz="1600" dirty="0" err="1" smtClean="0">
                <a:solidFill>
                  <a:schemeClr val="accent1"/>
                </a:solidFill>
              </a:rPr>
              <a:t>value</a:t>
            </a:r>
            <a:r>
              <a:rPr lang="de-DE" sz="1600" dirty="0" smtClean="0">
                <a:solidFill>
                  <a:schemeClr val="accent1"/>
                </a:solidFill>
              </a:rPr>
              <a:t> </a:t>
            </a:r>
            <a:r>
              <a:rPr lang="de-DE" sz="1600" dirty="0" err="1" smtClean="0">
                <a:solidFill>
                  <a:schemeClr val="accent1"/>
                </a:solidFill>
              </a:rPr>
              <a:t>interpretations</a:t>
            </a:r>
            <a:r>
              <a:rPr lang="de-DE" sz="1600" dirty="0" smtClean="0">
                <a:solidFill>
                  <a:schemeClr val="accent1"/>
                </a:solidFill>
              </a:rPr>
              <a:t>“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10961" y="4581128"/>
            <a:ext cx="79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„links“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6623" y="3068960"/>
            <a:ext cx="1163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</a:rPr>
              <a:t>„</a:t>
            </a:r>
            <a:r>
              <a:rPr lang="de-DE" sz="1400" dirty="0" err="1" smtClean="0">
                <a:solidFill>
                  <a:schemeClr val="accent1"/>
                </a:solidFill>
              </a:rPr>
              <a:t>functional</a:t>
            </a:r>
            <a:r>
              <a:rPr lang="de-DE" sz="1400" dirty="0" smtClean="0">
                <a:solidFill>
                  <a:schemeClr val="accent1"/>
                </a:solidFill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</a:rPr>
              <a:t>blocks</a:t>
            </a:r>
            <a:r>
              <a:rPr lang="de-DE" sz="1400" dirty="0" smtClean="0">
                <a:solidFill>
                  <a:schemeClr val="accent1"/>
                </a:solidFill>
              </a:rPr>
              <a:t>“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23728" y="3111351"/>
            <a:ext cx="280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accent1"/>
                </a:solidFill>
              </a:rPr>
              <a:t>}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314952" y="116632"/>
            <a:ext cx="182488" cy="17595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314952" y="1876182"/>
            <a:ext cx="182488" cy="193318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19873" y="1484784"/>
            <a:ext cx="905950" cy="13234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„ASM</a:t>
            </a:r>
          </a:p>
          <a:p>
            <a:r>
              <a:rPr lang="de-DE" dirty="0" smtClean="0">
                <a:solidFill>
                  <a:schemeClr val="accent3"/>
                </a:solidFill>
              </a:rPr>
              <a:t>(CSM)“</a:t>
            </a:r>
          </a:p>
          <a:p>
            <a:r>
              <a:rPr lang="de-DE" sz="1100" dirty="0" smtClean="0">
                <a:solidFill>
                  <a:schemeClr val="accent3"/>
                </a:solidFill>
              </a:rPr>
              <a:t>(Abstract/ </a:t>
            </a:r>
            <a:r>
              <a:rPr lang="de-DE" sz="1100" dirty="0" err="1" smtClean="0">
                <a:solidFill>
                  <a:schemeClr val="accent3"/>
                </a:solidFill>
              </a:rPr>
              <a:t>Concrete</a:t>
            </a:r>
            <a:r>
              <a:rPr lang="de-DE" sz="1100" dirty="0" smtClean="0">
                <a:solidFill>
                  <a:schemeClr val="accent3"/>
                </a:solidFill>
              </a:rPr>
              <a:t> Spreadsheet Model)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314952" y="3870340"/>
            <a:ext cx="1761104" cy="3135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5076056" y="3901698"/>
            <a:ext cx="3468229" cy="74795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32040" y="3635732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„IM“ </a:t>
            </a:r>
            <a:r>
              <a:rPr lang="de-DE" sz="1100" dirty="0" smtClean="0">
                <a:solidFill>
                  <a:schemeClr val="accent3"/>
                </a:solidFill>
              </a:rPr>
              <a:t>(Interpretation Mapping)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16343"/>
            <a:ext cx="4611355" cy="301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20697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382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881087"/>
            <a:ext cx="2041087" cy="135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5647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S-Editor via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menu</a:t>
            </a:r>
            <a:r>
              <a:rPr lang="de-DE" dirty="0" smtClean="0"/>
              <a:t>,</a:t>
            </a:r>
          </a:p>
          <a:p>
            <a:r>
              <a:rPr lang="de-DE" dirty="0"/>
              <a:t>	</a:t>
            </a:r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]vendor´!C4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2819400"/>
            <a:ext cx="7116543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1" y="2971800"/>
            <a:ext cx="6781800" cy="800100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81200" y="297180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18531" y="3200400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124200" y="297180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19600" y="333369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191000" y="297180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01701" y="3333690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>
                <a:solidFill>
                  <a:schemeClr val="accent3"/>
                </a:solidFill>
                <a:latin typeface="Candara" panose="020E0502030303020204" pitchFamily="34" charset="0"/>
              </a:rPr>
              <a:t>J</a:t>
            </a:r>
            <a:r>
              <a:rPr lang="de-DE" sz="2000" b="1" dirty="0" err="1" smtClean="0">
                <a:solidFill>
                  <a:schemeClr val="accent3"/>
                </a:solidFill>
                <a:latin typeface="Candara" panose="020E0502030303020204" pitchFamily="34" charset="0"/>
              </a:rPr>
              <a:t>oin</a:t>
            </a:r>
            <a:endParaRPr lang="en-US" sz="2000" b="1" dirty="0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410200" y="32766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94011" y="33336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4"/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4"/>
              </a:solidFill>
              <a:latin typeface="Candara" panose="020E0502030303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553200" y="32766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4146" y="320040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4735" y="320040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85800" y="3886200"/>
            <a:ext cx="7116543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85800" y="3962402"/>
            <a:ext cx="7116543" cy="1600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86071" y="4343400"/>
            <a:ext cx="1975133" cy="12191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85800" y="3962400"/>
            <a:ext cx="7116543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4124325"/>
            <a:ext cx="171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04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Straight Connector 45"/>
          <p:cNvCxnSpPr/>
          <p:nvPr/>
        </p:nvCxnSpPr>
        <p:spPr>
          <a:xfrm flipV="1">
            <a:off x="685800" y="5562599"/>
            <a:ext cx="7116543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91867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208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056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85800" y="3962401"/>
            <a:ext cx="0" cy="16001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772400" y="3962400"/>
            <a:ext cx="6067" cy="16002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08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056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56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660933" y="4343400"/>
            <a:ext cx="6067" cy="12191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85800" y="4343400"/>
            <a:ext cx="7086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667000" y="3962401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906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4191000" y="3962400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7432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Meaning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5334000" y="3962400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191000" y="4050267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6858000" y="3962400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410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91671" y="4050267"/>
            <a:ext cx="105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Options</a:t>
            </a:r>
            <a:endParaRPr lang="en-US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819400" y="4495726"/>
            <a:ext cx="1295400" cy="3049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4297165" y="4495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5486400" y="4495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971800" y="4724400"/>
            <a:ext cx="1143000" cy="213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</a:t>
            </a:r>
            <a:r>
              <a:rPr lang="de-DE" sz="900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IsoHexThread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19600" y="4724400"/>
            <a:ext cx="7620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Thread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867400" y="4724400"/>
            <a:ext cx="7620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A4:A11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194277" y="4495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004800" y="4343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69036" y="44424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C4</a:t>
            </a:r>
            <a:endParaRPr lang="en-US" sz="20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4191000" y="3276600"/>
            <a:ext cx="3429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57800" y="295269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Options</a:t>
            </a:r>
            <a:endParaRPr lang="en-US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857999" y="4495800"/>
            <a:ext cx="762001" cy="304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6B9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010400" y="4492823"/>
            <a:ext cx="528465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b="1" dirty="0" err="1" smtClean="0">
                <a:solidFill>
                  <a:srgbClr val="6B95C7"/>
                </a:solidFill>
                <a:latin typeface="Candara" panose="020E0502030303020204" pitchFamily="34" charset="0"/>
              </a:rPr>
              <a:t>add</a:t>
            </a:r>
            <a:endParaRPr lang="en-US" sz="1400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7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20697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382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881087"/>
            <a:ext cx="2041087" cy="135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6389" y="1487269"/>
            <a:ext cx="646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entered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block </a:t>
            </a:r>
            <a:r>
              <a:rPr lang="de-DE" dirty="0" err="1" smtClean="0"/>
              <a:t>name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double-</a:t>
            </a:r>
            <a:r>
              <a:rPr lang="de-DE" dirty="0" err="1" smtClean="0"/>
              <a:t>clicked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meaning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;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spsht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-focus = `[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SimplePricing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]vendor´!C4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2819400"/>
            <a:ext cx="7116543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1" y="2971800"/>
            <a:ext cx="6781800" cy="800100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81200" y="297180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18531" y="3200400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124200" y="297180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19600" y="333369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191000" y="297180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01701" y="3333690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>
                <a:solidFill>
                  <a:schemeClr val="accent3"/>
                </a:solidFill>
                <a:latin typeface="Candara" panose="020E0502030303020204" pitchFamily="34" charset="0"/>
              </a:rPr>
              <a:t>J</a:t>
            </a:r>
            <a:r>
              <a:rPr lang="de-DE" sz="2000" b="1" dirty="0" err="1" smtClean="0">
                <a:solidFill>
                  <a:schemeClr val="accent3"/>
                </a:solidFill>
                <a:latin typeface="Candara" panose="020E0502030303020204" pitchFamily="34" charset="0"/>
              </a:rPr>
              <a:t>oin</a:t>
            </a:r>
            <a:endParaRPr lang="en-US" sz="2000" b="1" dirty="0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410200" y="32766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94011" y="33336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4"/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4"/>
              </a:solidFill>
              <a:latin typeface="Candara" panose="020E0502030303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553200" y="32766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4146" y="320040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4735" y="320040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85800" y="3886200"/>
            <a:ext cx="7116543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85800" y="3962402"/>
            <a:ext cx="7116543" cy="1600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86071" y="4343400"/>
            <a:ext cx="1975133" cy="12191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85800" y="3962400"/>
            <a:ext cx="7116543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4124325"/>
            <a:ext cx="171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04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Straight Connector 45"/>
          <p:cNvCxnSpPr/>
          <p:nvPr/>
        </p:nvCxnSpPr>
        <p:spPr>
          <a:xfrm flipV="1">
            <a:off x="685800" y="5562599"/>
            <a:ext cx="7116543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91867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208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056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85800" y="3962401"/>
            <a:ext cx="0" cy="16001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772400" y="3962400"/>
            <a:ext cx="6067" cy="16002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08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056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56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660933" y="4343400"/>
            <a:ext cx="6067" cy="12191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85800" y="4343400"/>
            <a:ext cx="7086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667000" y="3962401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906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4191000" y="3962400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7432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Meaning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5334000" y="3962400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191000" y="4050267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6858000" y="3962400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410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91671" y="4050267"/>
            <a:ext cx="105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Options</a:t>
            </a:r>
            <a:endParaRPr lang="en-US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819400" y="4495726"/>
            <a:ext cx="1295400" cy="3049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4297165" y="4495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ounded Rectangle 70"/>
          <p:cNvSpPr/>
          <p:nvPr/>
        </p:nvSpPr>
        <p:spPr>
          <a:xfrm>
            <a:off x="5486400" y="4495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971800" y="4724400"/>
            <a:ext cx="1143000" cy="213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</a:t>
            </a:r>
            <a:r>
              <a:rPr lang="de-DE" sz="900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IsoHexThread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19600" y="4724400"/>
            <a:ext cx="7620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Thread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867400" y="4724400"/>
            <a:ext cx="7620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A4:A11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194277" y="4495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004800" y="4343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69036" y="44424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C4</a:t>
            </a:r>
            <a:endParaRPr lang="en-US" sz="20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4191000" y="3276600"/>
            <a:ext cx="3429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57800" y="295269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Options</a:t>
            </a:r>
            <a:endParaRPr lang="en-US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857999" y="4495800"/>
            <a:ext cx="762001" cy="304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6B9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010400" y="4492823"/>
            <a:ext cx="528465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b="1" dirty="0" err="1" smtClean="0">
                <a:solidFill>
                  <a:srgbClr val="6B95C7"/>
                </a:solidFill>
                <a:latin typeface="Candara" panose="020E0502030303020204" pitchFamily="34" charset="0"/>
              </a:rPr>
              <a:t>add</a:t>
            </a:r>
            <a:endParaRPr lang="en-US" sz="1400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67200" y="4435200"/>
            <a:ext cx="917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Thread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3952372" y="3886200"/>
            <a:ext cx="1827790" cy="7249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2"/>
                </a:solidFill>
              </a:rPr>
              <a:t>Tooltip</a:t>
            </a:r>
            <a:r>
              <a:rPr lang="de-DE" dirty="0" smtClean="0">
                <a:solidFill>
                  <a:schemeClr val="tx2"/>
                </a:solidFill>
              </a:rPr>
              <a:t>: </a:t>
            </a:r>
            <a:r>
              <a:rPr lang="de-DE" dirty="0" err="1" smtClean="0">
                <a:solidFill>
                  <a:schemeClr val="tx2"/>
                </a:solidFill>
              </a:rPr>
              <a:t>Doubleclick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for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meaning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options</a:t>
            </a:r>
            <a:r>
              <a:rPr lang="de-DE" dirty="0" smtClean="0">
                <a:solidFill>
                  <a:schemeClr val="tx2"/>
                </a:solidFill>
              </a:rPr>
              <a:t>!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58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20697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382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881087"/>
            <a:ext cx="2041087" cy="135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6389" y="1487269"/>
            <a:ext cx="6465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selected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meaning</a:t>
            </a:r>
            <a:r>
              <a:rPr lang="de-DE" dirty="0" smtClean="0"/>
              <a:t> </a:t>
            </a:r>
            <a:r>
              <a:rPr lang="de-DE" dirty="0"/>
              <a:t>(</a:t>
            </a:r>
            <a:r>
              <a:rPr lang="de-DE" dirty="0" err="1"/>
              <a:t>ontology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double-</a:t>
            </a:r>
            <a:r>
              <a:rPr lang="de-DE" dirty="0" err="1" smtClean="0"/>
              <a:t>clicked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cell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;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spsht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-focus = `[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SimplePricing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]vendor´!C4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2819400"/>
            <a:ext cx="7116543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1" y="2971800"/>
            <a:ext cx="6781800" cy="800100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81200" y="297180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18531" y="3200400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124200" y="297180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19600" y="333369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191000" y="297180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01701" y="3333690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>
                <a:solidFill>
                  <a:schemeClr val="accent3"/>
                </a:solidFill>
                <a:latin typeface="Candara" panose="020E0502030303020204" pitchFamily="34" charset="0"/>
              </a:rPr>
              <a:t>J</a:t>
            </a:r>
            <a:r>
              <a:rPr lang="de-DE" sz="2000" b="1" dirty="0" err="1" smtClean="0">
                <a:solidFill>
                  <a:schemeClr val="accent3"/>
                </a:solidFill>
                <a:latin typeface="Candara" panose="020E0502030303020204" pitchFamily="34" charset="0"/>
              </a:rPr>
              <a:t>oin</a:t>
            </a:r>
            <a:endParaRPr lang="en-US" sz="2000" b="1" dirty="0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410200" y="32766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94011" y="33336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4"/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4"/>
              </a:solidFill>
              <a:latin typeface="Candara" panose="020E0502030303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553200" y="32766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4146" y="320040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4735" y="320040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85800" y="3886200"/>
            <a:ext cx="7116543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85800" y="3962402"/>
            <a:ext cx="7116543" cy="1600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86071" y="4343400"/>
            <a:ext cx="1975133" cy="12191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85800" y="3962400"/>
            <a:ext cx="7116543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4124325"/>
            <a:ext cx="171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04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Straight Connector 45"/>
          <p:cNvCxnSpPr/>
          <p:nvPr/>
        </p:nvCxnSpPr>
        <p:spPr>
          <a:xfrm flipV="1">
            <a:off x="685800" y="5562599"/>
            <a:ext cx="7116543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91867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208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056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85800" y="3962401"/>
            <a:ext cx="0" cy="16001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772400" y="3962400"/>
            <a:ext cx="6067" cy="16002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08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056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56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660933" y="4343400"/>
            <a:ext cx="6067" cy="12191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85800" y="4343400"/>
            <a:ext cx="7086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667000" y="3962401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906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4191000" y="3962400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7432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Meaning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5334000" y="3962400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191000" y="4050267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6858000" y="3962400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410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91671" y="4050267"/>
            <a:ext cx="105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Options</a:t>
            </a:r>
            <a:endParaRPr lang="en-US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819400" y="4495726"/>
            <a:ext cx="1295400" cy="3049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4297165" y="4495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ounded Rectangle 70"/>
          <p:cNvSpPr/>
          <p:nvPr/>
        </p:nvSpPr>
        <p:spPr>
          <a:xfrm>
            <a:off x="5486400" y="4495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971800" y="4724400"/>
            <a:ext cx="1143000" cy="213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</a:t>
            </a:r>
            <a:r>
              <a:rPr lang="de-DE" sz="900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IsoHexThread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19600" y="4724400"/>
            <a:ext cx="7620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Thread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867400" y="4724400"/>
            <a:ext cx="7620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A4:A11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194277" y="4495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004800" y="4343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69036" y="44424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C4</a:t>
            </a:r>
            <a:endParaRPr lang="en-US" sz="20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4191000" y="3276600"/>
            <a:ext cx="3429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57800" y="295269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Options</a:t>
            </a:r>
            <a:endParaRPr lang="en-US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857999" y="4495800"/>
            <a:ext cx="762001" cy="304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6B9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010400" y="4492823"/>
            <a:ext cx="528465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b="1" dirty="0" err="1" smtClean="0">
                <a:solidFill>
                  <a:srgbClr val="6B95C7"/>
                </a:solidFill>
                <a:latin typeface="Candara" panose="020E0502030303020204" pitchFamily="34" charset="0"/>
              </a:rPr>
              <a:t>add</a:t>
            </a:r>
            <a:endParaRPr lang="en-US" sz="1400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67200" y="4435200"/>
            <a:ext cx="917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Thread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2743200" y="44352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IsoHexThread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1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20697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382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881087"/>
            <a:ext cx="2041087" cy="135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1173162"/>
            <a:ext cx="5867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selected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r>
              <a:rPr lang="de-DE" dirty="0" smtClean="0"/>
              <a:t> C4:C11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spreadsheet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clicked</a:t>
            </a:r>
            <a:r>
              <a:rPr lang="de-DE" dirty="0" smtClean="0"/>
              <a:t> (</a:t>
            </a:r>
            <a:r>
              <a:rPr lang="de-DE" dirty="0" err="1" smtClean="0"/>
              <a:t>somewhere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S-Editor);</a:t>
            </a:r>
          </a:p>
          <a:p>
            <a:r>
              <a:rPr lang="de-DE" dirty="0"/>
              <a:t>	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spsht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-focus = `[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SimplePricing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]vendor´!C4:C11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2819400"/>
            <a:ext cx="7116543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1" y="2971800"/>
            <a:ext cx="6781800" cy="800100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81200" y="297180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18531" y="3200400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124200" y="297180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19600" y="333369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191000" y="297180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01701" y="3333690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>
                <a:solidFill>
                  <a:schemeClr val="accent3"/>
                </a:solidFill>
                <a:latin typeface="Candara" panose="020E0502030303020204" pitchFamily="34" charset="0"/>
              </a:rPr>
              <a:t>J</a:t>
            </a:r>
            <a:r>
              <a:rPr lang="de-DE" sz="2000" b="1" dirty="0" err="1" smtClean="0">
                <a:solidFill>
                  <a:schemeClr val="accent3"/>
                </a:solidFill>
                <a:latin typeface="Candara" panose="020E0502030303020204" pitchFamily="34" charset="0"/>
              </a:rPr>
              <a:t>oin</a:t>
            </a:r>
            <a:endParaRPr lang="en-US" sz="2000" b="1" dirty="0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410200" y="32766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94011" y="33336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4"/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4"/>
              </a:solidFill>
              <a:latin typeface="Candara" panose="020E0502030303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553200" y="32766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4146" y="320040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4735" y="320040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85800" y="3886200"/>
            <a:ext cx="7116543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85800" y="3962402"/>
            <a:ext cx="7116543" cy="1600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86071" y="4343400"/>
            <a:ext cx="1975133" cy="12191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85800" y="3962400"/>
            <a:ext cx="7116543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4124325"/>
            <a:ext cx="171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04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Straight Connector 45"/>
          <p:cNvCxnSpPr/>
          <p:nvPr/>
        </p:nvCxnSpPr>
        <p:spPr>
          <a:xfrm flipV="1">
            <a:off x="685800" y="5562599"/>
            <a:ext cx="7116543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91867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208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056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85800" y="3962401"/>
            <a:ext cx="0" cy="16001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772400" y="3962400"/>
            <a:ext cx="6067" cy="16002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08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056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56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660933" y="4343400"/>
            <a:ext cx="6067" cy="12191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85800" y="4343400"/>
            <a:ext cx="7086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667000" y="3962401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906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4191000" y="3962400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7432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Meaning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5334000" y="3962400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191000" y="4050267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6858000" y="3962400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410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91671" y="4050267"/>
            <a:ext cx="105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Options</a:t>
            </a:r>
            <a:endParaRPr lang="en-US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819400" y="4495726"/>
            <a:ext cx="1295400" cy="3049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4297165" y="4495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5486400" y="4495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971800" y="4724400"/>
            <a:ext cx="1143000" cy="213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</a:t>
            </a:r>
            <a:r>
              <a:rPr lang="de-DE" sz="900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IsoHexThread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19600" y="4724400"/>
            <a:ext cx="7620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Thread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867400" y="4724400"/>
            <a:ext cx="7620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A4:A11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194277" y="4495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004800" y="4343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69036" y="44424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C4</a:t>
            </a:r>
            <a:endParaRPr lang="en-US" sz="20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4191000" y="3276600"/>
            <a:ext cx="3429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57800" y="295269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Options</a:t>
            </a:r>
            <a:endParaRPr lang="en-US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857999" y="4495800"/>
            <a:ext cx="762001" cy="304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6B9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010400" y="4492823"/>
            <a:ext cx="528465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b="1" dirty="0" err="1" smtClean="0">
                <a:solidFill>
                  <a:srgbClr val="6B95C7"/>
                </a:solidFill>
                <a:latin typeface="Candara" panose="020E0502030303020204" pitchFamily="34" charset="0"/>
              </a:rPr>
              <a:t>add</a:t>
            </a:r>
            <a:endParaRPr lang="en-US" sz="1400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72200" y="44352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C11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4267200" y="4435200"/>
            <a:ext cx="917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Thread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2743200" y="44352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IsoHexThread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3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20697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382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881087"/>
            <a:ext cx="2041087" cy="135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1173162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clicked</a:t>
            </a:r>
            <a:r>
              <a:rPr lang="de-DE" dirty="0" smtClean="0"/>
              <a:t> on „</a:t>
            </a:r>
            <a:r>
              <a:rPr lang="de-DE" dirty="0" err="1" smtClean="0"/>
              <a:t>add</a:t>
            </a:r>
            <a:r>
              <a:rPr lang="de-DE" dirty="0" smtClean="0"/>
              <a:t>“ </a:t>
            </a:r>
            <a:r>
              <a:rPr lang="de-DE" dirty="0" err="1" smtClean="0"/>
              <a:t>button</a:t>
            </a:r>
            <a:r>
              <a:rPr lang="de-DE" dirty="0" smtClean="0"/>
              <a:t>;</a:t>
            </a:r>
          </a:p>
          <a:p>
            <a:r>
              <a:rPr lang="de-DE" dirty="0"/>
              <a:t>	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spsht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-focus = `[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SimplePricing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]vendor´!C4:C11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2819400"/>
            <a:ext cx="7116543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1" y="2971800"/>
            <a:ext cx="6781800" cy="800100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81200" y="297180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18531" y="3200400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124200" y="297180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19600" y="333369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191000" y="297180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01701" y="3333690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>
                <a:solidFill>
                  <a:schemeClr val="accent3"/>
                </a:solidFill>
                <a:latin typeface="Candara" panose="020E0502030303020204" pitchFamily="34" charset="0"/>
              </a:rPr>
              <a:t>J</a:t>
            </a:r>
            <a:r>
              <a:rPr lang="de-DE" sz="2000" b="1" dirty="0" err="1" smtClean="0">
                <a:solidFill>
                  <a:schemeClr val="accent3"/>
                </a:solidFill>
                <a:latin typeface="Candara" panose="020E0502030303020204" pitchFamily="34" charset="0"/>
              </a:rPr>
              <a:t>oin</a:t>
            </a:r>
            <a:endParaRPr lang="en-US" sz="2000" b="1" dirty="0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410200" y="32766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94011" y="33336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4"/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4"/>
              </a:solidFill>
              <a:latin typeface="Candara" panose="020E0502030303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553200" y="32766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4146" y="320040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4735" y="320040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85800" y="3886200"/>
            <a:ext cx="7116543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85800" y="3962402"/>
            <a:ext cx="7116543" cy="1600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86071" y="4343400"/>
            <a:ext cx="1975133" cy="12191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85800" y="3962400"/>
            <a:ext cx="7116543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4124325"/>
            <a:ext cx="171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04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Straight Connector 45"/>
          <p:cNvCxnSpPr/>
          <p:nvPr/>
        </p:nvCxnSpPr>
        <p:spPr>
          <a:xfrm flipV="1">
            <a:off x="685800" y="5562599"/>
            <a:ext cx="7116543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91867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208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056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85800" y="3962401"/>
            <a:ext cx="0" cy="16001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772400" y="3962400"/>
            <a:ext cx="6067" cy="16002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08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056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56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660933" y="4343400"/>
            <a:ext cx="6067" cy="12191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85800" y="4343400"/>
            <a:ext cx="7086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667000" y="3962401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906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4191000" y="3962400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7432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Meaning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5334000" y="3962400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191000" y="4050267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6858000" y="3962400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410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91671" y="4050267"/>
            <a:ext cx="105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Options</a:t>
            </a:r>
            <a:endParaRPr lang="en-US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819400" y="4495726"/>
            <a:ext cx="1295400" cy="3049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4297165" y="4495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5486400" y="4495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6194277" y="4495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004800" y="4343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69036" y="44424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C4</a:t>
            </a:r>
            <a:endParaRPr lang="en-US" sz="20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4191000" y="3276600"/>
            <a:ext cx="3429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57800" y="295269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Options</a:t>
            </a:r>
            <a:endParaRPr lang="en-US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72200" y="44352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C11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4267200" y="4435200"/>
            <a:ext cx="917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Thread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2743200" y="44352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IsoHexThread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2819400" y="4853926"/>
            <a:ext cx="1295400" cy="3049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297165" y="485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5486400" y="485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2971800" y="5082600"/>
            <a:ext cx="1143000" cy="213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</a:t>
            </a:r>
            <a:r>
              <a:rPr lang="de-DE" sz="900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IsoHexThread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419600" y="5082600"/>
            <a:ext cx="7620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Thread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7400" y="5082600"/>
            <a:ext cx="7620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A4:A11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194277" y="485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569036" y="48006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C4</a:t>
            </a:r>
            <a:endParaRPr lang="en-US" sz="2000" dirty="0"/>
          </a:p>
        </p:txBody>
      </p:sp>
      <p:sp>
        <p:nvSpPr>
          <p:cNvPr id="86" name="Oval 85"/>
          <p:cNvSpPr/>
          <p:nvPr/>
        </p:nvSpPr>
        <p:spPr>
          <a:xfrm>
            <a:off x="6857999" y="4854000"/>
            <a:ext cx="762001" cy="304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6B9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010400" y="4851023"/>
            <a:ext cx="528465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b="1" dirty="0" err="1" smtClean="0">
                <a:solidFill>
                  <a:srgbClr val="6B95C7"/>
                </a:solidFill>
                <a:latin typeface="Candara" panose="020E0502030303020204" pitchFamily="34" charset="0"/>
              </a:rPr>
              <a:t>add</a:t>
            </a:r>
            <a:endParaRPr lang="en-US" sz="1400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004800" y="473458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172200" y="48006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C11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7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20697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382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881087"/>
            <a:ext cx="2041087" cy="135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1173162"/>
            <a:ext cx="58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clicked</a:t>
            </a:r>
            <a:r>
              <a:rPr lang="de-DE" dirty="0" smtClean="0"/>
              <a:t> </a:t>
            </a:r>
            <a:r>
              <a:rPr lang="de-DE" dirty="0" err="1" smtClean="0"/>
              <a:t>inside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meaning</a:t>
            </a:r>
            <a:r>
              <a:rPr lang="de-DE" dirty="0" smtClean="0"/>
              <a:t> (</a:t>
            </a:r>
            <a:r>
              <a:rPr lang="de-DE" dirty="0" err="1" smtClean="0"/>
              <a:t>row</a:t>
            </a:r>
            <a:r>
              <a:rPr lang="de-DE" dirty="0" smtClean="0"/>
              <a:t> 2)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selected</a:t>
            </a:r>
            <a:r>
              <a:rPr lang="de-DE" dirty="0" smtClean="0"/>
              <a:t> „Price“ </a:t>
            </a:r>
            <a:r>
              <a:rPr lang="de-DE" dirty="0" err="1" smtClean="0"/>
              <a:t>concept</a:t>
            </a:r>
            <a:r>
              <a:rPr lang="de-DE" dirty="0" smtClean="0"/>
              <a:t>;</a:t>
            </a:r>
          </a:p>
          <a:p>
            <a:r>
              <a:rPr lang="de-DE" dirty="0"/>
              <a:t>	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spsht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-focus = `[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SimplePricing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]vendor´!C4:C11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2819400"/>
            <a:ext cx="7116543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1" y="2971800"/>
            <a:ext cx="6781800" cy="800100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81200" y="297180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18531" y="3200400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124200" y="297180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19600" y="333369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191000" y="297180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01701" y="3333690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>
                <a:solidFill>
                  <a:schemeClr val="accent3"/>
                </a:solidFill>
                <a:latin typeface="Candara" panose="020E0502030303020204" pitchFamily="34" charset="0"/>
              </a:rPr>
              <a:t>J</a:t>
            </a:r>
            <a:r>
              <a:rPr lang="de-DE" sz="2000" b="1" dirty="0" err="1" smtClean="0">
                <a:solidFill>
                  <a:schemeClr val="accent3"/>
                </a:solidFill>
                <a:latin typeface="Candara" panose="020E0502030303020204" pitchFamily="34" charset="0"/>
              </a:rPr>
              <a:t>oin</a:t>
            </a:r>
            <a:endParaRPr lang="en-US" sz="2000" b="1" dirty="0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410200" y="32766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94011" y="33336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4"/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4"/>
              </a:solidFill>
              <a:latin typeface="Candara" panose="020E0502030303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553200" y="32766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4146" y="320040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4735" y="320040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85800" y="3886200"/>
            <a:ext cx="7116543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85800" y="3962402"/>
            <a:ext cx="7116543" cy="1600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86071" y="4343400"/>
            <a:ext cx="1975133" cy="12191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85800" y="3962400"/>
            <a:ext cx="7116543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4124325"/>
            <a:ext cx="171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04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Straight Connector 45"/>
          <p:cNvCxnSpPr/>
          <p:nvPr/>
        </p:nvCxnSpPr>
        <p:spPr>
          <a:xfrm flipV="1">
            <a:off x="685800" y="5562599"/>
            <a:ext cx="7116543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91867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208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056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85800" y="3962401"/>
            <a:ext cx="0" cy="16001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772400" y="3962400"/>
            <a:ext cx="6067" cy="16002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08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056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56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660933" y="4343400"/>
            <a:ext cx="6067" cy="12191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85800" y="4343400"/>
            <a:ext cx="7086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667000" y="3962401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906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4191000" y="3962400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7432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Meaning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5334000" y="3962400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191000" y="4050267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6858000" y="3962400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410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91671" y="4050267"/>
            <a:ext cx="105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Options</a:t>
            </a:r>
            <a:endParaRPr lang="en-US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819400" y="4495726"/>
            <a:ext cx="1295400" cy="3049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4297165" y="4495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5486400" y="4495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6194277" y="4495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004800" y="4343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69036" y="44424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C4</a:t>
            </a:r>
            <a:endParaRPr lang="en-US" sz="20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4191000" y="3276600"/>
            <a:ext cx="3429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57800" y="295269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Options</a:t>
            </a:r>
            <a:endParaRPr lang="en-US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72200" y="44352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C11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4267200" y="4435200"/>
            <a:ext cx="917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Thread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2743200" y="44352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IsoHexThread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2819400" y="4853926"/>
            <a:ext cx="1295400" cy="3049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4297165" y="485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5486400" y="485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2971800" y="5082600"/>
            <a:ext cx="1143000" cy="213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</a:t>
            </a:r>
            <a:r>
              <a:rPr lang="de-DE" sz="900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IsoHexThread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419600" y="5082600"/>
            <a:ext cx="7620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Thread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7400" y="5082600"/>
            <a:ext cx="7620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A4:A11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194277" y="485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6857999" y="4854000"/>
            <a:ext cx="762001" cy="304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6B9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010400" y="4851023"/>
            <a:ext cx="528465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b="1" dirty="0" err="1" smtClean="0">
                <a:solidFill>
                  <a:srgbClr val="6B95C7"/>
                </a:solidFill>
                <a:latin typeface="Candara" panose="020E0502030303020204" pitchFamily="34" charset="0"/>
              </a:rPr>
              <a:t>add</a:t>
            </a:r>
            <a:endParaRPr lang="en-US" sz="1400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004800" y="473458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43200" y="481226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834</Words>
  <Application>Microsoft Office PowerPoint</Application>
  <PresentationFormat>On-screen Show (4:3)</PresentationFormat>
  <Paragraphs>384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Workflows</vt:lpstr>
      <vt:lpstr>Abstract Spsht Doc</vt:lpstr>
      <vt:lpstr>Terminology  for the SimplePricing Spsht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Workflows</dc:title>
  <dc:creator>Andrea</dc:creator>
  <cp:lastModifiedBy>Andrea</cp:lastModifiedBy>
  <cp:revision>29</cp:revision>
  <dcterms:created xsi:type="dcterms:W3CDTF">2006-08-16T00:00:00Z</dcterms:created>
  <dcterms:modified xsi:type="dcterms:W3CDTF">2013-09-30T15:14:22Z</dcterms:modified>
</cp:coreProperties>
</file>