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7" r:id="rId3"/>
    <p:sldId id="260" r:id="rId4"/>
    <p:sldId id="261" r:id="rId5"/>
    <p:sldId id="262" r:id="rId6"/>
    <p:sldId id="263" r:id="rId7"/>
    <p:sldId id="258" r:id="rId8"/>
    <p:sldId id="291" r:id="rId9"/>
    <p:sldId id="292" r:id="rId10"/>
    <p:sldId id="293" r:id="rId11"/>
    <p:sldId id="29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CC474B5-AFB5-4E13-8C89-47CFC45A73C8}">
          <p14:sldIdLst>
            <p14:sldId id="259"/>
            <p14:sldId id="257"/>
            <p14:sldId id="260"/>
            <p14:sldId id="261"/>
            <p14:sldId id="262"/>
            <p14:sldId id="263"/>
            <p14:sldId id="258"/>
          </p14:sldIdLst>
        </p14:section>
        <p14:section name="方法簡介" id="{2E96E3E8-65ED-4EE9-AA2F-89F7533B5A87}">
          <p14:sldIdLst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CFC0F-727F-452A-9104-3FF16B5A7B01}" v="1" dt="2023-07-07T01:55:50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28" autoAdjust="0"/>
  </p:normalViewPr>
  <p:slideViewPr>
    <p:cSldViewPr snapToGrid="0">
      <p:cViewPr varScale="1">
        <p:scale>
          <a:sx n="81" d="100"/>
          <a:sy n="81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5BFF-AD5A-49A6-8FC7-3777669E3E3A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81534-FB08-4BC4-9632-2A5BED3BC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32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t1</a:t>
            </a:r>
            <a:r>
              <a:rPr lang="zh-TW" altLang="en-US" dirty="0"/>
              <a:t>、</a:t>
            </a:r>
            <a:r>
              <a:rPr lang="en-US" altLang="zh-TW" dirty="0"/>
              <a:t>t2</a:t>
            </a:r>
            <a:r>
              <a:rPr lang="zh-TW" altLang="en-US" dirty="0"/>
              <a:t>、</a:t>
            </a:r>
            <a:r>
              <a:rPr lang="en-US" altLang="zh-TW" dirty="0"/>
              <a:t>t3</a:t>
            </a:r>
            <a:r>
              <a:rPr lang="zh-TW" altLang="en-US" dirty="0"/>
              <a:t>、</a:t>
            </a:r>
            <a:r>
              <a:rPr lang="en-US" altLang="zh-TW" dirty="0"/>
              <a:t>t4</a:t>
            </a:r>
            <a:r>
              <a:rPr lang="zh-TW" altLang="en-US" dirty="0"/>
              <a:t>代表第一至第四季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81534-FB08-4BC4-9632-2A5BED3BCB1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06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81534-FB08-4BC4-9632-2A5BED3BCB1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44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/>
              <a:t>P</a:t>
            </a:r>
            <a:r>
              <a:rPr lang="zh-TW" altLang="en-US" i="1" dirty="0"/>
              <a:t> </a:t>
            </a:r>
            <a:r>
              <a:rPr lang="en-US" altLang="zh-TW" i="1" dirty="0"/>
              <a:t>Analyzer &lt;0.05</a:t>
            </a:r>
          </a:p>
          <a:p>
            <a:r>
              <a:rPr lang="en-US" altLang="zh-TW" i="1" dirty="0"/>
              <a:t>P time &lt;0.05</a:t>
            </a:r>
          </a:p>
          <a:p>
            <a:r>
              <a:rPr lang="en-US" altLang="zh-TW" i="1" dirty="0"/>
              <a:t>P Analyzer*time &lt;0.05</a:t>
            </a:r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81534-FB08-4BC4-9632-2A5BED3BCB1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66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節錄自：</a:t>
            </a:r>
            <a:r>
              <a:rPr lang="en-US" altLang="zh-TW" dirty="0"/>
              <a:t>https://www.yongxi-stat.com/mix-two-way-anova/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DC40C-0346-444F-B6B7-C86A5CC4EA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0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25FCC-E5A3-3714-86D5-7405C87EE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4C3E7D-155A-AE6F-52E8-3D4DDC59D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034EFE-AA22-BE05-25D9-74BEA2C8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1DF7-9A65-4791-AB9C-06AB2D9273E4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C97A25-E0F8-2337-59A7-F60540DB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97571B-9B9B-946D-1E17-631A6FC7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DF87-339B-42F6-95D7-D61AF80AEA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12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8B14D-183F-7BFF-FE75-2C5A4C22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17F402-53A4-3A38-9AE8-8794D709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C68ACF-108F-014A-CD7C-77C916BC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1DF7-9A65-4791-AB9C-06AB2D9273E4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AC2C4-AE7E-FFCA-D79C-E4302F2F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695C11-F3DA-FCAE-FB99-D573967E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DF87-339B-42F6-95D7-D61AF80AEA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1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0405D1-9D3F-F790-5204-CC7584009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C86AD4-17AF-C17A-AAB3-956A5DD2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08A320-87E3-3881-F3C5-188CD153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1DF7-9A65-4791-AB9C-06AB2D9273E4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63812B-B34E-5912-4FF5-80B63212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D4C8D8-2D8D-6669-8F3A-CAC97DC4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DF87-339B-42F6-95D7-D61AF80AEA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08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29723-CA9A-27C2-6F88-7DD87131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14B3D-EA29-1531-4CD7-FB49CD95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75279B-7225-6B9D-9767-F9767BA4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1DF7-9A65-4791-AB9C-06AB2D9273E4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F06F6B-297F-2A3C-0A71-428C570B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D2CDFC-0542-D3FD-811D-EAC0D5C5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DF87-339B-42F6-95D7-D61AF80AEA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91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4773E-634B-BB6C-28EA-9353DA4C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F71CF1-F4B8-84D2-19D6-2639AAC7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0BC668-3411-48D3-CB6D-658F8152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1DF7-9A65-4791-AB9C-06AB2D9273E4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40FF9B-35EC-0558-3362-CE5454CF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B4FA9-A2D1-E9DA-3EFA-7C3394B3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DF87-339B-42F6-95D7-D61AF80AEA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89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CD7E1-5751-1494-E4E8-FB1D9155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676AE2-4890-D101-174C-EAE2355D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94BE4A-B869-9463-C1F1-DBAEAFE42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B6EBD8-1C45-4664-308D-92296FC2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1DF7-9A65-4791-AB9C-06AB2D9273E4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B8DA92-CAD4-596B-61B5-95380A19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57C3A5-FE31-1FCA-1E23-5F2683B0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DF87-339B-42F6-95D7-D61AF80AEA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57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A1E47-10A3-FD15-EA4F-53054E14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92BC5A-66CD-2EF6-30F9-EDBE8430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C0C344-23A7-A3ED-219D-CF1F6965F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1A70B2-7E6A-AD6B-3F9F-8B690101D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4EFF8F-76EA-19FC-3664-5FC248D26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CE6F9B-F0B4-DDB9-4150-02560DFD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1DF7-9A65-4791-AB9C-06AB2D9273E4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0EB3DC-2B85-4519-326F-6555E353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C52434-0D78-6FB2-7946-29973059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DF87-339B-42F6-95D7-D61AF80AEA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70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ADF48-939F-E61C-9E12-B039A900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51155B-7223-AC1E-7C09-0AC32940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1DF7-9A65-4791-AB9C-06AB2D9273E4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EC4723-C3A2-CC62-3401-5131E202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C9F8EF-096D-280E-5BAC-18FF1269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DF87-339B-42F6-95D7-D61AF80AEA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97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B019F4-C50B-83BF-33B3-7727AAEC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1DF7-9A65-4791-AB9C-06AB2D9273E4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F3AA01F-4840-647F-2EEA-A1686390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27891C-A133-7933-49C6-65F0C685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DF87-339B-42F6-95D7-D61AF80AEA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43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F796A-3E49-0BDE-A144-25E695AC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4862DA-7886-46C9-95BE-5D018472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DA9131-6C3A-57AA-94CD-E4BABAED8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E6D7E4-EA87-19F3-977E-14A08912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1DF7-9A65-4791-AB9C-06AB2D9273E4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9FDDDF-97F9-3DF0-CC22-DA00D999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E13334-42CD-C9C7-4993-5EC80EDE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DF87-339B-42F6-95D7-D61AF80AEA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29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DE5AA-0F8E-EA76-5DCB-D056821C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752F92-6252-C4B2-9056-675124892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FF5DEB-8272-4E62-BE07-6611A2A8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FC3957-AD9A-FED4-6A77-7E29ED21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1DF7-9A65-4791-AB9C-06AB2D9273E4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F1155F-E3AA-1421-BFC5-5DDF2DF7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8046F8-A1E6-057C-5C7D-E1DA4B98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DF87-339B-42F6-95D7-D61AF80AEA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43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78D244-1C4C-D1E2-4753-5887E290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644E88-BBC5-E37E-C37B-73D3CDDB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B816A-E0B9-256B-E4DD-83AB41687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1DF7-9A65-4791-AB9C-06AB2D9273E4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B581F7-F7F2-F102-9751-9C2D5F44A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02F481-E27F-476D-F0CD-E9C689D13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3DF87-339B-42F6-95D7-D61AF80AEA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99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F19EA-A0EA-1165-67B1-5C15FDF2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目的：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9C830D-0F2B-6F6F-6B74-B170B52D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舉例說明</a:t>
            </a:r>
            <a:r>
              <a:rPr lang="en-US" altLang="zh-TW" dirty="0"/>
              <a:t>mixed model two-way ANOVA</a:t>
            </a:r>
            <a:r>
              <a:rPr lang="zh-TW" altLang="en-US" dirty="0"/>
              <a:t>的分析結果</a:t>
            </a:r>
          </a:p>
        </p:txBody>
      </p:sp>
    </p:spTree>
    <p:extLst>
      <p:ext uri="{BB962C8B-B14F-4D97-AF65-F5344CB8AC3E}">
        <p14:creationId xmlns:p14="http://schemas.microsoft.com/office/powerpoint/2010/main" val="177725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3712A-0BDD-6FBE-AF9E-B1C0DD1D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Mixed model two-way ANOVA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338362-32D3-0B6B-CE03-C92C602CD0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zh-TW" altLang="en-US" sz="18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四、分析步驟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、確認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A×B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因子是否達顯著的交互作用。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800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800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A×B</a:t>
            </a:r>
            <a:r>
              <a:rPr lang="zh-TW" altLang="en-US" sz="1800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因子的交互作用未達顯著時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，進行主要效果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(Simple)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、比較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因子的邊緣平均數，查看其中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A2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哪個組別得分較高。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、比較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因子的邊緣平均數，即比較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B1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B2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B3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哪個組別得分較高。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800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800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A×B</a:t>
            </a:r>
            <a:r>
              <a:rPr lang="zh-TW" altLang="en-US" sz="1800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因子的交互作用達顯著時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，進行單純主要效果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(Simple main effect)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因子的單純主要效果檢定：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當限定於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因子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=b1</a:t>
            </a: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水準時，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H0</a:t>
            </a: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μa1b1=μa2b1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當限定於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因子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=b2</a:t>
            </a: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水準時，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H0</a:t>
            </a: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μa1b2=μa2b2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當限定於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因子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=b3</a:t>
            </a: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水準時，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H0</a:t>
            </a: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μa1b3=μa2b3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因子的單純主要效果檢定：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當限定於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因子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=a1</a:t>
            </a: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水準時，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H0</a:t>
            </a: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μa1b1=μa1b2=μa1b3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當限定於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因子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=a2</a:t>
            </a: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水準時，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H0</a:t>
            </a:r>
            <a:r>
              <a:rPr lang="zh-TW" altLang="en-US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μa2b1=μa2b2=μa2b3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4F4DE7-677A-E66A-9C6B-ABB5152CEA09}"/>
              </a:ext>
            </a:extLst>
          </p:cNvPr>
          <p:cNvSpPr txBox="1"/>
          <p:nvPr/>
        </p:nvSpPr>
        <p:spPr>
          <a:xfrm>
            <a:off x="-1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節錄自：</a:t>
            </a:r>
            <a:r>
              <a:rPr lang="en-US" altLang="zh-TW" dirty="0"/>
              <a:t>https://www.yongxi-stat.com/mix-two-way-anova/</a:t>
            </a:r>
          </a:p>
        </p:txBody>
      </p:sp>
    </p:spTree>
    <p:extLst>
      <p:ext uri="{BB962C8B-B14F-4D97-AF65-F5344CB8AC3E}">
        <p14:creationId xmlns:p14="http://schemas.microsoft.com/office/powerpoint/2010/main" val="384609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1E029-A0E7-B9E3-A763-8C24E40D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分析流程圖</a:t>
            </a:r>
            <a:endParaRPr 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ABE702B-015D-B65D-436A-5BE3A1E7574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537700" cy="43513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D732BDC-73F8-BB25-5CFF-A3E0FFB7B781}"/>
              </a:ext>
            </a:extLst>
          </p:cNvPr>
          <p:cNvSpPr txBox="1"/>
          <p:nvPr/>
        </p:nvSpPr>
        <p:spPr>
          <a:xfrm>
            <a:off x="-1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節錄自：</a:t>
            </a:r>
            <a:r>
              <a:rPr lang="en-US" altLang="zh-TW" dirty="0"/>
              <a:t>https://www.yongxi-stat.com/mix-two-way-anova/</a:t>
            </a:r>
          </a:p>
        </p:txBody>
      </p:sp>
    </p:spTree>
    <p:extLst>
      <p:ext uri="{BB962C8B-B14F-4D97-AF65-F5344CB8AC3E}">
        <p14:creationId xmlns:p14="http://schemas.microsoft.com/office/powerpoint/2010/main" val="366729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BEE129-A3C3-660C-3406-2A4CCFF2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案例分析：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A0439-CB0B-4076-E3EC-1AB86E7A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假設某公司有</a:t>
            </a:r>
            <a:r>
              <a:rPr lang="en-US" altLang="zh-TW" sz="2400" dirty="0"/>
              <a:t>5</a:t>
            </a:r>
            <a:r>
              <a:rPr lang="zh-TW" altLang="en-US" sz="2400" dirty="0"/>
              <a:t>位證券分析師</a:t>
            </a:r>
            <a:r>
              <a:rPr lang="en-US" altLang="zh-TW" sz="2400" dirty="0"/>
              <a:t>(A,B,C,D,E)</a:t>
            </a:r>
            <a:r>
              <a:rPr lang="zh-TW" altLang="en-US" sz="2400" dirty="0"/>
              <a:t>，分別協助操作客戶的股票。</a:t>
            </a:r>
            <a:endParaRPr lang="en-US" altLang="zh-TW" sz="2400" dirty="0"/>
          </a:p>
          <a:p>
            <a:r>
              <a:rPr lang="zh-TW" altLang="en-US" sz="2400" dirty="0"/>
              <a:t>而該公司會每一季結算一次客戶的資產，下表為</a:t>
            </a:r>
            <a:r>
              <a:rPr lang="en-US" altLang="zh-TW" sz="2400" dirty="0"/>
              <a:t>5</a:t>
            </a:r>
            <a:r>
              <a:rPr lang="zh-TW" altLang="en-US" sz="2400" dirty="0"/>
              <a:t>位分析師的平均績效</a:t>
            </a:r>
            <a:r>
              <a:rPr lang="en-US" altLang="zh-TW" sz="2400" dirty="0"/>
              <a:t>(</a:t>
            </a:r>
            <a:r>
              <a:rPr lang="zh-TW" altLang="en-US" sz="2400" dirty="0"/>
              <a:t>以箱型圖呈現</a:t>
            </a:r>
            <a:r>
              <a:rPr lang="en-US" altLang="zh-TW" sz="2400" dirty="0"/>
              <a:t>)</a:t>
            </a:r>
            <a:r>
              <a:rPr lang="zh-TW" altLang="en-US" sz="2400" dirty="0"/>
              <a:t>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D71244-6FB9-6BC8-0182-7F8CB994EA1A}"/>
              </a:ext>
            </a:extLst>
          </p:cNvPr>
          <p:cNvSpPr txBox="1"/>
          <p:nvPr/>
        </p:nvSpPr>
        <p:spPr>
          <a:xfrm>
            <a:off x="6949440" y="4052714"/>
            <a:ext cx="51080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dirty="0"/>
              <a:t>以</a:t>
            </a:r>
            <a:r>
              <a:rPr lang="en-US" altLang="zh-TW" dirty="0"/>
              <a:t>t1</a:t>
            </a:r>
            <a:r>
              <a:rPr lang="zh-TW" altLang="en-US" dirty="0"/>
              <a:t>、</a:t>
            </a:r>
            <a:r>
              <a:rPr lang="en-US" altLang="zh-TW" dirty="0"/>
              <a:t>t2</a:t>
            </a:r>
            <a:r>
              <a:rPr lang="zh-TW" altLang="en-US" dirty="0"/>
              <a:t>、</a:t>
            </a:r>
            <a:r>
              <a:rPr lang="en-US" altLang="zh-TW" dirty="0"/>
              <a:t>t3</a:t>
            </a:r>
            <a:r>
              <a:rPr lang="zh-TW" altLang="en-US" dirty="0"/>
              <a:t>、</a:t>
            </a:r>
            <a:r>
              <a:rPr lang="en-US" altLang="zh-TW" dirty="0"/>
              <a:t>t4</a:t>
            </a:r>
            <a:r>
              <a:rPr lang="zh-TW" altLang="en-US" dirty="0"/>
              <a:t>代表第一至第四季。</a:t>
            </a:r>
            <a:endParaRPr lang="en-US" altLang="zh-TW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dirty="0"/>
              <a:t>低淨值客戶由分析師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負責。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r>
              <a:rPr lang="zh-TW" altLang="en-US" dirty="0"/>
              <a:t>高淨值客戶由分析師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D</a:t>
            </a:r>
            <a:r>
              <a:rPr lang="zh-TW" altLang="en-US" dirty="0"/>
              <a:t>、</a:t>
            </a:r>
            <a:r>
              <a:rPr lang="en-US" altLang="zh-TW" dirty="0"/>
              <a:t>E</a:t>
            </a:r>
            <a:r>
              <a:rPr lang="zh-TW" altLang="en-US" dirty="0"/>
              <a:t>負責。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r>
              <a:rPr lang="zh-TW" altLang="en-US" dirty="0"/>
              <a:t>分析師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採用謹慎型投資組合。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r>
              <a:rPr lang="zh-TW" altLang="en-US" dirty="0"/>
              <a:t>分析師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D</a:t>
            </a:r>
            <a:r>
              <a:rPr lang="zh-TW" altLang="en-US" dirty="0"/>
              <a:t>、</a:t>
            </a:r>
            <a:r>
              <a:rPr lang="en-US" altLang="zh-TW" dirty="0"/>
              <a:t>E</a:t>
            </a:r>
            <a:r>
              <a:rPr lang="zh-TW" altLang="en-US" dirty="0"/>
              <a:t>積極型投資組合，並成功獲利。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DD19B55-E368-6A32-3096-4E9A5B2F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754"/>
            <a:ext cx="6574079" cy="385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2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CCB65-FD2E-BC5F-8285-E09C6853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案例一：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3CC7-572C-800A-EACA-5220D35D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假設我們要探討</a:t>
            </a:r>
            <a:r>
              <a:rPr lang="zh-TW" altLang="en-US" i="1" u="sng" dirty="0"/>
              <a:t>投資時間</a:t>
            </a:r>
            <a:r>
              <a:rPr lang="zh-TW" altLang="en-US" dirty="0"/>
              <a:t>與</a:t>
            </a:r>
            <a:r>
              <a:rPr lang="zh-TW" altLang="en-US" i="1" u="sng" dirty="0"/>
              <a:t>證券分析師</a:t>
            </a:r>
            <a:r>
              <a:rPr lang="en-US" altLang="zh-TW" i="1" u="sng" dirty="0"/>
              <a:t>A</a:t>
            </a:r>
            <a:r>
              <a:rPr lang="zh-TW" altLang="en-US" i="1" u="sng" dirty="0"/>
              <a:t>與</a:t>
            </a:r>
            <a:r>
              <a:rPr lang="en-US" altLang="zh-TW" i="1" u="sng" dirty="0"/>
              <a:t>B</a:t>
            </a:r>
            <a:r>
              <a:rPr lang="zh-TW" altLang="en-US" dirty="0"/>
              <a:t>對於</a:t>
            </a:r>
            <a:r>
              <a:rPr lang="zh-TW" altLang="en-US" i="1" u="sng" dirty="0"/>
              <a:t>客戶資產</a:t>
            </a:r>
            <a:r>
              <a:rPr lang="zh-TW" altLang="en-US" dirty="0"/>
              <a:t>是否有交互作用？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6487654-143C-BD6F-7442-067A556EC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" t="67778" r="67531" b="7315"/>
          <a:stretch/>
        </p:blipFill>
        <p:spPr>
          <a:xfrm>
            <a:off x="6905590" y="3200400"/>
            <a:ext cx="5286410" cy="27559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B93B305-DA14-F396-C9FE-A66ECBBEEB93}"/>
              </a:ext>
            </a:extLst>
          </p:cNvPr>
          <p:cNvSpPr/>
          <p:nvPr/>
        </p:nvSpPr>
        <p:spPr>
          <a:xfrm>
            <a:off x="10064750" y="4957469"/>
            <a:ext cx="869950" cy="908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5C1C1D-8784-3581-382E-072A09E2DCF9}"/>
              </a:ext>
            </a:extLst>
          </p:cNvPr>
          <p:cNvSpPr txBox="1"/>
          <p:nvPr/>
        </p:nvSpPr>
        <p:spPr>
          <a:xfrm>
            <a:off x="6578600" y="5891193"/>
            <a:ext cx="5613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解釋：</a:t>
            </a:r>
            <a:endParaRPr lang="en-US" altLang="zh-TW" sz="1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sz="1400" dirty="0"/>
              <a:t>分析師的代為操作的客戶資產不同</a:t>
            </a:r>
            <a:r>
              <a:rPr lang="en-US" altLang="zh-TW" sz="1400" dirty="0"/>
              <a:t>(</a:t>
            </a:r>
            <a:r>
              <a:rPr lang="en-US" altLang="zh-TW" sz="1400" i="1" dirty="0"/>
              <a:t>P Analyzer </a:t>
            </a:r>
            <a:r>
              <a:rPr lang="en-US" altLang="zh-TW" sz="1400" dirty="0"/>
              <a:t>&lt; 0.05)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sz="1400" dirty="0"/>
              <a:t>投資時間對於資產變化沒有影響。</a:t>
            </a:r>
            <a:endParaRPr lang="en-US" altLang="zh-TW" sz="1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sz="1400" i="1" u="sng" dirty="0"/>
              <a:t>投資時間</a:t>
            </a:r>
            <a:r>
              <a:rPr lang="zh-TW" altLang="en-US" sz="1400" dirty="0"/>
              <a:t>與</a:t>
            </a:r>
            <a:r>
              <a:rPr lang="zh-TW" altLang="en-US" sz="1400" i="1" u="sng" dirty="0"/>
              <a:t>證券分析師</a:t>
            </a:r>
            <a:r>
              <a:rPr lang="zh-TW" altLang="en-US" sz="1400" i="0" u="none" dirty="0"/>
              <a:t>沒</a:t>
            </a:r>
            <a:r>
              <a:rPr lang="zh-TW" altLang="en-US" sz="1400" dirty="0"/>
              <a:t>有交互作用</a:t>
            </a:r>
            <a:endParaRPr lang="en-US" altLang="zh-TW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69BA3D7-2826-15A1-DF03-963DC2A71AB7}"/>
              </a:ext>
            </a:extLst>
          </p:cNvPr>
          <p:cNvSpPr txBox="1"/>
          <p:nvPr/>
        </p:nvSpPr>
        <p:spPr>
          <a:xfrm>
            <a:off x="4443413" y="3044239"/>
            <a:ext cx="18049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i="1" dirty="0"/>
              <a:t>P</a:t>
            </a:r>
            <a:r>
              <a:rPr lang="zh-TW" altLang="en-US" sz="1400" i="1" dirty="0"/>
              <a:t> </a:t>
            </a:r>
            <a:r>
              <a:rPr lang="en-US" altLang="zh-TW" sz="1400" i="1" dirty="0"/>
              <a:t>Analyzer &lt;0.05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ACB768-B254-31C2-6C2A-6859A6E38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351238"/>
            <a:ext cx="5978284" cy="35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EAF3523-3E07-A97F-1C4E-92CD1B7AD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" t="69352" r="67655" b="5324"/>
          <a:stretch/>
        </p:blipFill>
        <p:spPr>
          <a:xfrm>
            <a:off x="6464580" y="2705100"/>
            <a:ext cx="5727420" cy="304164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90CCB65-FD2E-BC5F-8285-E09C6853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案例二：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3CC7-572C-800A-EACA-5220D35D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假設我們要探討</a:t>
            </a:r>
            <a:r>
              <a:rPr lang="zh-TW" altLang="en-US" i="1" u="sng" dirty="0"/>
              <a:t>投資時間</a:t>
            </a:r>
            <a:r>
              <a:rPr lang="zh-TW" altLang="en-US" dirty="0"/>
              <a:t>與</a:t>
            </a:r>
            <a:r>
              <a:rPr lang="zh-TW" altLang="en-US" i="1" u="sng" dirty="0"/>
              <a:t>證券分析師</a:t>
            </a:r>
            <a:r>
              <a:rPr lang="en-US" altLang="zh-TW" i="1" u="sng" dirty="0"/>
              <a:t>C</a:t>
            </a:r>
            <a:r>
              <a:rPr lang="zh-TW" altLang="en-US" i="1" u="sng" dirty="0"/>
              <a:t>與</a:t>
            </a:r>
            <a:r>
              <a:rPr lang="en-US" altLang="zh-TW" i="1" u="sng" dirty="0"/>
              <a:t>D</a:t>
            </a:r>
            <a:r>
              <a:rPr lang="zh-TW" altLang="en-US" dirty="0"/>
              <a:t>對於</a:t>
            </a:r>
            <a:r>
              <a:rPr lang="zh-TW" altLang="en-US" i="1" u="sng" dirty="0"/>
              <a:t>客戶資產</a:t>
            </a:r>
            <a:r>
              <a:rPr lang="zh-TW" altLang="en-US" dirty="0"/>
              <a:t>是否有交互作用？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93B305-DA14-F396-C9FE-A66ECBBEEB93}"/>
              </a:ext>
            </a:extLst>
          </p:cNvPr>
          <p:cNvSpPr/>
          <p:nvPr/>
        </p:nvSpPr>
        <p:spPr>
          <a:xfrm>
            <a:off x="9906000" y="4610600"/>
            <a:ext cx="965200" cy="908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DE28AE-822B-265B-1B87-9A1F3DAF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6938"/>
            <a:ext cx="6480000" cy="380106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F42A978-7137-669E-957C-FFAEF72083B3}"/>
              </a:ext>
            </a:extLst>
          </p:cNvPr>
          <p:cNvSpPr txBox="1"/>
          <p:nvPr/>
        </p:nvSpPr>
        <p:spPr>
          <a:xfrm>
            <a:off x="6661150" y="5891193"/>
            <a:ext cx="5568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解釋：</a:t>
            </a:r>
            <a:endParaRPr lang="en-US" altLang="zh-TW" sz="1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sz="1400" dirty="0"/>
              <a:t>分析師的代為操作的客戶資產不同</a:t>
            </a:r>
            <a:r>
              <a:rPr lang="en-US" altLang="zh-TW" sz="1400" dirty="0"/>
              <a:t>(</a:t>
            </a:r>
            <a:r>
              <a:rPr lang="en-US" altLang="zh-TW" sz="1400" i="1" dirty="0"/>
              <a:t>P Analyzer </a:t>
            </a:r>
            <a:r>
              <a:rPr lang="en-US" altLang="zh-TW" sz="1400" dirty="0"/>
              <a:t>&lt; 0.05)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sz="1400" dirty="0"/>
              <a:t>投資時間對於資產變化有影響</a:t>
            </a:r>
            <a:r>
              <a:rPr lang="en-US" altLang="zh-TW" sz="1400" dirty="0"/>
              <a:t>(</a:t>
            </a:r>
            <a:r>
              <a:rPr lang="en-US" altLang="zh-TW" sz="1400" i="1" dirty="0"/>
              <a:t>P time </a:t>
            </a:r>
            <a:r>
              <a:rPr lang="en-US" altLang="zh-TW" sz="1400" dirty="0"/>
              <a:t>&lt; 0.05)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sz="1400" i="1" u="sng" dirty="0"/>
              <a:t>投資時間</a:t>
            </a:r>
            <a:r>
              <a:rPr lang="zh-TW" altLang="en-US" sz="1400" dirty="0"/>
              <a:t>與</a:t>
            </a:r>
            <a:r>
              <a:rPr lang="zh-TW" altLang="en-US" sz="1400" i="1" u="sng" dirty="0"/>
              <a:t>證券分析師</a:t>
            </a:r>
            <a:r>
              <a:rPr lang="zh-TW" altLang="en-US" sz="1400" dirty="0"/>
              <a:t>沒有交互作用。</a:t>
            </a:r>
            <a:endParaRPr lang="en-US" altLang="zh-TW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4232F90-55F9-47EB-6AC5-DCE2F87FAEEE}"/>
              </a:ext>
            </a:extLst>
          </p:cNvPr>
          <p:cNvSpPr txBox="1"/>
          <p:nvPr/>
        </p:nvSpPr>
        <p:spPr>
          <a:xfrm>
            <a:off x="4443413" y="3044239"/>
            <a:ext cx="18049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i="1" dirty="0"/>
              <a:t>P</a:t>
            </a:r>
            <a:r>
              <a:rPr lang="zh-TW" altLang="en-US" sz="1400" i="1" dirty="0"/>
              <a:t> </a:t>
            </a:r>
            <a:r>
              <a:rPr lang="en-US" altLang="zh-TW" sz="1400" i="1" dirty="0"/>
              <a:t>Analyzer &lt;0.05</a:t>
            </a:r>
          </a:p>
          <a:p>
            <a:r>
              <a:rPr lang="en-US" altLang="zh-TW" sz="1400" i="1" dirty="0"/>
              <a:t>P time &lt;0.05</a:t>
            </a:r>
          </a:p>
        </p:txBody>
      </p:sp>
    </p:spTree>
    <p:extLst>
      <p:ext uri="{BB962C8B-B14F-4D97-AF65-F5344CB8AC3E}">
        <p14:creationId xmlns:p14="http://schemas.microsoft.com/office/powerpoint/2010/main" val="60751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4FDC5B7-7252-9E17-8BFB-B3F32286D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" t="68056" r="67469" b="7315"/>
          <a:stretch/>
        </p:blipFill>
        <p:spPr>
          <a:xfrm>
            <a:off x="6480000" y="2550522"/>
            <a:ext cx="5712000" cy="296177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90CCB65-FD2E-BC5F-8285-E09C6853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案例三：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3CC7-572C-800A-EACA-5220D35D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假設我們要探討</a:t>
            </a:r>
            <a:r>
              <a:rPr lang="zh-TW" altLang="en-US" i="1" u="sng" dirty="0"/>
              <a:t>投資時間</a:t>
            </a:r>
            <a:r>
              <a:rPr lang="zh-TW" altLang="en-US" dirty="0"/>
              <a:t>與</a:t>
            </a:r>
            <a:r>
              <a:rPr lang="zh-TW" altLang="en-US" i="1" u="sng" dirty="0"/>
              <a:t>證券分析師</a:t>
            </a:r>
            <a:r>
              <a:rPr lang="en-US" altLang="zh-TW" i="1" u="sng" dirty="0"/>
              <a:t>D</a:t>
            </a:r>
            <a:r>
              <a:rPr lang="zh-TW" altLang="en-US" i="1" u="sng" dirty="0"/>
              <a:t>與</a:t>
            </a:r>
            <a:r>
              <a:rPr lang="en-US" altLang="zh-TW" i="1" u="sng" dirty="0"/>
              <a:t>E</a:t>
            </a:r>
            <a:r>
              <a:rPr lang="zh-TW" altLang="en-US" dirty="0"/>
              <a:t>對於</a:t>
            </a:r>
            <a:r>
              <a:rPr lang="zh-TW" altLang="en-US" i="1" u="sng" dirty="0"/>
              <a:t>客戶資產</a:t>
            </a:r>
            <a:r>
              <a:rPr lang="zh-TW" altLang="en-US" dirty="0"/>
              <a:t>是否有交互作用？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93B305-DA14-F396-C9FE-A66ECBBEEB93}"/>
              </a:ext>
            </a:extLst>
          </p:cNvPr>
          <p:cNvSpPr/>
          <p:nvPr/>
        </p:nvSpPr>
        <p:spPr>
          <a:xfrm>
            <a:off x="9906000" y="4464050"/>
            <a:ext cx="901700" cy="105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1746A7-3FD9-314E-26B1-BAA082AB8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6939"/>
            <a:ext cx="6480000" cy="380106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53E66FA-4348-D558-60A9-B4BC50CFE404}"/>
              </a:ext>
            </a:extLst>
          </p:cNvPr>
          <p:cNvSpPr txBox="1"/>
          <p:nvPr/>
        </p:nvSpPr>
        <p:spPr>
          <a:xfrm>
            <a:off x="6661150" y="5891193"/>
            <a:ext cx="4419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解釋：</a:t>
            </a:r>
            <a:endParaRPr lang="en-US" altLang="zh-TW" sz="1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sz="1400" dirty="0"/>
              <a:t>分析師的代為操作的客戶資產相同。</a:t>
            </a:r>
            <a:endParaRPr lang="en-US" altLang="zh-TW" sz="1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sz="1400" dirty="0"/>
              <a:t>投資時間對於資產變化有影響</a:t>
            </a:r>
            <a:r>
              <a:rPr lang="en-US" altLang="zh-TW" sz="1400" dirty="0"/>
              <a:t>(</a:t>
            </a:r>
            <a:r>
              <a:rPr lang="en-US" altLang="zh-TW" sz="1400" i="1" dirty="0"/>
              <a:t>P time </a:t>
            </a:r>
            <a:r>
              <a:rPr lang="en-US" altLang="zh-TW" sz="1400" dirty="0"/>
              <a:t>&lt; 0.05)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sz="1400" i="1" u="sng" dirty="0"/>
              <a:t>投資時間</a:t>
            </a:r>
            <a:r>
              <a:rPr lang="zh-TW" altLang="en-US" sz="1400" dirty="0"/>
              <a:t>與</a:t>
            </a:r>
            <a:r>
              <a:rPr lang="zh-TW" altLang="en-US" sz="1400" i="1" u="sng" dirty="0"/>
              <a:t>證券分析師</a:t>
            </a:r>
            <a:r>
              <a:rPr lang="zh-TW" altLang="en-US" sz="1400" dirty="0"/>
              <a:t>沒有交互作用。</a:t>
            </a:r>
            <a:endParaRPr lang="en-US" altLang="zh-TW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6D1016-3F58-DC30-3F68-ED132C192DF9}"/>
              </a:ext>
            </a:extLst>
          </p:cNvPr>
          <p:cNvSpPr txBox="1"/>
          <p:nvPr/>
        </p:nvSpPr>
        <p:spPr>
          <a:xfrm>
            <a:off x="4443413" y="3044239"/>
            <a:ext cx="18049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i="1" dirty="0"/>
              <a:t>P time &lt;0.05</a:t>
            </a:r>
          </a:p>
        </p:txBody>
      </p:sp>
    </p:spTree>
    <p:extLst>
      <p:ext uri="{BB962C8B-B14F-4D97-AF65-F5344CB8AC3E}">
        <p14:creationId xmlns:p14="http://schemas.microsoft.com/office/powerpoint/2010/main" val="33999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1B4777C-4693-F286-EF96-874F9968F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" t="66758" r="67283" b="7964"/>
          <a:stretch/>
        </p:blipFill>
        <p:spPr>
          <a:xfrm>
            <a:off x="6572250" y="2877721"/>
            <a:ext cx="5253381" cy="277402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90CCB65-FD2E-BC5F-8285-E09C6853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案例四：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3CC7-572C-800A-EACA-5220D35D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假設我們要探討</a:t>
            </a:r>
            <a:r>
              <a:rPr lang="zh-TW" altLang="en-US" i="1" u="sng" dirty="0"/>
              <a:t>投資時間</a:t>
            </a:r>
            <a:r>
              <a:rPr lang="zh-TW" altLang="en-US" dirty="0"/>
              <a:t>與</a:t>
            </a:r>
            <a:r>
              <a:rPr lang="zh-TW" altLang="en-US" i="1" u="sng" dirty="0"/>
              <a:t>證券分析師</a:t>
            </a:r>
            <a:r>
              <a:rPr lang="en-US" altLang="zh-TW" i="1" u="sng" dirty="0"/>
              <a:t>A</a:t>
            </a:r>
            <a:r>
              <a:rPr lang="zh-TW" altLang="en-US" i="1" u="sng" dirty="0"/>
              <a:t>與</a:t>
            </a:r>
            <a:r>
              <a:rPr lang="en-US" altLang="zh-TW" i="1" u="sng" dirty="0"/>
              <a:t>C</a:t>
            </a:r>
            <a:r>
              <a:rPr lang="zh-TW" altLang="en-US" dirty="0"/>
              <a:t>對於</a:t>
            </a:r>
            <a:r>
              <a:rPr lang="zh-TW" altLang="en-US" i="1" u="sng" dirty="0"/>
              <a:t>客戶資產</a:t>
            </a:r>
            <a:r>
              <a:rPr lang="zh-TW" altLang="en-US" dirty="0"/>
              <a:t>是否有交互作用？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93B305-DA14-F396-C9FE-A66ECBBEEB93}"/>
              </a:ext>
            </a:extLst>
          </p:cNvPr>
          <p:cNvSpPr/>
          <p:nvPr/>
        </p:nvSpPr>
        <p:spPr>
          <a:xfrm>
            <a:off x="9677400" y="4465657"/>
            <a:ext cx="901700" cy="105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3E66FA-4348-D558-60A9-B4BC50CFE404}"/>
              </a:ext>
            </a:extLst>
          </p:cNvPr>
          <p:cNvSpPr txBox="1"/>
          <p:nvPr/>
        </p:nvSpPr>
        <p:spPr>
          <a:xfrm>
            <a:off x="6572250" y="5891193"/>
            <a:ext cx="5619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解釋：</a:t>
            </a:r>
            <a:endParaRPr lang="en-US" altLang="zh-TW" sz="1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sz="1400" dirty="0"/>
              <a:t>分析師的代為操作的客戶資產不同</a:t>
            </a:r>
            <a:r>
              <a:rPr lang="en-US" altLang="zh-TW" sz="1400" dirty="0"/>
              <a:t>(</a:t>
            </a:r>
            <a:r>
              <a:rPr lang="en-US" altLang="zh-TW" sz="1400" i="1" dirty="0"/>
              <a:t>P Analyzer </a:t>
            </a:r>
            <a:r>
              <a:rPr lang="en-US" altLang="zh-TW" sz="1400" dirty="0"/>
              <a:t>&lt; 0.05)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sz="1400" dirty="0"/>
              <a:t>投資時間對於資產變化有影響</a:t>
            </a:r>
            <a:r>
              <a:rPr lang="en-US" altLang="zh-TW" sz="1400" dirty="0"/>
              <a:t>(</a:t>
            </a:r>
            <a:r>
              <a:rPr lang="en-US" altLang="zh-TW" sz="1400" i="1" dirty="0"/>
              <a:t>P time </a:t>
            </a:r>
            <a:r>
              <a:rPr lang="en-US" altLang="zh-TW" sz="1400" dirty="0"/>
              <a:t>&lt; 0.05)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sz="1400" i="1" u="sng" dirty="0"/>
              <a:t>投資時間</a:t>
            </a:r>
            <a:r>
              <a:rPr lang="zh-TW" altLang="en-US" sz="1400" dirty="0"/>
              <a:t>與</a:t>
            </a:r>
            <a:r>
              <a:rPr lang="zh-TW" altLang="en-US" sz="1400" i="1" u="sng" dirty="0"/>
              <a:t>證券分析師</a:t>
            </a:r>
            <a:r>
              <a:rPr lang="zh-TW" altLang="en-US" sz="1400" dirty="0"/>
              <a:t>有交互作用</a:t>
            </a:r>
            <a:r>
              <a:rPr lang="en-US" altLang="zh-TW" sz="1400" dirty="0"/>
              <a:t>(</a:t>
            </a:r>
            <a:r>
              <a:rPr lang="en-US" altLang="zh-TW" sz="1400" i="1" dirty="0"/>
              <a:t>P Analyzed*time </a:t>
            </a:r>
            <a:r>
              <a:rPr lang="en-US" altLang="zh-TW" sz="1400" dirty="0"/>
              <a:t>&lt; 0.05)</a:t>
            </a:r>
            <a:r>
              <a:rPr lang="zh-TW" altLang="en-US" sz="1400" dirty="0"/>
              <a:t>。</a:t>
            </a:r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3B6FF6-1F74-E734-801E-400AA7E66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4239"/>
            <a:ext cx="6480000" cy="380106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2DBBDE-D93F-809B-AD70-EC89FAF28116}"/>
              </a:ext>
            </a:extLst>
          </p:cNvPr>
          <p:cNvSpPr txBox="1"/>
          <p:nvPr/>
        </p:nvSpPr>
        <p:spPr>
          <a:xfrm>
            <a:off x="4443413" y="3044239"/>
            <a:ext cx="18049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i="1" dirty="0"/>
              <a:t>P</a:t>
            </a:r>
            <a:r>
              <a:rPr lang="zh-TW" altLang="en-US" sz="1400" i="1" dirty="0"/>
              <a:t> </a:t>
            </a:r>
            <a:r>
              <a:rPr lang="en-US" altLang="zh-TW" sz="1400" i="1" dirty="0"/>
              <a:t>Analyzer &lt;0.05</a:t>
            </a:r>
          </a:p>
          <a:p>
            <a:r>
              <a:rPr lang="en-US" altLang="zh-TW" sz="1400" i="1" dirty="0"/>
              <a:t>P time &lt;0.05</a:t>
            </a:r>
          </a:p>
          <a:p>
            <a:r>
              <a:rPr lang="en-US" altLang="zh-TW" sz="1400" i="1" dirty="0"/>
              <a:t>P Analyzer*time &lt;0.05</a:t>
            </a:r>
            <a:endParaRPr lang="zh-TW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8301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CCB65-FD2E-BC5F-8285-E09C6853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案例五：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3CC7-572C-800A-EACA-5220D35D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假設我們要探討</a:t>
            </a:r>
            <a:r>
              <a:rPr lang="zh-TW" altLang="en-US" i="1" u="sng" dirty="0"/>
              <a:t>投資時間</a:t>
            </a:r>
            <a:r>
              <a:rPr lang="zh-TW" altLang="en-US" dirty="0"/>
              <a:t>與</a:t>
            </a:r>
            <a:r>
              <a:rPr lang="zh-TW" altLang="en-US" i="1" u="sng" dirty="0"/>
              <a:t>所有的證券分析師</a:t>
            </a:r>
            <a:r>
              <a:rPr lang="zh-TW" altLang="en-US" dirty="0"/>
              <a:t>對於</a:t>
            </a:r>
            <a:r>
              <a:rPr lang="zh-TW" altLang="en-US" i="1" u="sng" dirty="0"/>
              <a:t>客戶資產</a:t>
            </a:r>
            <a:r>
              <a:rPr lang="zh-TW" altLang="en-US" dirty="0"/>
              <a:t>是否有交互作用？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F1BE2E-3715-77CF-9340-74B93E601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6939"/>
            <a:ext cx="6480000" cy="38010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B0FA9B3-BE67-3199-3005-6EB2057BB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2" t="63519" r="67346" b="13518"/>
          <a:stretch/>
        </p:blipFill>
        <p:spPr>
          <a:xfrm>
            <a:off x="6813549" y="3429000"/>
            <a:ext cx="5073445" cy="24384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C30E84E-DE75-B923-CC19-C2B1098346E2}"/>
              </a:ext>
            </a:extLst>
          </p:cNvPr>
          <p:cNvSpPr/>
          <p:nvPr/>
        </p:nvSpPr>
        <p:spPr>
          <a:xfrm>
            <a:off x="9779000" y="5067300"/>
            <a:ext cx="869950" cy="908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FBB580C-B2FA-8662-1852-CA9EDF69C8EA}"/>
              </a:ext>
            </a:extLst>
          </p:cNvPr>
          <p:cNvSpPr txBox="1"/>
          <p:nvPr/>
        </p:nvSpPr>
        <p:spPr>
          <a:xfrm>
            <a:off x="6661150" y="5891193"/>
            <a:ext cx="5568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解釋：</a:t>
            </a:r>
            <a:endParaRPr lang="en-US" altLang="zh-TW" sz="1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sz="1400" dirty="0"/>
              <a:t>每位分析師的代為操作的客戶資產不同</a:t>
            </a:r>
            <a:r>
              <a:rPr lang="en-US" altLang="zh-TW" sz="1400" dirty="0"/>
              <a:t>(</a:t>
            </a:r>
            <a:r>
              <a:rPr lang="en-US" altLang="zh-TW" sz="1400" i="1" dirty="0"/>
              <a:t>P Analyzer </a:t>
            </a:r>
            <a:r>
              <a:rPr lang="en-US" altLang="zh-TW" sz="1400" dirty="0"/>
              <a:t>&lt; 0.05)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sz="1400" dirty="0"/>
              <a:t>投資時間對於資產變化有影響</a:t>
            </a:r>
            <a:r>
              <a:rPr lang="en-US" altLang="zh-TW" sz="1400" dirty="0"/>
              <a:t>(</a:t>
            </a:r>
            <a:r>
              <a:rPr lang="en-US" altLang="zh-TW" sz="1400" i="1" dirty="0"/>
              <a:t>P time </a:t>
            </a:r>
            <a:r>
              <a:rPr lang="en-US" altLang="zh-TW" sz="1400" dirty="0"/>
              <a:t>&lt; 0.05)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TW" altLang="en-US" sz="1400" i="1" u="sng" dirty="0"/>
              <a:t>投資時間</a:t>
            </a:r>
            <a:r>
              <a:rPr lang="zh-TW" altLang="en-US" sz="1400" dirty="0"/>
              <a:t>與</a:t>
            </a:r>
            <a:r>
              <a:rPr lang="zh-TW" altLang="en-US" sz="1400" i="1" u="sng" dirty="0"/>
              <a:t>證券分析師</a:t>
            </a:r>
            <a:r>
              <a:rPr lang="zh-TW" altLang="en-US" sz="1400" dirty="0"/>
              <a:t>有交互作用</a:t>
            </a:r>
            <a:r>
              <a:rPr lang="en-US" altLang="zh-TW" sz="1400" dirty="0"/>
              <a:t>(</a:t>
            </a:r>
            <a:r>
              <a:rPr lang="en-US" altLang="zh-TW" sz="1400" i="1" dirty="0"/>
              <a:t>P Analyzed*time </a:t>
            </a:r>
            <a:r>
              <a:rPr lang="en-US" altLang="zh-TW" sz="1400" dirty="0"/>
              <a:t>&lt; 0.05)</a:t>
            </a:r>
            <a:r>
              <a:rPr lang="zh-TW" altLang="en-US" sz="1400" dirty="0"/>
              <a:t>。</a:t>
            </a:r>
            <a:endParaRPr lang="en-US" altLang="zh-TW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64012F5-98D9-7214-0DBC-4832B591F32B}"/>
              </a:ext>
            </a:extLst>
          </p:cNvPr>
          <p:cNvSpPr txBox="1"/>
          <p:nvPr/>
        </p:nvSpPr>
        <p:spPr>
          <a:xfrm>
            <a:off x="4675013" y="2821989"/>
            <a:ext cx="18049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i="1" dirty="0"/>
              <a:t>P</a:t>
            </a:r>
            <a:r>
              <a:rPr lang="zh-TW" altLang="en-US" sz="1400" i="1" dirty="0"/>
              <a:t> </a:t>
            </a:r>
            <a:r>
              <a:rPr lang="en-US" altLang="zh-TW" sz="1400" i="1" dirty="0"/>
              <a:t>Analyzer &lt;0.05</a:t>
            </a:r>
          </a:p>
          <a:p>
            <a:r>
              <a:rPr lang="en-US" altLang="zh-TW" sz="1400" i="1" dirty="0"/>
              <a:t>P time &lt;0.05</a:t>
            </a:r>
          </a:p>
          <a:p>
            <a:r>
              <a:rPr lang="en-US" altLang="zh-TW" sz="1400" i="1" dirty="0"/>
              <a:t>P Analyzer*time &lt;0.05</a:t>
            </a:r>
            <a:endParaRPr lang="zh-TW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47525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7DB6C-3B8B-A94B-3AE4-673FCBD3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Mixed model two-way ANOVA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32F802-214A-4631-2F85-94F90A6191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1805960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又稱為二因子混合設計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(Two-way ANOVA, mixed design)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：，兩個自變數因子中，一樣本為獨立，另一樣本為相依。</a:t>
            </a:r>
            <a:endParaRPr lang="en-US" altLang="zh-TW" sz="18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8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一、使用情況：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過去關於醫護臨床試驗或者是教育心理介入型的研究，多會採取準實驗設計法，實驗組和控制組均於前後測兩個時間點接受調查或檢驗，實驗組會在前後測的時間點中接受實驗或介入處理，此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2×2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的研究設計，通常會採用二因子混合設計的統計分析方法，驗證介入的成效，其中</a:t>
            </a:r>
            <a:r>
              <a:rPr lang="zh-TW" altLang="en-US" sz="1800" b="0" i="0" u="sng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組間因子為實驗組和控制組</a:t>
            </a:r>
            <a:r>
              <a:rPr lang="en-US" altLang="zh-TW" sz="1800" b="0" i="0" u="sng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0" i="0" u="sng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獨立樣本</a:t>
            </a:r>
            <a:r>
              <a:rPr lang="en-US" altLang="zh-TW" sz="1800" b="0" i="0" u="sng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800" b="0" i="0" u="sng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組內因子為前測和後測</a:t>
            </a:r>
            <a:r>
              <a:rPr lang="en-US" altLang="zh-TW" sz="1800" b="0" i="0" u="sng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0" i="0" u="sng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相依樣本</a:t>
            </a:r>
            <a:r>
              <a:rPr lang="en-US" altLang="zh-TW" sz="1800" b="0" i="0" u="sng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800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二、前提假設：</a:t>
            </a:r>
            <a:endParaRPr lang="zh-TW" altLang="en-US" b="0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、依變數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(Dependent variable)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、必須是</a:t>
            </a:r>
            <a:r>
              <a:rPr lang="zh-TW" altLang="en-US" sz="1400" b="1" i="0" u="sng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連續變數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(continuous variable)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、必須為隨機樣本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(Random variable)→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從母群體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(Population)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中隨機抽樣得 到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、母群體：必須是常態分佈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(Normal Distribution)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800" b="1" i="0" u="sng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相依事件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(Dependent event)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：樣本須為相依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(Dependent)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、變異數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(Variance)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：兩組樣本的變異數必須相等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同質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9E79D8D-FFE1-3EEB-2F05-44EDD7866B4A}"/>
              </a:ext>
            </a:extLst>
          </p:cNvPr>
          <p:cNvSpPr txBox="1"/>
          <p:nvPr/>
        </p:nvSpPr>
        <p:spPr>
          <a:xfrm>
            <a:off x="-1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節錄自：</a:t>
            </a:r>
            <a:r>
              <a:rPr lang="en-US" altLang="zh-TW" dirty="0"/>
              <a:t>https://www.yongxi-stat.com/mix-two-way-anova/</a:t>
            </a:r>
          </a:p>
        </p:txBody>
      </p:sp>
    </p:spTree>
    <p:extLst>
      <p:ext uri="{BB962C8B-B14F-4D97-AF65-F5344CB8AC3E}">
        <p14:creationId xmlns:p14="http://schemas.microsoft.com/office/powerpoint/2010/main" val="383788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7A9C1-7318-29F6-A653-2B89396E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Mixed model two-way ANOVA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EBE9DA-741B-60C4-D90E-8E5B016116D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pPr algn="l"/>
            <a:r>
              <a:rPr lang="zh-TW" altLang="en-US" sz="18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三、假說檢定</a:t>
            </a:r>
            <a:r>
              <a:rPr lang="en-US" altLang="zh-TW" sz="18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(Hypothesis Testing)</a:t>
            </a:r>
            <a:r>
              <a:rPr lang="zh-TW" altLang="en-US" sz="18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、兩因子間是否有交互作用？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交互作用表示不同因子在依變數上的差異達顯著，說明兩因子間會相互影響。</a:t>
            </a:r>
            <a:endParaRPr lang="en-US" altLang="zh-TW" sz="1800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因子處理間平均數是否相等？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虛無假說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(Null hypothesis)→????0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u1 = u2 = u3=…= 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uk</a:t>
            </a:r>
            <a:endParaRPr lang="en-US" altLang="zh-TW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對立假說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(alternative hypothesis)→????????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：至少一組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不相等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統計值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(Statistics)→ F = MSB/MSW 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值愈大→組間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相對於組內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差異愈大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因子處理間平均數是否相等？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虛無假說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(Null hypothesis)→????0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u1 = u2 = u3=…= 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uk</a:t>
            </a:r>
            <a:endParaRPr lang="en-US" altLang="zh-TW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對立假說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(alternative hypothesis)→????????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：至少一組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不相等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統計值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(Statistics)→ F = MSB/MSW 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值愈大→組間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相對於組內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差異愈大</a:t>
            </a:r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zh-TW" altLang="en-US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F001BB-3E48-93F9-7D2B-40D05456EE1A}"/>
              </a:ext>
            </a:extLst>
          </p:cNvPr>
          <p:cNvSpPr txBox="1"/>
          <p:nvPr/>
        </p:nvSpPr>
        <p:spPr>
          <a:xfrm>
            <a:off x="-1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節錄自：</a:t>
            </a:r>
            <a:r>
              <a:rPr lang="en-US" altLang="zh-TW" dirty="0"/>
              <a:t>https://www.yongxi-stat.com/mix-two-way-anova/</a:t>
            </a:r>
          </a:p>
        </p:txBody>
      </p:sp>
    </p:spTree>
    <p:extLst>
      <p:ext uri="{BB962C8B-B14F-4D97-AF65-F5344CB8AC3E}">
        <p14:creationId xmlns:p14="http://schemas.microsoft.com/office/powerpoint/2010/main" val="75529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1265</Words>
  <Application>Microsoft Office PowerPoint</Application>
  <PresentationFormat>寬螢幕</PresentationFormat>
  <Paragraphs>103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Office 佈景主題</vt:lpstr>
      <vt:lpstr>目的：</vt:lpstr>
      <vt:lpstr>案例分析：</vt:lpstr>
      <vt:lpstr>案例一：</vt:lpstr>
      <vt:lpstr>案例二：</vt:lpstr>
      <vt:lpstr>案例三：</vt:lpstr>
      <vt:lpstr>案例四：</vt:lpstr>
      <vt:lpstr>案例五：</vt:lpstr>
      <vt:lpstr>方法：Mixed model two-way ANOVA</vt:lpstr>
      <vt:lpstr>方法：Mixed model two-way ANOVA</vt:lpstr>
      <vt:lpstr>方法：Mixed model two-way ANOVA</vt:lpstr>
      <vt:lpstr>分析流程圖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Kuo-Wei Huang</dc:creator>
  <cp:lastModifiedBy>台灣共振波研發股份有限公司</cp:lastModifiedBy>
  <cp:revision>39</cp:revision>
  <dcterms:created xsi:type="dcterms:W3CDTF">2023-07-06T06:53:11Z</dcterms:created>
  <dcterms:modified xsi:type="dcterms:W3CDTF">2023-07-07T08:24:43Z</dcterms:modified>
</cp:coreProperties>
</file>