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2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96E274-2992-4168-9128-39244C084FA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143240" y="9120240"/>
            <a:ext cx="3163680" cy="479160"/>
          </a:xfrm>
          <a:prstGeom prst="rect">
            <a:avLst/>
          </a:prstGeom>
          <a:noFill/>
          <a:ln>
            <a:noFill/>
          </a:ln>
        </p:spPr>
        <p:txBody>
          <a:bodyPr lIns="19800" rIns="19800" tIns="0" bIns="0" anchor="b"/>
          <a:p>
            <a:pPr algn="r">
              <a:lnSpc>
                <a:spcPct val="100000"/>
              </a:lnSpc>
            </a:pPr>
            <a:fld id="{147AF974-575F-49FB-BE7D-66458848B07D}" type="slidenum">
              <a:rPr b="0" i="1" lang="en-US" sz="1100" spc="-1" strike="noStrike">
                <a:solidFill>
                  <a:srgbClr val="000000"/>
                </a:solidFill>
                <a:latin typeface="Times New Roman"/>
                <a:ea typeface="돋움"/>
              </a:rPr>
              <a:t>1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268280" y="728640"/>
            <a:ext cx="4779720" cy="3584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973080" y="4559400"/>
            <a:ext cx="5360760" cy="4316040"/>
          </a:xfrm>
          <a:prstGeom prst="rect">
            <a:avLst/>
          </a:prstGeom>
        </p:spPr>
        <p:txBody>
          <a:bodyPr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143240" y="9120240"/>
            <a:ext cx="3163680" cy="479160"/>
          </a:xfrm>
          <a:prstGeom prst="rect">
            <a:avLst/>
          </a:prstGeom>
          <a:noFill/>
          <a:ln>
            <a:noFill/>
          </a:ln>
        </p:spPr>
        <p:txBody>
          <a:bodyPr lIns="19800" rIns="19800" tIns="0" bIns="0" anchor="b"/>
          <a:p>
            <a:pPr algn="r">
              <a:lnSpc>
                <a:spcPct val="100000"/>
              </a:lnSpc>
            </a:pPr>
            <a:fld id="{61EAD7D3-2ABD-4505-9F73-A29E51A50ACE}" type="slidenum">
              <a:rPr b="0" i="1" lang="en-US" sz="1100" spc="-1" strike="noStrike">
                <a:solidFill>
                  <a:srgbClr val="000000"/>
                </a:solidFill>
                <a:latin typeface="Times New Roman"/>
                <a:ea typeface="돋움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268280" y="728640"/>
            <a:ext cx="4779720" cy="35841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973080" y="4559400"/>
            <a:ext cx="5360760" cy="4316040"/>
          </a:xfrm>
          <a:prstGeom prst="rect">
            <a:avLst/>
          </a:prstGeom>
        </p:spPr>
        <p:txBody>
          <a:bodyPr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7666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4144320"/>
            <a:ext cx="37666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53944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82800" y="137160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156480" y="137160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414432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882800" y="414432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156480" y="414432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37666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76668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484200"/>
            <a:ext cx="7687800" cy="43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37666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3944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4144320"/>
            <a:ext cx="37666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7666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4144320"/>
            <a:ext cx="37666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53944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882800" y="137160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156480" y="137160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414432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1882800" y="414432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156480" y="414432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376668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76668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76668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484200"/>
            <a:ext cx="7687800" cy="43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53944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4144320"/>
            <a:ext cx="37666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7666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4144320"/>
            <a:ext cx="37666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53944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882800" y="137160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56480" y="137160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414432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882800" y="414432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3156480" y="4144320"/>
            <a:ext cx="12124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484200"/>
            <a:ext cx="7687800" cy="43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530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539440" y="414432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539440" y="1371600"/>
            <a:ext cx="183780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4144320"/>
            <a:ext cx="3766680" cy="253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85800" y="6248520"/>
            <a:ext cx="19047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124080" y="6248520"/>
            <a:ext cx="289512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92160" rIns="92160" tIns="46080" bIns="46080" anchor="ctr"/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Click to edit Master title style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85800" y="6248520"/>
            <a:ext cx="19047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3124080" y="6248520"/>
            <a:ext cx="289512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92160" rIns="92160" tIns="46080" bIns="46080" anchor="ctr"/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Click to edit Master title style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371600"/>
            <a:ext cx="7687800" cy="6087600"/>
          </a:xfrm>
          <a:prstGeom prst="rect">
            <a:avLst/>
          </a:prstGeom>
        </p:spPr>
        <p:txBody>
          <a:bodyPr lIns="92160" rIns="92160" tIns="46080" bIns="46080"/>
          <a:p>
            <a:pPr marL="334800" indent="-334440">
              <a:lnSpc>
                <a:spcPts val="43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Click to edit Master text styles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ts val="6613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돋움"/>
              </a:rPr>
              <a:t>Second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ts val="3776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돋움"/>
              </a:rPr>
              <a:t>Third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ts val="4725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ts val="4725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V="1">
            <a:off x="609480" y="380880"/>
            <a:ext cx="7772040" cy="3600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394240" y="98280"/>
            <a:ext cx="1555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3876840" y="2567160"/>
            <a:ext cx="183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2514600" y="3200400"/>
            <a:ext cx="28191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6883560" y="6291360"/>
            <a:ext cx="189684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r">
              <a:lnSpc>
                <a:spcPct val="100000"/>
              </a:lnSpc>
            </a:pPr>
            <a:fld id="{481A835A-6D52-4D5B-8024-C1602C0004B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돋움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title"/>
          </p:nvPr>
        </p:nvSpPr>
        <p:spPr>
          <a:xfrm>
            <a:off x="609480" y="484200"/>
            <a:ext cx="7687800" cy="931680"/>
          </a:xfrm>
          <a:prstGeom prst="rect">
            <a:avLst/>
          </a:prstGeom>
        </p:spPr>
        <p:txBody>
          <a:bodyPr lIns="92160" rIns="92160" tIns="46080" bIns="46080" anchor="ctr"/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Click to edit Master title style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9480" y="1371600"/>
            <a:ext cx="3766680" cy="5308200"/>
          </a:xfrm>
          <a:prstGeom prst="rect">
            <a:avLst/>
          </a:prstGeom>
        </p:spPr>
        <p:txBody>
          <a:bodyPr lIns="92160" rIns="92160" tIns="46080" bIns="46080"/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Click to edit Master text styles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Second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돋움"/>
              </a:rPr>
              <a:t>Third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8"/>
          <p:cNvSpPr>
            <a:spLocks noGrp="1"/>
          </p:cNvSpPr>
          <p:nvPr>
            <p:ph type="body"/>
          </p:nvPr>
        </p:nvSpPr>
        <p:spPr>
          <a:xfrm>
            <a:off x="4529160" y="1371600"/>
            <a:ext cx="3768480" cy="5308200"/>
          </a:xfrm>
          <a:prstGeom prst="rect">
            <a:avLst/>
          </a:prstGeom>
        </p:spPr>
        <p:txBody>
          <a:bodyPr lIns="92160" rIns="92160" tIns="46080" bIns="46080"/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Click to edit Master text styles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Second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돋움"/>
              </a:rPr>
              <a:t>Third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mailto:oop20202@gmail.com" TargetMode="External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stackoverflow.com/questions/7868936/read-file-line-by-line-using-ifstream-in-c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linuxize.com/post/how-to-extract-unzip-tar-gz-file/" TargetMode="External"/><Relationship Id="rId2" Type="http://schemas.openxmlformats.org/officeDocument/2006/relationships/hyperlink" Target="https://www.cyberciti.biz/faq/how-do-i-compress-a-whole-linux-or-unix-directory/" TargetMode="External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r">
              <a:lnSpc>
                <a:spcPct val="100000"/>
              </a:lnSpc>
            </a:pPr>
            <a:fld id="{E1E9AE69-004F-466F-8E20-066820EC040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돋움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23880" y="1500120"/>
            <a:ext cx="7695720" cy="119016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Times New Roman"/>
                <a:ea typeface="굴림"/>
              </a:rPr>
              <a:t>Assignment 4</a:t>
            </a:r>
            <a:endParaRPr b="0" lang="en-GB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Line 3"/>
          <p:cNvSpPr/>
          <p:nvPr/>
        </p:nvSpPr>
        <p:spPr>
          <a:xfrm>
            <a:off x="1868400" y="3039840"/>
            <a:ext cx="5408640" cy="180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4"/>
          <p:cNvSpPr/>
          <p:nvPr/>
        </p:nvSpPr>
        <p:spPr>
          <a:xfrm>
            <a:off x="1868400" y="3817800"/>
            <a:ext cx="5408640" cy="144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5"/>
          <p:cNvSpPr/>
          <p:nvPr/>
        </p:nvSpPr>
        <p:spPr>
          <a:xfrm>
            <a:off x="1868400" y="3039840"/>
            <a:ext cx="1440" cy="7779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6"/>
          <p:cNvSpPr/>
          <p:nvPr/>
        </p:nvSpPr>
        <p:spPr>
          <a:xfrm>
            <a:off x="7277040" y="3039840"/>
            <a:ext cx="1440" cy="7779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6767640" y="697680"/>
            <a:ext cx="220212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735120" indent="-277560" algn="r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돋움"/>
              </a:rPr>
              <a:t>Fall 2020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858960" y="3610080"/>
            <a:ext cx="7360920" cy="9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굴림"/>
              </a:rPr>
              <a:t>Seon Joo Kim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굴림"/>
              </a:rPr>
              <a:t>Yonsei University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4502160" y="41083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5280120" y="228960"/>
            <a:ext cx="399420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735120" indent="-27756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돋움"/>
              </a:rPr>
              <a:t>Object Oriented Programming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0" name="Picture 16" descr=""/>
          <p:cNvPicPr/>
          <p:nvPr/>
        </p:nvPicPr>
        <p:blipFill>
          <a:blip r:embed="rId1"/>
          <a:stretch/>
        </p:blipFill>
        <p:spPr>
          <a:xfrm>
            <a:off x="4076280" y="5151960"/>
            <a:ext cx="925560" cy="9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Problem 1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53040" y="1807200"/>
            <a:ext cx="7687800" cy="436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7224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돋움"/>
              </a:rPr>
              <a:t>class </a:t>
            </a: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돋움"/>
              </a:rPr>
              <a:t>Class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lvl="1" marL="772200" indent="-37188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Should have interface functions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2" marL="1237320" indent="-37188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SetClassName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372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Parameter : name of class and name of professor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372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Set the name of class and the name of professor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237320" indent="-37188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Register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372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Parameter : student’s name and student’s ID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372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Create new student corresponding name and ID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372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Must use </a:t>
            </a: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new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 operator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237320" indent="-37188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Withdraw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372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Parameter : student ID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372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Delete student from student list of the class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372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Must use </a:t>
            </a: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delete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 operator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237320" indent="-37188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Display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372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Print information about the class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4" marL="209448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Name, instructor, total number and list of registered students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Requirements &amp; Assumptions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09480" y="1493640"/>
            <a:ext cx="7687800" cy="541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72240" indent="-37188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Use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dynamic memory allocation and deallocation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 for the list of students (pointer array)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72240" indent="-37188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The program must follow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‘Gang of Three Rule’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 (see lecture note Ch.10)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72200" indent="-371880">
              <a:lnSpc>
                <a:spcPct val="15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The </a:t>
            </a:r>
            <a:r>
              <a:rPr b="1" lang="en-GB" sz="1800" spc="-1" strike="noStrike">
                <a:solidFill>
                  <a:srgbClr val="000000"/>
                </a:solidFill>
                <a:latin typeface="Consolas"/>
                <a:ea typeface="돋움"/>
              </a:rPr>
              <a:t>Class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 class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should have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37320" indent="-3718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Copy constructor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37320" indent="-3718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Member assignment operator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37320" indent="-3718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Destructor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72200" indent="-371880">
              <a:lnSpc>
                <a:spcPct val="15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All the Classes should follow the Data Hiding Principle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Use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‘Class Separation’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 (see lecture note Ch. 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5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Separate header and code of each class.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5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Write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include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 statements at proper place to avoid compilation error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(Please try to compile your source code and run the executable before submission!!!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Or you get </a:t>
            </a:r>
            <a:r>
              <a:rPr b="1" lang="en-GB" sz="1800" spc="-1" strike="noStrike">
                <a:solidFill>
                  <a:srgbClr val="ff0000"/>
                </a:solidFill>
                <a:latin typeface="Arial"/>
                <a:ea typeface="돋움"/>
              </a:rPr>
              <a:t>zero score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72240" indent="-37188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Reasonable comments in English. (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  <a:ea typeface="돋움"/>
              </a:rPr>
              <a:t>Important!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72240" indent="-37188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Reasonable Indentation. (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  <a:ea typeface="돋움"/>
              </a:rPr>
              <a:t>Important!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Your program should </a:t>
            </a:r>
            <a:r>
              <a:rPr b="0" lang="en-GB" sz="1800" spc="-1" strike="noStrike">
                <a:solidFill>
                  <a:srgbClr val="ff0000"/>
                </a:solidFill>
                <a:latin typeface="Arial"/>
                <a:ea typeface="돋움"/>
              </a:rPr>
              <a:t>work correctly in Linux Environment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Problem 1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09480" y="1876680"/>
            <a:ext cx="7687800" cy="411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72240" indent="-37188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We use main function “main1.cpp”, “main2.cpp” to test two class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1" marL="772200" indent="-37188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See the code of main function provided in next page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Write each class in separate source code file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Create header file and cpp file for each class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for </a:t>
            </a:r>
            <a:r>
              <a:rPr b="1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Class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 class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돋움"/>
              </a:rPr>
              <a:t>class.hpp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돋움"/>
              </a:rPr>
              <a:t>class.cpp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for </a:t>
            </a:r>
            <a:r>
              <a:rPr b="1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Student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 class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돋움"/>
              </a:rPr>
              <a:t>student.hpp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돋움"/>
              </a:rPr>
              <a:t>student.cpp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cf) “main1.cpp”, “main2.cpp” for main function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7" descr=""/>
          <p:cNvPicPr/>
          <p:nvPr/>
        </p:nvPicPr>
        <p:blipFill>
          <a:blip r:embed="rId1"/>
          <a:srcRect l="0" t="7862" r="16429" b="0"/>
          <a:stretch/>
        </p:blipFill>
        <p:spPr>
          <a:xfrm>
            <a:off x="2445840" y="1027440"/>
            <a:ext cx="4251600" cy="500508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291240" y="1027440"/>
            <a:ext cx="1894320" cy="639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(1) First, Make a class OOP with a class name and a professor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91240" y="1817280"/>
            <a:ext cx="1894320" cy="639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(2) Register 3 students and display all students in the OOP class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91240" y="2606760"/>
            <a:ext cx="1894320" cy="10551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(3) Make a class ‘Data structure’ from a OOP class using ‘operater =‘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and change a class name and a professor name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Line 4"/>
          <p:cNvSpPr/>
          <p:nvPr/>
        </p:nvSpPr>
        <p:spPr>
          <a:xfrm>
            <a:off x="1247040" y="3242160"/>
            <a:ext cx="805320" cy="360"/>
          </a:xfrm>
          <a:prstGeom prst="line">
            <a:avLst/>
          </a:prstGeom>
          <a:ln w="25560">
            <a:solidFill>
              <a:srgbClr val="ff0000"/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1918440" y="330120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"/>
          <p:cNvSpPr/>
          <p:nvPr/>
        </p:nvSpPr>
        <p:spPr>
          <a:xfrm>
            <a:off x="578160" y="3924720"/>
            <a:ext cx="1894320" cy="27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돋움"/>
              </a:rPr>
              <a:t>‘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돋움"/>
              </a:rPr>
              <a:t>copy constructor’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6937560" y="2867760"/>
            <a:ext cx="2006640" cy="6901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(4) Withdraw student ‘Moon’ using student number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and display 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6937560" y="3812040"/>
            <a:ext cx="2006640" cy="8218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(5) Make a class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‘Artificial Intelligence’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from a OOP class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using ‘copy constructor’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287640" y="4570920"/>
            <a:ext cx="1894320" cy="4568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(6) Register student ‘Siri’, ‘Bixby’ and display 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0" y="451800"/>
            <a:ext cx="258948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“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main1.cpp”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그림 1" descr=""/>
          <p:cNvPicPr/>
          <p:nvPr/>
        </p:nvPicPr>
        <p:blipFill>
          <a:blip r:embed="rId1"/>
          <a:srcRect l="0" t="1593" r="6482" b="6800"/>
          <a:stretch/>
        </p:blipFill>
        <p:spPr>
          <a:xfrm>
            <a:off x="2651040" y="714240"/>
            <a:ext cx="3592800" cy="551232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0" y="451800"/>
            <a:ext cx="258948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돋움"/>
              </a:rPr>
              <a:t>Result output of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 the program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“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main1.cpp”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402240" y="1952640"/>
            <a:ext cx="2576160" cy="639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5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(1) Withdraw student ‘Moon’ in Data Structure using student number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and display 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30040" y="3276360"/>
            <a:ext cx="2251440" cy="639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(2) Students member in OOP are not changed by withdrawal in Data Structure.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402240" y="4340880"/>
            <a:ext cx="2576160" cy="4568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(3) Register student ‘Siri’, ‘Bixby’ in Artificial Intelligence and display 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230040" y="5462280"/>
            <a:ext cx="2251440" cy="6393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5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돋움"/>
              </a:rPr>
              <a:t>(4) Students member in OOP are not changed by registration in Artificial Intelligence.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그림 1" descr=""/>
          <p:cNvPicPr/>
          <p:nvPr/>
        </p:nvPicPr>
        <p:blipFill>
          <a:blip r:embed="rId1"/>
          <a:srcRect l="0" t="1593" r="6482" b="6800"/>
          <a:stretch/>
        </p:blipFill>
        <p:spPr>
          <a:xfrm>
            <a:off x="665640" y="1523160"/>
            <a:ext cx="3348720" cy="513792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0" y="451800"/>
            <a:ext cx="258948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돋움"/>
              </a:rPr>
              <a:t>Result output of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 the program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“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main1.cpp”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182" name="Table 2"/>
          <p:cNvGraphicFramePr/>
          <p:nvPr/>
        </p:nvGraphicFramePr>
        <p:xfrm>
          <a:off x="4572000" y="4178880"/>
          <a:ext cx="2106360" cy="246240"/>
        </p:xfrm>
        <a:graphic>
          <a:graphicData uri="http://schemas.openxmlformats.org/drawingml/2006/table">
            <a:tbl>
              <a:tblPr/>
              <a:tblGrid>
                <a:gridCol w="526320"/>
                <a:gridCol w="526320"/>
                <a:gridCol w="526320"/>
                <a:gridCol w="52740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Table 3"/>
          <p:cNvGraphicFramePr/>
          <p:nvPr/>
        </p:nvGraphicFramePr>
        <p:xfrm>
          <a:off x="4728600" y="1195200"/>
          <a:ext cx="1504440" cy="222120"/>
        </p:xfrm>
        <a:graphic>
          <a:graphicData uri="http://schemas.openxmlformats.org/drawingml/2006/table">
            <a:tbl>
              <a:tblPr/>
              <a:tblGrid>
                <a:gridCol w="752400"/>
                <a:gridCol w="752400"/>
              </a:tblGrid>
              <a:tr h="222120">
                <a:tc>
                  <a:txBody>
                    <a:bodyPr lIns="77040" rIns="7704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돋움"/>
                        </a:rPr>
                        <a:t>required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7040" marR="77040">
                    <a:solidFill>
                      <a:srgbClr val="a5a5e9"/>
                    </a:solidFill>
                  </a:tcPr>
                </a:tc>
                <a:tc>
                  <a:txBody>
                    <a:bodyPr lIns="77040" rIns="7704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돋움"/>
                        </a:rPr>
                        <a:t>empty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7040" marR="770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Table 4"/>
          <p:cNvGraphicFramePr/>
          <p:nvPr/>
        </p:nvGraphicFramePr>
        <p:xfrm>
          <a:off x="4563360" y="3119040"/>
          <a:ext cx="1053000" cy="246240"/>
        </p:xfrm>
        <a:graphic>
          <a:graphicData uri="http://schemas.openxmlformats.org/drawingml/2006/table">
            <a:tbl>
              <a:tblPr/>
              <a:tblGrid>
                <a:gridCol w="526320"/>
                <a:gridCol w="52668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</a:tr>
            </a:tbl>
          </a:graphicData>
        </a:graphic>
      </p:graphicFrame>
      <p:sp>
        <p:nvSpPr>
          <p:cNvPr id="185" name="CustomShape 5"/>
          <p:cNvSpPr/>
          <p:nvPr/>
        </p:nvSpPr>
        <p:spPr>
          <a:xfrm>
            <a:off x="4483440" y="2737440"/>
            <a:ext cx="242892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돋움"/>
              </a:rPr>
              <a:t>requiredNum : 2 / capacity : 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4492440" y="3807360"/>
            <a:ext cx="242892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돋움"/>
              </a:rPr>
              <a:t>requiredNum : 3 / capacity : 4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187" name="Table 7"/>
          <p:cNvGraphicFramePr/>
          <p:nvPr/>
        </p:nvGraphicFramePr>
        <p:xfrm>
          <a:off x="4572000" y="5330880"/>
          <a:ext cx="4212720" cy="246240"/>
        </p:xfrm>
        <a:graphic>
          <a:graphicData uri="http://schemas.openxmlformats.org/drawingml/2006/table">
            <a:tbl>
              <a:tblPr/>
              <a:tblGrid>
                <a:gridCol w="526320"/>
                <a:gridCol w="526320"/>
                <a:gridCol w="526320"/>
                <a:gridCol w="526320"/>
                <a:gridCol w="526320"/>
                <a:gridCol w="526320"/>
                <a:gridCol w="526320"/>
                <a:gridCol w="52848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8" name="CustomShape 8"/>
          <p:cNvSpPr/>
          <p:nvPr/>
        </p:nvSpPr>
        <p:spPr>
          <a:xfrm>
            <a:off x="4492440" y="4932000"/>
            <a:ext cx="242892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돋움"/>
              </a:rPr>
              <a:t>requiredNum : 5 / capacity : 8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189" name="Table 9"/>
          <p:cNvGraphicFramePr/>
          <p:nvPr/>
        </p:nvGraphicFramePr>
        <p:xfrm>
          <a:off x="4557960" y="2046240"/>
          <a:ext cx="2106360" cy="246240"/>
        </p:xfrm>
        <a:graphic>
          <a:graphicData uri="http://schemas.openxmlformats.org/drawingml/2006/table">
            <a:tbl>
              <a:tblPr/>
              <a:tblGrid>
                <a:gridCol w="526320"/>
                <a:gridCol w="526320"/>
                <a:gridCol w="526320"/>
                <a:gridCol w="52740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0" name="CustomShape 10"/>
          <p:cNvSpPr/>
          <p:nvPr/>
        </p:nvSpPr>
        <p:spPr>
          <a:xfrm>
            <a:off x="4492440" y="1592280"/>
            <a:ext cx="242892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돋움"/>
              </a:rPr>
              <a:t>requiredNum : 3 / capacity : 4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191" name="Table 11"/>
          <p:cNvGraphicFramePr/>
          <p:nvPr/>
        </p:nvGraphicFramePr>
        <p:xfrm>
          <a:off x="4572000" y="6273360"/>
          <a:ext cx="2106360" cy="246240"/>
        </p:xfrm>
        <a:graphic>
          <a:graphicData uri="http://schemas.openxmlformats.org/drawingml/2006/table">
            <a:tbl>
              <a:tblPr/>
              <a:tblGrid>
                <a:gridCol w="526320"/>
                <a:gridCol w="526320"/>
                <a:gridCol w="526320"/>
                <a:gridCol w="52740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2" name="CustomShape 12"/>
          <p:cNvSpPr/>
          <p:nvPr/>
        </p:nvSpPr>
        <p:spPr>
          <a:xfrm>
            <a:off x="4492440" y="5901480"/>
            <a:ext cx="242892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돋움"/>
              </a:rPr>
              <a:t>requiredNum : 3 / capacity : 4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그림 8" descr=""/>
          <p:cNvPicPr/>
          <p:nvPr/>
        </p:nvPicPr>
        <p:blipFill>
          <a:blip r:embed="rId1"/>
          <a:srcRect l="0" t="7862" r="16429" b="0"/>
          <a:stretch/>
        </p:blipFill>
        <p:spPr>
          <a:xfrm>
            <a:off x="721800" y="1401480"/>
            <a:ext cx="3444120" cy="4054680"/>
          </a:xfrm>
          <a:prstGeom prst="rect">
            <a:avLst/>
          </a:prstGeom>
          <a:ln>
            <a:noFill/>
          </a:ln>
        </p:spPr>
      </p:pic>
      <p:pic>
        <p:nvPicPr>
          <p:cNvPr id="194" name="그림 10" descr=""/>
          <p:cNvPicPr/>
          <p:nvPr/>
        </p:nvPicPr>
        <p:blipFill>
          <a:blip r:embed="rId2"/>
          <a:srcRect l="0" t="1593" r="6482" b="6800"/>
          <a:stretch/>
        </p:blipFill>
        <p:spPr>
          <a:xfrm>
            <a:off x="4977720" y="821880"/>
            <a:ext cx="3398400" cy="521388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 flipV="1">
            <a:off x="2020320" y="1323000"/>
            <a:ext cx="2957040" cy="117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bevel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 flipV="1">
            <a:off x="2085840" y="2386080"/>
            <a:ext cx="2891520" cy="84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bevel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 flipV="1">
            <a:off x="2020320" y="3428280"/>
            <a:ext cx="2957040" cy="19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bevel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"/>
          <p:cNvSpPr/>
          <p:nvPr/>
        </p:nvSpPr>
        <p:spPr>
          <a:xfrm flipV="1">
            <a:off x="1964160" y="4551840"/>
            <a:ext cx="3013200" cy="1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bevel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2028960" y="5032080"/>
            <a:ext cx="2948040" cy="76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bevel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>
            <a:off x="0" y="451800"/>
            <a:ext cx="258948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“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main1.cpp”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451800"/>
            <a:ext cx="2589480" cy="56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“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main2.cpp”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for dynamic array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2" name="그림 3" descr=""/>
          <p:cNvPicPr/>
          <p:nvPr/>
        </p:nvPicPr>
        <p:blipFill>
          <a:blip r:embed="rId1"/>
          <a:srcRect l="0" t="9304" r="35340" b="0"/>
          <a:stretch/>
        </p:blipFill>
        <p:spPr>
          <a:xfrm>
            <a:off x="2895840" y="1258560"/>
            <a:ext cx="3351960" cy="48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1" descr=""/>
          <p:cNvPicPr/>
          <p:nvPr/>
        </p:nvPicPr>
        <p:blipFill>
          <a:blip r:embed="rId1"/>
          <a:srcRect l="0" t="980" r="0" b="6991"/>
          <a:stretch/>
        </p:blipFill>
        <p:spPr>
          <a:xfrm>
            <a:off x="1763640" y="676080"/>
            <a:ext cx="2798640" cy="5729760"/>
          </a:xfrm>
          <a:prstGeom prst="rect">
            <a:avLst/>
          </a:prstGeom>
          <a:ln>
            <a:noFill/>
          </a:ln>
        </p:spPr>
      </p:pic>
      <p:pic>
        <p:nvPicPr>
          <p:cNvPr id="204" name="그림 2" descr=""/>
          <p:cNvPicPr/>
          <p:nvPr/>
        </p:nvPicPr>
        <p:blipFill>
          <a:blip r:embed="rId2"/>
          <a:srcRect l="0" t="0" r="19386" b="11690"/>
          <a:stretch/>
        </p:blipFill>
        <p:spPr>
          <a:xfrm>
            <a:off x="4772880" y="1936440"/>
            <a:ext cx="2663280" cy="265824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5373720" y="577080"/>
            <a:ext cx="258948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돋움"/>
              </a:rPr>
              <a:t>Result output of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 the program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“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굴림"/>
              </a:rPr>
              <a:t>main2.cpp”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206" name="Table 2"/>
          <p:cNvGraphicFramePr/>
          <p:nvPr/>
        </p:nvGraphicFramePr>
        <p:xfrm>
          <a:off x="173160" y="5122080"/>
          <a:ext cx="1454040" cy="189720"/>
        </p:xfrm>
        <a:graphic>
          <a:graphicData uri="http://schemas.openxmlformats.org/drawingml/2006/table">
            <a:tbl>
              <a:tblPr/>
              <a:tblGrid>
                <a:gridCol w="190080"/>
                <a:gridCol w="190080"/>
                <a:gridCol w="190080"/>
                <a:gridCol w="190080"/>
                <a:gridCol w="190080"/>
                <a:gridCol w="190080"/>
                <a:gridCol w="190080"/>
                <a:gridCol w="19008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Table 3"/>
          <p:cNvGraphicFramePr/>
          <p:nvPr/>
        </p:nvGraphicFramePr>
        <p:xfrm>
          <a:off x="536760" y="5970960"/>
          <a:ext cx="726840" cy="189720"/>
        </p:xfrm>
        <a:graphic>
          <a:graphicData uri="http://schemas.openxmlformats.org/drawingml/2006/table">
            <a:tbl>
              <a:tblPr/>
              <a:tblGrid>
                <a:gridCol w="190080"/>
                <a:gridCol w="190080"/>
                <a:gridCol w="190080"/>
                <a:gridCol w="19008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Table 4"/>
          <p:cNvGraphicFramePr/>
          <p:nvPr/>
        </p:nvGraphicFramePr>
        <p:xfrm>
          <a:off x="536760" y="4172760"/>
          <a:ext cx="726840" cy="189720"/>
        </p:xfrm>
        <a:graphic>
          <a:graphicData uri="http://schemas.openxmlformats.org/drawingml/2006/table">
            <a:tbl>
              <a:tblPr/>
              <a:tblGrid>
                <a:gridCol w="190080"/>
                <a:gridCol w="190080"/>
                <a:gridCol w="190080"/>
                <a:gridCol w="19008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Table 5"/>
          <p:cNvGraphicFramePr/>
          <p:nvPr/>
        </p:nvGraphicFramePr>
        <p:xfrm>
          <a:off x="536760" y="3223440"/>
          <a:ext cx="726840" cy="189720"/>
        </p:xfrm>
        <a:graphic>
          <a:graphicData uri="http://schemas.openxmlformats.org/drawingml/2006/table">
            <a:tbl>
              <a:tblPr/>
              <a:tblGrid>
                <a:gridCol w="190080"/>
                <a:gridCol w="190080"/>
                <a:gridCol w="190080"/>
                <a:gridCol w="19008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Table 6"/>
          <p:cNvGraphicFramePr/>
          <p:nvPr/>
        </p:nvGraphicFramePr>
        <p:xfrm>
          <a:off x="718560" y="2464560"/>
          <a:ext cx="363240" cy="189720"/>
        </p:xfrm>
        <a:graphic>
          <a:graphicData uri="http://schemas.openxmlformats.org/drawingml/2006/table">
            <a:tbl>
              <a:tblPr/>
              <a:tblGrid>
                <a:gridCol w="190080"/>
                <a:gridCol w="19008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Table 7"/>
          <p:cNvGraphicFramePr/>
          <p:nvPr/>
        </p:nvGraphicFramePr>
        <p:xfrm>
          <a:off x="810360" y="1583640"/>
          <a:ext cx="179280" cy="189720"/>
        </p:xfrm>
        <a:graphic>
          <a:graphicData uri="http://schemas.openxmlformats.org/drawingml/2006/table">
            <a:tbl>
              <a:tblPr/>
              <a:tblGrid>
                <a:gridCol w="17964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</a:tr>
            </a:tbl>
          </a:graphicData>
        </a:graphic>
      </p:graphicFrame>
      <p:sp>
        <p:nvSpPr>
          <p:cNvPr id="212" name="CustomShape 8"/>
          <p:cNvSpPr/>
          <p:nvPr/>
        </p:nvSpPr>
        <p:spPr>
          <a:xfrm>
            <a:off x="453960" y="676080"/>
            <a:ext cx="892800" cy="6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4249"/>
              </a:lnSpc>
              <a:spcBef>
                <a:spcPts val="45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돋움"/>
              </a:rPr>
              <a:t>empty</a:t>
            </a:r>
            <a:endParaRPr b="0" lang="en-US" sz="1500" spc="-1" strike="noStrike">
              <a:latin typeface="Arial"/>
            </a:endParaRPr>
          </a:p>
        </p:txBody>
      </p:sp>
      <p:graphicFrame>
        <p:nvGraphicFramePr>
          <p:cNvPr id="213" name="Table 9"/>
          <p:cNvGraphicFramePr/>
          <p:nvPr/>
        </p:nvGraphicFramePr>
        <p:xfrm>
          <a:off x="173160" y="564480"/>
          <a:ext cx="1504440" cy="222120"/>
        </p:xfrm>
        <a:graphic>
          <a:graphicData uri="http://schemas.openxmlformats.org/drawingml/2006/table">
            <a:tbl>
              <a:tblPr/>
              <a:tblGrid>
                <a:gridCol w="752400"/>
                <a:gridCol w="752400"/>
              </a:tblGrid>
              <a:tr h="222120">
                <a:tc>
                  <a:txBody>
                    <a:bodyPr lIns="77040" rIns="7704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돋움"/>
                        </a:rPr>
                        <a:t>required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7040" marR="77040">
                    <a:solidFill>
                      <a:srgbClr val="a5a5e9"/>
                    </a:solidFill>
                  </a:tcPr>
                </a:tc>
                <a:tc>
                  <a:txBody>
                    <a:bodyPr lIns="77040" rIns="7704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돋움"/>
                        </a:rPr>
                        <a:t>empty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7040" marR="770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 10"/>
          <p:cNvGraphicFramePr/>
          <p:nvPr/>
        </p:nvGraphicFramePr>
        <p:xfrm>
          <a:off x="7909200" y="2274120"/>
          <a:ext cx="726840" cy="189720"/>
        </p:xfrm>
        <a:graphic>
          <a:graphicData uri="http://schemas.openxmlformats.org/drawingml/2006/table">
            <a:tbl>
              <a:tblPr/>
              <a:tblGrid>
                <a:gridCol w="190080"/>
                <a:gridCol w="190080"/>
                <a:gridCol w="190080"/>
                <a:gridCol w="19008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Table 11"/>
          <p:cNvGraphicFramePr/>
          <p:nvPr/>
        </p:nvGraphicFramePr>
        <p:xfrm>
          <a:off x="8091000" y="2995200"/>
          <a:ext cx="363240" cy="189720"/>
        </p:xfrm>
        <a:graphic>
          <a:graphicData uri="http://schemas.openxmlformats.org/drawingml/2006/table">
            <a:tbl>
              <a:tblPr/>
              <a:tblGrid>
                <a:gridCol w="190080"/>
                <a:gridCol w="19008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  <a:tc>
                  <a:tcPr marL="77040" marR="77040">
                    <a:solidFill>
                      <a:srgbClr val="a5a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Table 12"/>
          <p:cNvGraphicFramePr/>
          <p:nvPr/>
        </p:nvGraphicFramePr>
        <p:xfrm>
          <a:off x="8182800" y="3716280"/>
          <a:ext cx="179280" cy="189720"/>
        </p:xfrm>
        <a:graphic>
          <a:graphicData uri="http://schemas.openxmlformats.org/drawingml/2006/table">
            <a:tbl>
              <a:tblPr/>
              <a:tblGrid>
                <a:gridCol w="179640"/>
              </a:tblGrid>
              <a:tr h="366120">
                <a:tc>
                  <a:tcPr marL="77040" marR="77040">
                    <a:solidFill>
                      <a:srgbClr val="a5a5e9"/>
                    </a:solidFill>
                  </a:tcPr>
                </a:tc>
              </a:tr>
            </a:tbl>
          </a:graphicData>
        </a:graphic>
      </p:graphicFrame>
      <p:sp>
        <p:nvSpPr>
          <p:cNvPr id="217" name="CustomShape 13"/>
          <p:cNvSpPr/>
          <p:nvPr/>
        </p:nvSpPr>
        <p:spPr>
          <a:xfrm>
            <a:off x="7826040" y="3988800"/>
            <a:ext cx="892800" cy="6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4249"/>
              </a:lnSpc>
              <a:spcBef>
                <a:spcPts val="45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돋움"/>
              </a:rPr>
              <a:t>empty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09480" y="49464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Submission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609480" y="1371600"/>
            <a:ext cx="7687800" cy="54860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Zip the folder by following steps correctly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studentId_hw4.tar.gz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Ex) 2020123456_hw4.tar.gz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There is going to be reduction of points if not following the folder hierarchy as well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If unzipped your submission .tar.gz file should follow the folder hierarchy below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Current directory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- studentId_hw4.tar.gz 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- studentId_hw4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- main1.cpp, - main2.cpp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- class.cpp, - class.hpp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- student.cpp, - student.hpp 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1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(total 6 files)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 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09480" y="533520"/>
            <a:ext cx="7695720" cy="83772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Outline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09480" y="1477800"/>
            <a:ext cx="8273520" cy="4033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34800" indent="-3344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Deadline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No Plagiarism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Leave Comments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Scoring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Problem 1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Submission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Questions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Questions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09480" y="1371600"/>
            <a:ext cx="7687800" cy="5308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rmAutofit/>
          </a:bodyPr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Use </a:t>
            </a:r>
            <a:r>
              <a:rPr b="0" lang="en-GB" sz="2000" spc="-1" strike="noStrike" u="sng">
                <a:solidFill>
                  <a:srgbClr val="3333cc"/>
                </a:solidFill>
                <a:uFillTx/>
                <a:latin typeface="Arial"/>
                <a:ea typeface="돋움"/>
                <a:hlinkClick r:id="rId1"/>
              </a:rPr>
              <a:t>oop20202@gmail.com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 for questions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We are not going to answer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Questions sent to TAs’ personal mails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Questions not making sense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Questions related to the algorithm for solving the question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Questions you can infer the answer if read this file thoroughly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Questions you can simply solve by googling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돋움"/>
              </a:rPr>
              <a:t>Ex) how do I make a folder on ubuntu?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Appendix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09480" y="1371600"/>
            <a:ext cx="8076960" cy="5308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rmAutofit/>
          </a:bodyPr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File I/O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#include &lt;fstream&gt;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ofstream outfile;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outfile &lt;&lt; "Hello, World!\n"; // 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돋움"/>
              </a:rPr>
              <a:t>writing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 Hello,World! into the file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outfile.close(); // should close the file before terminating the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ifstream infile("input.txt");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infile &gt;&gt; number; // 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돋움"/>
              </a:rPr>
              <a:t>reading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 the first digit written in input.txt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infile.close(); // should close the file before terminating the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r>
              <a:rPr b="0" lang="en-GB" sz="2000" spc="-1" strike="noStrike" u="sng">
                <a:solidFill>
                  <a:srgbClr val="3333cc"/>
                </a:solidFill>
                <a:uFillTx/>
                <a:latin typeface="Arial"/>
                <a:ea typeface="돋움"/>
                <a:hlinkClick r:id="rId1"/>
              </a:rPr>
              <a:t>https://stackoverflow.com/questions/7868936/read-file-line-by-line-using-ifstream-in-c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Appendix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09480" y="1371600"/>
            <a:ext cx="8076960" cy="5308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rmAutofit/>
          </a:bodyPr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Zipping and unzipping the folder by tar command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 u="sng">
                <a:solidFill>
                  <a:srgbClr val="3333cc"/>
                </a:solidFill>
                <a:uFillTx/>
                <a:latin typeface="Arial"/>
                <a:ea typeface="돋움"/>
                <a:hlinkClick r:id="rId1"/>
              </a:rPr>
              <a:t>https://linuxize.com/post/how-to-extract-unzip-tar-gz-file/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 u="sng">
                <a:solidFill>
                  <a:srgbClr val="3333cc"/>
                </a:solidFill>
                <a:uFillTx/>
                <a:latin typeface="Arial"/>
                <a:ea typeface="돋움"/>
                <a:hlinkClick r:id="rId2"/>
              </a:rPr>
              <a:t>https://www.cyberciti.biz/faq/how-do-i-compress-a-whole-linux-or-unix-directory/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/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Deadline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09480" y="1371600"/>
            <a:ext cx="7687800" cy="60876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50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돋움"/>
              </a:rPr>
              <a:t>Tuesday, December 1</a:t>
            </a:r>
            <a:r>
              <a:rPr b="0" lang="en-GB" sz="2000" spc="-1" strike="noStrike" baseline="30000">
                <a:solidFill>
                  <a:srgbClr val="ff0000"/>
                </a:solidFill>
                <a:latin typeface="Arial"/>
                <a:ea typeface="돋움"/>
              </a:rPr>
              <a:t>st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돋움"/>
              </a:rPr>
              <a:t>  23:55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돋움"/>
              </a:rPr>
              <a:t>No late submissions at all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No Plagiarism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09480" y="1371600"/>
            <a:ext cx="7687800" cy="5308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rmAutofit/>
          </a:bodyPr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No Mercy.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The punishment will be made to </a:t>
            </a:r>
            <a:r>
              <a:rPr b="0" lang="en-GB" sz="2000" spc="-1" strike="noStrike">
                <a:solidFill>
                  <a:srgbClr val="ff0000"/>
                </a:solidFill>
                <a:latin typeface="Arial"/>
                <a:ea typeface="돋움"/>
              </a:rPr>
              <a:t>both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the person who copied the code, and the person who shared the code.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We will do plagiarism test with codes that were made in previous semesters and also in google. So be careful </a:t>
            </a:r>
            <a:r>
              <a:rPr b="0" lang="en-GB" sz="2000" spc="-1" strike="noStrike">
                <a:solidFill>
                  <a:srgbClr val="000000"/>
                </a:solidFill>
                <a:latin typeface="Wingdings"/>
                <a:ea typeface="돋움"/>
              </a:rPr>
              <a:t>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Leave Comments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09480" y="1371600"/>
            <a:ext cx="7687800" cy="5308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rmAutofit/>
          </a:bodyPr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Leave comments in your file for TAs to understand your code.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If no comments in the file, there may be a reduction of points.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Scoring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09480" y="1374480"/>
            <a:ext cx="7687800" cy="50018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돋움"/>
              </a:rPr>
              <a:t>Problem1 (100%)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돋움"/>
              </a:rPr>
              <a:t>If your code outputs correctly for given “main1.cpp”, “main2.cpp”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돋움"/>
              </a:rPr>
              <a:t>100% base score, 50% per each case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돋움"/>
              </a:rPr>
              <a:t>Scores will be given only by the final outputted file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Scoring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09480" y="1371600"/>
            <a:ext cx="8264160" cy="5308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When ran the code, the printed text</a:t>
            </a:r>
            <a:r>
              <a:rPr b="0" i="1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 (by cout)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 in the terminal can be recorded in a file by ‘&gt;&gt;’ command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We will score the results by saving your programs printed texts by ‘&gt;&gt;’, and compare by ’diff’ command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problem1 will be graded in this way.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Compile Example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g++ -Wall -c class.cpp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g++ -Wall -c student.cpp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g++ -Wall -c main1.cpp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g++ -Wall -c main2.cpp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g++ main1.o class.o student.o -Wall -o a.out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g++ main2.o class.o student.o -Wall -o a.out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./a.out &gt;&gt; output1.txt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./a.out &gt;&gt; output2.txt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5000"/>
              </a:lnSpc>
              <a:spcBef>
                <a:spcPts val="700"/>
              </a:spcBef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diff answer1.txt output1.txt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	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돋움"/>
              </a:rPr>
              <a:t>$ diff answer2.txt output2.txt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Problem 1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09480" y="1371600"/>
            <a:ext cx="7687800" cy="5308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rmAutofit/>
          </a:bodyPr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돋움"/>
              </a:rPr>
              <a:t>Write a class management system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돋움"/>
              </a:rPr>
              <a:t>It’s a simple program to manage classes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돋움"/>
              </a:rPr>
              <a:t>Implement two classes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돋움"/>
              </a:rPr>
              <a:t>For classes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돋움"/>
              </a:rPr>
              <a:t>For students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09480" y="484200"/>
            <a:ext cx="7687800" cy="931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ctr">
            <a:normAutofit/>
          </a:bodyPr>
          <a:p>
            <a:pPr algn="ctr">
              <a:lnSpc>
                <a:spcPts val="6613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굴림"/>
              </a:rPr>
              <a:t>Problem 1</a:t>
            </a:r>
            <a:endParaRPr b="0" lang="en-GB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09480" y="1371600"/>
            <a:ext cx="7687800" cy="5308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>
            <a:normAutofit/>
          </a:bodyPr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돋움"/>
              </a:rPr>
              <a:t>class </a:t>
            </a: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돋움"/>
              </a:rPr>
              <a:t>Student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Should have member variables for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student name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ID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May have interface functions according to your design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decide names of functions by yourself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5000"/>
              </a:lnSpc>
              <a:spcBef>
                <a:spcPts val="499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334800" indent="-3344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돋움"/>
              </a:rPr>
              <a:t>class </a:t>
            </a: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돋움"/>
              </a:rPr>
              <a:t>Class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lvl="1" marL="735120" indent="-277560">
              <a:lnSpc>
                <a:spcPct val="105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돋움"/>
              </a:rPr>
              <a:t>Should have member variables for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Class name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Instructor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5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Student list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A </a:t>
            </a:r>
            <a:r>
              <a:rPr b="1" lang="en-GB" sz="1200" spc="-1" strike="noStrike">
                <a:solidFill>
                  <a:srgbClr val="ff0000"/>
                </a:solidFill>
                <a:latin typeface="Arial"/>
                <a:ea typeface="돋움"/>
              </a:rPr>
              <a:t>dynamic array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돋움"/>
              </a:rPr>
              <a:t>to store students as needed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Application>LibreOffice/6.0.7.3$Linux_X86_64 LibreOffice_project/00m0$Build-3</Application>
  <Words>1311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2020-08-25T10:57:26Z</dcterms:created>
  <dc:creator>황석준</dc:creator>
  <dc:description/>
  <dc:language>en-US</dc:language>
  <cp:lastModifiedBy/>
  <dcterms:modified xsi:type="dcterms:W3CDTF">2020-11-17T11:27:34Z</dcterms:modified>
  <cp:revision>90</cp:revision>
  <dc:subject/>
  <dc:title>Ubuntu Installation  &amp; Assignment Policies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