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gwGC+91/vBTxZQ7yHOt/B/1Inp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BE8D43-2EF9-4A80-84E4-99A11509468E}">
  <a:tblStyle styleId="{62BE8D43-2EF9-4A80-84E4-99A11509468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6EF"/>
          </a:solidFill>
        </a:fill>
      </a:tcStyle>
    </a:wholeTbl>
    <a:band1H>
      <a:tcTxStyle/>
      <a:tcStyle>
        <a:tcBdr/>
        <a:fill>
          <a:solidFill>
            <a:srgbClr val="CAEC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ECD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23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23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23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23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23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 txBox="1"/>
          <p:nvPr/>
        </p:nvSpPr>
        <p:spPr>
          <a:xfrm>
            <a:off x="-1588" y="0"/>
            <a:ext cx="3171826" cy="48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23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 txBox="1"/>
          <p:nvPr/>
        </p:nvSpPr>
        <p:spPr>
          <a:xfrm>
            <a:off x="4143375" y="0"/>
            <a:ext cx="3171825" cy="48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23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728663"/>
            <a:ext cx="4776788" cy="3582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" name="Google Shape;11;n"/>
          <p:cNvSpPr txBox="1">
            <a:spLocks noGrp="1"/>
          </p:cNvSpPr>
          <p:nvPr>
            <p:ph type="body" idx="1"/>
          </p:nvPr>
        </p:nvSpPr>
        <p:spPr>
          <a:xfrm>
            <a:off x="973138" y="4559300"/>
            <a:ext cx="5359400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50" tIns="47875" rIns="95750" bIns="4787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n"/>
          <p:cNvSpPr txBox="1"/>
          <p:nvPr/>
        </p:nvSpPr>
        <p:spPr>
          <a:xfrm>
            <a:off x="-1588" y="9120188"/>
            <a:ext cx="3171826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23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775" tIns="0" rIns="1977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0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775" tIns="0" rIns="19775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10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:notes"/>
          <p:cNvSpPr txBox="1"/>
          <p:nvPr/>
        </p:nvSpPr>
        <p:spPr>
          <a:xfrm>
            <a:off x="1268413" y="728663"/>
            <a:ext cx="4779962" cy="35845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23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973138" y="4559300"/>
            <a:ext cx="5360987" cy="431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728663"/>
            <a:ext cx="4776788" cy="3582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863a2f46d_0_22:notes"/>
          <p:cNvSpPr txBox="1">
            <a:spLocks noGrp="1"/>
          </p:cNvSpPr>
          <p:nvPr>
            <p:ph type="body" idx="1"/>
          </p:nvPr>
        </p:nvSpPr>
        <p:spPr>
          <a:xfrm>
            <a:off x="973138" y="4559300"/>
            <a:ext cx="5359500" cy="4313100"/>
          </a:xfrm>
          <a:prstGeom prst="rect">
            <a:avLst/>
          </a:prstGeom>
        </p:spPr>
        <p:txBody>
          <a:bodyPr spcFirstLastPara="1" wrap="square" lIns="95750" tIns="47875" rIns="95750" bIns="478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7863a2f46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728663"/>
            <a:ext cx="4776900" cy="358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863a2f46d_0_28:notes"/>
          <p:cNvSpPr txBox="1">
            <a:spLocks noGrp="1"/>
          </p:cNvSpPr>
          <p:nvPr>
            <p:ph type="body" idx="1"/>
          </p:nvPr>
        </p:nvSpPr>
        <p:spPr>
          <a:xfrm>
            <a:off x="973138" y="4559300"/>
            <a:ext cx="5359500" cy="4313100"/>
          </a:xfrm>
          <a:prstGeom prst="rect">
            <a:avLst/>
          </a:prstGeom>
        </p:spPr>
        <p:txBody>
          <a:bodyPr spcFirstLastPara="1" wrap="square" lIns="95750" tIns="47875" rIns="95750" bIns="478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7863a2f46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728663"/>
            <a:ext cx="4776900" cy="358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863a2f46d_0_49:notes"/>
          <p:cNvSpPr txBox="1">
            <a:spLocks noGrp="1"/>
          </p:cNvSpPr>
          <p:nvPr>
            <p:ph type="body" idx="1"/>
          </p:nvPr>
        </p:nvSpPr>
        <p:spPr>
          <a:xfrm>
            <a:off x="973138" y="4559300"/>
            <a:ext cx="5359500" cy="4313100"/>
          </a:xfrm>
          <a:prstGeom prst="rect">
            <a:avLst/>
          </a:prstGeom>
        </p:spPr>
        <p:txBody>
          <a:bodyPr spcFirstLastPara="1" wrap="square" lIns="95750" tIns="47875" rIns="95750" bIns="478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7863a2f46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728663"/>
            <a:ext cx="4776900" cy="358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863a2f46d_0_57:notes"/>
          <p:cNvSpPr txBox="1">
            <a:spLocks noGrp="1"/>
          </p:cNvSpPr>
          <p:nvPr>
            <p:ph type="body" idx="1"/>
          </p:nvPr>
        </p:nvSpPr>
        <p:spPr>
          <a:xfrm>
            <a:off x="973138" y="4559300"/>
            <a:ext cx="5359500" cy="4313100"/>
          </a:xfrm>
          <a:prstGeom prst="rect">
            <a:avLst/>
          </a:prstGeom>
        </p:spPr>
        <p:txBody>
          <a:bodyPr spcFirstLastPara="1" wrap="square" lIns="95750" tIns="47875" rIns="95750" bIns="478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7863a2f46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728663"/>
            <a:ext cx="4776900" cy="358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863a2f46d_0_85:notes"/>
          <p:cNvSpPr txBox="1">
            <a:spLocks noGrp="1"/>
          </p:cNvSpPr>
          <p:nvPr>
            <p:ph type="body" idx="1"/>
          </p:nvPr>
        </p:nvSpPr>
        <p:spPr>
          <a:xfrm>
            <a:off x="973138" y="4559300"/>
            <a:ext cx="5359500" cy="4313100"/>
          </a:xfrm>
          <a:prstGeom prst="rect">
            <a:avLst/>
          </a:prstGeom>
        </p:spPr>
        <p:txBody>
          <a:bodyPr spcFirstLastPara="1" wrap="square" lIns="95750" tIns="47875" rIns="95750" bIns="478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7863a2f46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728663"/>
            <a:ext cx="4776788" cy="3582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863a2f46d_0_2:notes"/>
          <p:cNvSpPr txBox="1">
            <a:spLocks noGrp="1"/>
          </p:cNvSpPr>
          <p:nvPr>
            <p:ph type="body" idx="1"/>
          </p:nvPr>
        </p:nvSpPr>
        <p:spPr>
          <a:xfrm>
            <a:off x="973138" y="4559300"/>
            <a:ext cx="5359500" cy="4313100"/>
          </a:xfrm>
          <a:prstGeom prst="rect">
            <a:avLst/>
          </a:prstGeom>
        </p:spPr>
        <p:txBody>
          <a:bodyPr spcFirstLastPara="1" wrap="square" lIns="95750" tIns="47875" rIns="95750" bIns="478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7863a2f46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728663"/>
            <a:ext cx="4776900" cy="358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863a2f46d_0_91:notes"/>
          <p:cNvSpPr txBox="1">
            <a:spLocks noGrp="1"/>
          </p:cNvSpPr>
          <p:nvPr>
            <p:ph type="body" idx="1"/>
          </p:nvPr>
        </p:nvSpPr>
        <p:spPr>
          <a:xfrm>
            <a:off x="973138" y="4559300"/>
            <a:ext cx="5359500" cy="4313100"/>
          </a:xfrm>
          <a:prstGeom prst="rect">
            <a:avLst/>
          </a:prstGeom>
        </p:spPr>
        <p:txBody>
          <a:bodyPr spcFirstLastPara="1" wrap="square" lIns="95750" tIns="47875" rIns="95750" bIns="478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7863a2f46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728663"/>
            <a:ext cx="4776788" cy="3582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863a2f46d_0_64:notes"/>
          <p:cNvSpPr txBox="1">
            <a:spLocks noGrp="1"/>
          </p:cNvSpPr>
          <p:nvPr>
            <p:ph type="body" idx="1"/>
          </p:nvPr>
        </p:nvSpPr>
        <p:spPr>
          <a:xfrm>
            <a:off x="973138" y="4559300"/>
            <a:ext cx="5359500" cy="4313100"/>
          </a:xfrm>
          <a:prstGeom prst="rect">
            <a:avLst/>
          </a:prstGeom>
        </p:spPr>
        <p:txBody>
          <a:bodyPr spcFirstLastPara="1" wrap="square" lIns="95750" tIns="47875" rIns="95750" bIns="478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7863a2f46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728663"/>
            <a:ext cx="4776900" cy="358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863a2f46d_0_17:notes"/>
          <p:cNvSpPr txBox="1">
            <a:spLocks noGrp="1"/>
          </p:cNvSpPr>
          <p:nvPr>
            <p:ph type="body" idx="1"/>
          </p:nvPr>
        </p:nvSpPr>
        <p:spPr>
          <a:xfrm>
            <a:off x="973138" y="4559300"/>
            <a:ext cx="5359500" cy="4313100"/>
          </a:xfrm>
          <a:prstGeom prst="rect">
            <a:avLst/>
          </a:prstGeom>
        </p:spPr>
        <p:txBody>
          <a:bodyPr spcFirstLastPara="1" wrap="square" lIns="95750" tIns="47875" rIns="95750" bIns="478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7863a2f46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728663"/>
            <a:ext cx="4776900" cy="358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863a2f46d_0_97:notes"/>
          <p:cNvSpPr txBox="1">
            <a:spLocks noGrp="1"/>
          </p:cNvSpPr>
          <p:nvPr>
            <p:ph type="body" idx="1"/>
          </p:nvPr>
        </p:nvSpPr>
        <p:spPr>
          <a:xfrm>
            <a:off x="973138" y="4559300"/>
            <a:ext cx="5359500" cy="4313100"/>
          </a:xfrm>
          <a:prstGeom prst="rect">
            <a:avLst/>
          </a:prstGeom>
        </p:spPr>
        <p:txBody>
          <a:bodyPr spcFirstLastPara="1" wrap="square" lIns="95750" tIns="47875" rIns="95750" bIns="478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7863a2f46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728663"/>
            <a:ext cx="4776788" cy="3582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775" tIns="0" rIns="19775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10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:notes"/>
          <p:cNvSpPr txBox="1"/>
          <p:nvPr/>
        </p:nvSpPr>
        <p:spPr>
          <a:xfrm>
            <a:off x="1268413" y="728663"/>
            <a:ext cx="4779962" cy="35845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23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973138" y="4559300"/>
            <a:ext cx="5360987" cy="431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728663"/>
            <a:ext cx="4776788" cy="3582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863a2f46d_0_12:notes"/>
          <p:cNvSpPr txBox="1">
            <a:spLocks noGrp="1"/>
          </p:cNvSpPr>
          <p:nvPr>
            <p:ph type="body" idx="1"/>
          </p:nvPr>
        </p:nvSpPr>
        <p:spPr>
          <a:xfrm>
            <a:off x="973138" y="4559300"/>
            <a:ext cx="5359500" cy="4313100"/>
          </a:xfrm>
          <a:prstGeom prst="rect">
            <a:avLst/>
          </a:prstGeom>
        </p:spPr>
        <p:txBody>
          <a:bodyPr spcFirstLastPara="1" wrap="square" lIns="95750" tIns="47875" rIns="95750" bIns="478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7863a2f46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728663"/>
            <a:ext cx="4776900" cy="358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863a2f46d_3_89:notes"/>
          <p:cNvSpPr txBox="1">
            <a:spLocks noGrp="1"/>
          </p:cNvSpPr>
          <p:nvPr>
            <p:ph type="body" idx="1"/>
          </p:nvPr>
        </p:nvSpPr>
        <p:spPr>
          <a:xfrm>
            <a:off x="973138" y="4559300"/>
            <a:ext cx="5359500" cy="4313100"/>
          </a:xfrm>
          <a:prstGeom prst="rect">
            <a:avLst/>
          </a:prstGeom>
        </p:spPr>
        <p:txBody>
          <a:bodyPr spcFirstLastPara="1" wrap="square" lIns="95750" tIns="47875" rIns="95750" bIns="478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7863a2f46d_3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728663"/>
            <a:ext cx="4776900" cy="358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863a2f46d_3_100:notes"/>
          <p:cNvSpPr txBox="1">
            <a:spLocks noGrp="1"/>
          </p:cNvSpPr>
          <p:nvPr>
            <p:ph type="body" idx="1"/>
          </p:nvPr>
        </p:nvSpPr>
        <p:spPr>
          <a:xfrm>
            <a:off x="973138" y="4559300"/>
            <a:ext cx="5359500" cy="4313100"/>
          </a:xfrm>
          <a:prstGeom prst="rect">
            <a:avLst/>
          </a:prstGeom>
        </p:spPr>
        <p:txBody>
          <a:bodyPr spcFirstLastPara="1" wrap="square" lIns="95750" tIns="47875" rIns="95750" bIns="478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7863a2f46d_3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728663"/>
            <a:ext cx="4776900" cy="358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863a2f46d_0_7:notes"/>
          <p:cNvSpPr txBox="1">
            <a:spLocks noGrp="1"/>
          </p:cNvSpPr>
          <p:nvPr>
            <p:ph type="body" idx="1"/>
          </p:nvPr>
        </p:nvSpPr>
        <p:spPr>
          <a:xfrm>
            <a:off x="973138" y="4559300"/>
            <a:ext cx="5359500" cy="4313100"/>
          </a:xfrm>
          <a:prstGeom prst="rect">
            <a:avLst/>
          </a:prstGeom>
        </p:spPr>
        <p:txBody>
          <a:bodyPr spcFirstLastPara="1" wrap="square" lIns="95750" tIns="47875" rIns="95750" bIns="478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7863a2f46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728663"/>
            <a:ext cx="4776900" cy="358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863a2f46d_3_81:notes"/>
          <p:cNvSpPr txBox="1">
            <a:spLocks noGrp="1"/>
          </p:cNvSpPr>
          <p:nvPr>
            <p:ph type="body" idx="1"/>
          </p:nvPr>
        </p:nvSpPr>
        <p:spPr>
          <a:xfrm>
            <a:off x="973138" y="4559300"/>
            <a:ext cx="5359500" cy="4313100"/>
          </a:xfrm>
          <a:prstGeom prst="rect">
            <a:avLst/>
          </a:prstGeom>
        </p:spPr>
        <p:txBody>
          <a:bodyPr spcFirstLastPara="1" wrap="square" lIns="95750" tIns="47875" rIns="95750" bIns="478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7863a2f46d_3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728663"/>
            <a:ext cx="4776900" cy="358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863a2f46d_5_0:notes"/>
          <p:cNvSpPr txBox="1">
            <a:spLocks noGrp="1"/>
          </p:cNvSpPr>
          <p:nvPr>
            <p:ph type="body" idx="1"/>
          </p:nvPr>
        </p:nvSpPr>
        <p:spPr>
          <a:xfrm>
            <a:off x="973138" y="4559300"/>
            <a:ext cx="5359500" cy="4313100"/>
          </a:xfrm>
          <a:prstGeom prst="rect">
            <a:avLst/>
          </a:prstGeom>
        </p:spPr>
        <p:txBody>
          <a:bodyPr spcFirstLastPara="1" wrap="square" lIns="95750" tIns="47875" rIns="95750" bIns="478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7863a2f46d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728663"/>
            <a:ext cx="4776788" cy="3582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863a2f46d_0_104:notes"/>
          <p:cNvSpPr txBox="1">
            <a:spLocks noGrp="1"/>
          </p:cNvSpPr>
          <p:nvPr>
            <p:ph type="body" idx="1"/>
          </p:nvPr>
        </p:nvSpPr>
        <p:spPr>
          <a:xfrm>
            <a:off x="973138" y="4559300"/>
            <a:ext cx="5359500" cy="4313100"/>
          </a:xfrm>
          <a:prstGeom prst="rect">
            <a:avLst/>
          </a:prstGeom>
        </p:spPr>
        <p:txBody>
          <a:bodyPr spcFirstLastPara="1" wrap="square" lIns="95750" tIns="47875" rIns="95750" bIns="478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7863a2f46d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728663"/>
            <a:ext cx="4776788" cy="3582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9:notes"/>
          <p:cNvSpPr txBox="1">
            <a:spLocks noGrp="1"/>
          </p:cNvSpPr>
          <p:nvPr>
            <p:ph type="body" idx="1"/>
          </p:nvPr>
        </p:nvSpPr>
        <p:spPr>
          <a:xfrm>
            <a:off x="973138" y="4559300"/>
            <a:ext cx="5359400" cy="4313238"/>
          </a:xfrm>
          <a:prstGeom prst="rect">
            <a:avLst/>
          </a:prstGeom>
        </p:spPr>
        <p:txBody>
          <a:bodyPr spcFirstLastPara="1" wrap="square" lIns="95750" tIns="47875" rIns="95750" bIns="478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728663"/>
            <a:ext cx="4776788" cy="3582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0:notes"/>
          <p:cNvSpPr txBox="1">
            <a:spLocks noGrp="1"/>
          </p:cNvSpPr>
          <p:nvPr>
            <p:ph type="body" idx="1"/>
          </p:nvPr>
        </p:nvSpPr>
        <p:spPr>
          <a:xfrm>
            <a:off x="973138" y="4559300"/>
            <a:ext cx="5359400" cy="4313238"/>
          </a:xfrm>
          <a:prstGeom prst="rect">
            <a:avLst/>
          </a:prstGeom>
        </p:spPr>
        <p:txBody>
          <a:bodyPr spcFirstLastPara="1" wrap="square" lIns="95750" tIns="47875" rIns="95750" bIns="478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728663"/>
            <a:ext cx="4776788" cy="3582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973138" y="4559300"/>
            <a:ext cx="5359400" cy="4313238"/>
          </a:xfrm>
          <a:prstGeom prst="rect">
            <a:avLst/>
          </a:prstGeom>
        </p:spPr>
        <p:txBody>
          <a:bodyPr spcFirstLastPara="1" wrap="square" lIns="95750" tIns="47875" rIns="95750" bIns="478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728663"/>
            <a:ext cx="4776788" cy="3582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973138" y="4559300"/>
            <a:ext cx="5359400" cy="4313238"/>
          </a:xfrm>
          <a:prstGeom prst="rect">
            <a:avLst/>
          </a:prstGeom>
        </p:spPr>
        <p:txBody>
          <a:bodyPr spcFirstLastPara="1" wrap="square" lIns="95750" tIns="47875" rIns="95750" bIns="478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728663"/>
            <a:ext cx="4776788" cy="3582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973138" y="4559300"/>
            <a:ext cx="5359400" cy="4313238"/>
          </a:xfrm>
          <a:prstGeom prst="rect">
            <a:avLst/>
          </a:prstGeom>
        </p:spPr>
        <p:txBody>
          <a:bodyPr spcFirstLastPara="1" wrap="square" lIns="95750" tIns="47875" rIns="95750" bIns="478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728663"/>
            <a:ext cx="4776788" cy="3582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863a2f46d_6_2:notes"/>
          <p:cNvSpPr txBox="1">
            <a:spLocks noGrp="1"/>
          </p:cNvSpPr>
          <p:nvPr>
            <p:ph type="body" idx="1"/>
          </p:nvPr>
        </p:nvSpPr>
        <p:spPr>
          <a:xfrm>
            <a:off x="973138" y="4559300"/>
            <a:ext cx="5359500" cy="4313100"/>
          </a:xfrm>
          <a:prstGeom prst="rect">
            <a:avLst/>
          </a:prstGeom>
        </p:spPr>
        <p:txBody>
          <a:bodyPr spcFirstLastPara="1" wrap="square" lIns="95750" tIns="47875" rIns="95750" bIns="478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7863a2f46d_6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728663"/>
            <a:ext cx="4776900" cy="358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>
            <a:spLocks noGrp="1"/>
          </p:cNvSpPr>
          <p:nvPr>
            <p:ph type="body" idx="1"/>
          </p:nvPr>
        </p:nvSpPr>
        <p:spPr>
          <a:xfrm>
            <a:off x="973138" y="4559300"/>
            <a:ext cx="5359400" cy="4313238"/>
          </a:xfrm>
          <a:prstGeom prst="rect">
            <a:avLst/>
          </a:prstGeom>
        </p:spPr>
        <p:txBody>
          <a:bodyPr spcFirstLastPara="1" wrap="square" lIns="95750" tIns="47875" rIns="95750" bIns="478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728663"/>
            <a:ext cx="4776788" cy="3582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973138" y="4559300"/>
            <a:ext cx="5359400" cy="4313238"/>
          </a:xfrm>
          <a:prstGeom prst="rect">
            <a:avLst/>
          </a:prstGeom>
        </p:spPr>
        <p:txBody>
          <a:bodyPr spcFirstLastPara="1" wrap="square" lIns="95750" tIns="47875" rIns="95750" bIns="478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728663"/>
            <a:ext cx="4776788" cy="3582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973138" y="4559300"/>
            <a:ext cx="5359400" cy="4313238"/>
          </a:xfrm>
          <a:prstGeom prst="rect">
            <a:avLst/>
          </a:prstGeom>
        </p:spPr>
        <p:txBody>
          <a:bodyPr spcFirstLastPara="1" wrap="square" lIns="95750" tIns="47875" rIns="95750" bIns="478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728663"/>
            <a:ext cx="4776788" cy="3582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609600" y="484188"/>
            <a:ext cx="7688263" cy="93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>
            <a:spLocks noGrp="1"/>
          </p:cNvSpPr>
          <p:nvPr>
            <p:ph type="title"/>
          </p:nvPr>
        </p:nvSpPr>
        <p:spPr>
          <a:xfrm>
            <a:off x="609600" y="484188"/>
            <a:ext cx="7688263" cy="93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body" idx="1"/>
          </p:nvPr>
        </p:nvSpPr>
        <p:spPr>
          <a:xfrm rot="5400000">
            <a:off x="1409700" y="571500"/>
            <a:ext cx="6088063" cy="7688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342900" algn="l">
              <a:lnSpc>
                <a:spcPct val="238888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367388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209722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2625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2625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2625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2625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2625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2625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7"/>
          <p:cNvSpPr txBox="1">
            <a:spLocks noGrp="1"/>
          </p:cNvSpPr>
          <p:nvPr>
            <p:ph type="title"/>
          </p:nvPr>
        </p:nvSpPr>
        <p:spPr>
          <a:xfrm rot="5400000">
            <a:off x="3849688" y="3011488"/>
            <a:ext cx="6975475" cy="192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1"/>
          </p:nvPr>
        </p:nvSpPr>
        <p:spPr>
          <a:xfrm rot="5400000">
            <a:off x="-70644" y="1164432"/>
            <a:ext cx="6975475" cy="561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342900" algn="l">
              <a:lnSpc>
                <a:spcPct val="238888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367388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209722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2625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2625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2625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2625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2625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2625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609600" y="484188"/>
            <a:ext cx="7688263" cy="93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3767138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4529138" y="1371600"/>
            <a:ext cx="3768725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lv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609600" y="484188"/>
            <a:ext cx="7688263" cy="93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7688263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lvl="0" algn="l">
              <a:lnSpc>
                <a:spcPct val="16532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b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609600" y="484188"/>
            <a:ext cx="7688263" cy="93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3767138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406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2"/>
          </p:nvPr>
        </p:nvSpPr>
        <p:spPr>
          <a:xfrm>
            <a:off x="4529138" y="1371600"/>
            <a:ext cx="3768725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406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ctr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b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381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b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381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609600" y="484188"/>
            <a:ext cx="7688263" cy="93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609600" y="484188"/>
            <a:ext cx="7688263" cy="93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7688263" cy="6088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342900" algn="l">
              <a:lnSpc>
                <a:spcPct val="238888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367388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209722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2625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2625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2625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2625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2625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2625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b" anchorCtr="0">
            <a:noAutofit/>
          </a:bodyPr>
          <a:lstStyle>
            <a:lvl1pPr lvl="0" algn="l">
              <a:lnSpc>
                <a:spcPct val="3306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431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b" anchorCtr="0">
            <a:noAutofit/>
          </a:bodyPr>
          <a:lstStyle>
            <a:lvl1pPr lvl="0" algn="l">
              <a:lnSpc>
                <a:spcPct val="3306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>
            <a:spLocks noGrp="1"/>
          </p:cNvSpPr>
          <p:nvPr>
            <p:ph type="title"/>
          </p:nvPr>
        </p:nvSpPr>
        <p:spPr>
          <a:xfrm>
            <a:off x="609600" y="484188"/>
            <a:ext cx="7688263" cy="93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body" idx="1"/>
          </p:nvPr>
        </p:nvSpPr>
        <p:spPr>
          <a:xfrm rot="5400000">
            <a:off x="1799432" y="181768"/>
            <a:ext cx="5308600" cy="7688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 rot="5400000">
            <a:off x="4239420" y="2621757"/>
            <a:ext cx="6196012" cy="192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 rot="5400000">
            <a:off x="319088" y="774700"/>
            <a:ext cx="6196012" cy="561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" type="fourObj">
  <p:cSld name="FOUR_OBJEC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>
            <a:spLocks noGrp="1"/>
          </p:cNvSpPr>
          <p:nvPr>
            <p:ph type="title"/>
          </p:nvPr>
        </p:nvSpPr>
        <p:spPr>
          <a:xfrm>
            <a:off x="609600" y="484188"/>
            <a:ext cx="7688263" cy="93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3767138" cy="2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2"/>
          </p:nvPr>
        </p:nvSpPr>
        <p:spPr>
          <a:xfrm>
            <a:off x="4529138" y="1371600"/>
            <a:ext cx="3768725" cy="2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body" idx="3"/>
          </p:nvPr>
        </p:nvSpPr>
        <p:spPr>
          <a:xfrm>
            <a:off x="609600" y="4102100"/>
            <a:ext cx="3767138" cy="2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body" idx="4"/>
          </p:nvPr>
        </p:nvSpPr>
        <p:spPr>
          <a:xfrm>
            <a:off x="4529138" y="4102100"/>
            <a:ext cx="3768725" cy="2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>
            <a:spLocks noGrp="1"/>
          </p:cNvSpPr>
          <p:nvPr>
            <p:ph type="title"/>
          </p:nvPr>
        </p:nvSpPr>
        <p:spPr>
          <a:xfrm>
            <a:off x="609600" y="484188"/>
            <a:ext cx="7688263" cy="93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lvl="0" algn="ctr">
              <a:lnSpc>
                <a:spcPct val="215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236178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235937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23625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23625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23625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23625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23625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23625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lvl="0" algn="l">
              <a:lnSpc>
                <a:spcPct val="16532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b" anchorCtr="0">
            <a:noAutofit/>
          </a:bodyPr>
          <a:lstStyle>
            <a:lvl1pPr marL="457200" lvl="0" indent="-228600" algn="l">
              <a:lnSpc>
                <a:spcPct val="215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367388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235937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3375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3375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3375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3375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3375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3375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>
            <a:spLocks noGrp="1"/>
          </p:cNvSpPr>
          <p:nvPr>
            <p:ph type="title"/>
          </p:nvPr>
        </p:nvSpPr>
        <p:spPr>
          <a:xfrm>
            <a:off x="609600" y="484188"/>
            <a:ext cx="7688263" cy="93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3767138" cy="6088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406400" algn="l">
              <a:lnSpc>
                <a:spcPct val="153571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275541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18875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2625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2625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2625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2625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2625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lnSpc>
                <a:spcPct val="2625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body" idx="2"/>
          </p:nvPr>
        </p:nvSpPr>
        <p:spPr>
          <a:xfrm>
            <a:off x="4529138" y="1371600"/>
            <a:ext cx="3768725" cy="6088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406400" algn="l">
              <a:lnSpc>
                <a:spcPct val="153571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275541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18875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2625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2625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2625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2625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2625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lnSpc>
                <a:spcPct val="2625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ctr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b" anchorCtr="0">
            <a:noAutofit/>
          </a:bodyPr>
          <a:lstStyle>
            <a:lvl1pPr marL="457200" lvl="0" indent="-228600" algn="l">
              <a:lnSpc>
                <a:spcPct val="179166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33065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209722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295312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295312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295312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295312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295312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295312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381000" algn="l">
              <a:lnSpc>
                <a:spcPct val="179166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33065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209722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295312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295312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295312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295312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295312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295312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b" anchorCtr="0">
            <a:noAutofit/>
          </a:bodyPr>
          <a:lstStyle>
            <a:lvl1pPr marL="457200" lvl="0" indent="-228600" algn="l">
              <a:lnSpc>
                <a:spcPct val="179166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33065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209722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295312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295312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295312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295312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295312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295312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381000" algn="l">
              <a:lnSpc>
                <a:spcPct val="179166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33065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209722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295312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295312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295312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295312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295312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295312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b" anchorCtr="0">
            <a:noAutofit/>
          </a:bodyPr>
          <a:lstStyle>
            <a:lvl1pPr lvl="0" algn="l">
              <a:lnSpc>
                <a:spcPct val="3306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431800" algn="l">
              <a:lnSpc>
                <a:spcPct val="134375"/>
              </a:lnSpc>
              <a:spcBef>
                <a:spcPts val="5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236178"/>
              </a:lnSpc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lnSpc>
                <a:spcPct val="157291"/>
              </a:lnSpc>
              <a:spcBef>
                <a:spcPts val="4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236250"/>
              </a:lnSpc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lnSpc>
                <a:spcPct val="23625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23625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23625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23625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23625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228600" algn="l">
              <a:lnSpc>
                <a:spcPct val="307142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551083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3775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525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525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525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525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525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525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b" anchorCtr="0">
            <a:noAutofit/>
          </a:bodyPr>
          <a:lstStyle>
            <a:lvl1pPr lvl="0" algn="l">
              <a:lnSpc>
                <a:spcPct val="3306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673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R="0" lvl="0" algn="l" rtl="0">
              <a:lnSpc>
                <a:spcPct val="134375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236178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57291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23625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23625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23625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23625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23625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23625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228600" algn="l">
              <a:lnSpc>
                <a:spcPct val="307142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551083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3775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525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525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525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525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525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525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 txBox="1">
            <a:spLocks noGrp="1"/>
          </p:cNvSpPr>
          <p:nvPr>
            <p:ph type="title"/>
          </p:nvPr>
        </p:nvSpPr>
        <p:spPr>
          <a:xfrm>
            <a:off x="609600" y="484188"/>
            <a:ext cx="7688263" cy="93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marR="0" lvl="0" algn="ctr" rtl="0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7688263" cy="6088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marR="0" lvl="0" indent="-355600" algn="l" rtl="0">
              <a:lnSpc>
                <a:spcPct val="2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236178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235937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23625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23625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23625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23625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23625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23625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1"/>
          <p:cNvSpPr txBox="1"/>
          <p:nvPr/>
        </p:nvSpPr>
        <p:spPr>
          <a:xfrm>
            <a:off x="685800" y="6248400"/>
            <a:ext cx="19050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23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1"/>
          <p:cNvSpPr txBox="1"/>
          <p:nvPr/>
        </p:nvSpPr>
        <p:spPr>
          <a:xfrm>
            <a:off x="3124200" y="6248400"/>
            <a:ext cx="28956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23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609600" y="484188"/>
            <a:ext cx="7688263" cy="93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marR="0" lvl="0" algn="ctr" rtl="0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7688263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marR="0" lvl="0" indent="-355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 rot="10800000" flipH="1">
            <a:off x="609600" y="381000"/>
            <a:ext cx="7772400" cy="36513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23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5394325" y="98425"/>
            <a:ext cx="15557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23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3876675" y="2566988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23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514600" y="3200400"/>
            <a:ext cx="2819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23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6883400" y="6291263"/>
            <a:ext cx="1897063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oop20202@gmail.com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 txBox="1">
            <a:spLocks noGrp="1"/>
          </p:cNvSpPr>
          <p:nvPr>
            <p:ph type="title"/>
          </p:nvPr>
        </p:nvSpPr>
        <p:spPr>
          <a:xfrm>
            <a:off x="623888" y="1500188"/>
            <a:ext cx="7696200" cy="192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Welcome to your...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Final project</a:t>
            </a:r>
            <a:b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Survival game – Save Rabbits from Tigers</a:t>
            </a:r>
            <a:endParaRPr/>
          </a:p>
        </p:txBody>
      </p:sp>
      <p:cxnSp>
        <p:nvCxnSpPr>
          <p:cNvPr id="119" name="Google Shape;119;p1"/>
          <p:cNvCxnSpPr/>
          <p:nvPr/>
        </p:nvCxnSpPr>
        <p:spPr>
          <a:xfrm>
            <a:off x="1868488" y="3817938"/>
            <a:ext cx="5408612" cy="1587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20" name="Google Shape;120;p1"/>
          <p:cNvCxnSpPr/>
          <p:nvPr/>
        </p:nvCxnSpPr>
        <p:spPr>
          <a:xfrm>
            <a:off x="1868488" y="3040063"/>
            <a:ext cx="1587" cy="777875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21" name="Google Shape;121;p1"/>
          <p:cNvCxnSpPr/>
          <p:nvPr/>
        </p:nvCxnSpPr>
        <p:spPr>
          <a:xfrm>
            <a:off x="7277100" y="3040063"/>
            <a:ext cx="1588" cy="777875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2" name="Google Shape;122;p1"/>
          <p:cNvSpPr txBox="1"/>
          <p:nvPr/>
        </p:nvSpPr>
        <p:spPr>
          <a:xfrm>
            <a:off x="6767511" y="697820"/>
            <a:ext cx="2202316" cy="40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spAutoFit/>
          </a:bodyPr>
          <a:lstStyle/>
          <a:p>
            <a:pPr marL="735013" marR="0" lvl="0" indent="-27781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Fall 2020</a:t>
            </a:r>
            <a:endParaRPr/>
          </a:p>
        </p:txBody>
      </p:sp>
      <p:sp>
        <p:nvSpPr>
          <p:cNvPr id="123" name="Google Shape;123;p1"/>
          <p:cNvSpPr/>
          <p:nvPr/>
        </p:nvSpPr>
        <p:spPr>
          <a:xfrm>
            <a:off x="858838" y="3609975"/>
            <a:ext cx="7361238" cy="947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Seon Joo Kim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Yonsei University</a:t>
            </a:r>
            <a:endParaRPr/>
          </a:p>
        </p:txBody>
      </p:sp>
      <p:sp>
        <p:nvSpPr>
          <p:cNvPr id="124" name="Google Shape;124;p1"/>
          <p:cNvSpPr/>
          <p:nvPr/>
        </p:nvSpPr>
        <p:spPr>
          <a:xfrm>
            <a:off x="4502151" y="41084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23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 txBox="1"/>
          <p:nvPr/>
        </p:nvSpPr>
        <p:spPr>
          <a:xfrm>
            <a:off x="5280071" y="229055"/>
            <a:ext cx="3994557" cy="40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spAutoFit/>
          </a:bodyPr>
          <a:lstStyle/>
          <a:p>
            <a:pPr marL="735013" marR="0" lvl="0" indent="-2778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 Programming</a:t>
            </a:r>
            <a:endParaRPr/>
          </a:p>
        </p:txBody>
      </p:sp>
      <p:pic>
        <p:nvPicPr>
          <p:cNvPr id="126" name="Google Shape;126;p1" descr="C:\Users\bburg\AppData\Local\Temp\symbol_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6412" y="5151864"/>
            <a:ext cx="926090" cy="926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863a2f46d_0_22"/>
          <p:cNvSpPr txBox="1">
            <a:spLocks noGrp="1"/>
          </p:cNvSpPr>
          <p:nvPr>
            <p:ph type="title"/>
          </p:nvPr>
        </p:nvSpPr>
        <p:spPr>
          <a:xfrm>
            <a:off x="609600" y="484188"/>
            <a:ext cx="76884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– Survival Game</a:t>
            </a:r>
            <a:endParaRPr/>
          </a:p>
        </p:txBody>
      </p:sp>
      <p:sp>
        <p:nvSpPr>
          <p:cNvPr id="203" name="Google Shape;203;g7863a2f46d_0_22"/>
          <p:cNvSpPr txBox="1"/>
          <p:nvPr/>
        </p:nvSpPr>
        <p:spPr>
          <a:xfrm>
            <a:off x="816428" y="1614489"/>
            <a:ext cx="7481400" cy="46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334962" marR="0" lvl="0" indent="-3349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/>
              <a:t>Initialization</a:t>
            </a:r>
            <a:endParaRPr sz="200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pic>
        <p:nvPicPr>
          <p:cNvPr id="204" name="Google Shape;204;g7863a2f46d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288" y="2288251"/>
            <a:ext cx="4663025" cy="31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863a2f46d_0_28"/>
          <p:cNvSpPr txBox="1">
            <a:spLocks noGrp="1"/>
          </p:cNvSpPr>
          <p:nvPr>
            <p:ph type="title"/>
          </p:nvPr>
        </p:nvSpPr>
        <p:spPr>
          <a:xfrm>
            <a:off x="609600" y="484188"/>
            <a:ext cx="76884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– Survival Game</a:t>
            </a:r>
            <a:endParaRPr/>
          </a:p>
        </p:txBody>
      </p:sp>
      <p:sp>
        <p:nvSpPr>
          <p:cNvPr id="210" name="Google Shape;210;g7863a2f46d_0_28"/>
          <p:cNvSpPr txBox="1"/>
          <p:nvPr/>
        </p:nvSpPr>
        <p:spPr>
          <a:xfrm>
            <a:off x="816428" y="1614489"/>
            <a:ext cx="7481400" cy="46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334962" marR="0" lvl="0" indent="-3349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/>
              <a:t>Initialization</a:t>
            </a:r>
            <a:endParaRPr sz="2000"/>
          </a:p>
          <a:p>
            <a:pPr marL="457200" marR="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Conditions</a:t>
            </a:r>
            <a:endParaRPr sz="1500"/>
          </a:p>
          <a:p>
            <a:pPr marL="914400" marR="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grid height : H (1 &lt;= H &lt;= 1000)</a:t>
            </a:r>
            <a:endParaRPr sz="1500"/>
          </a:p>
          <a:p>
            <a:pPr marL="914400" marR="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grid width : W (1 &lt;= W &lt;= 1000)</a:t>
            </a:r>
            <a:endParaRPr sz="1500"/>
          </a:p>
          <a:p>
            <a:pPr marL="914400" marR="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number of grasses : G (G &gt;= 0)</a:t>
            </a:r>
            <a:endParaRPr sz="1500"/>
          </a:p>
          <a:p>
            <a:pPr marL="914400" marR="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number of rabbits : R (R &gt;= 1)</a:t>
            </a:r>
            <a:endParaRPr sz="1500"/>
          </a:p>
          <a:p>
            <a:pPr marL="914400" marR="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number of tigers : T (T &gt;= 1)</a:t>
            </a:r>
            <a:endParaRPr sz="1500"/>
          </a:p>
          <a:p>
            <a:pPr marL="9144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9144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(G+R+T+1 &lt;= H x W)</a:t>
            </a:r>
            <a:endParaRPr sz="150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863a2f46d_0_49"/>
          <p:cNvSpPr txBox="1">
            <a:spLocks noGrp="1"/>
          </p:cNvSpPr>
          <p:nvPr>
            <p:ph type="title"/>
          </p:nvPr>
        </p:nvSpPr>
        <p:spPr>
          <a:xfrm>
            <a:off x="609600" y="484188"/>
            <a:ext cx="76884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– Survival Game</a:t>
            </a:r>
            <a:endParaRPr/>
          </a:p>
        </p:txBody>
      </p:sp>
      <p:sp>
        <p:nvSpPr>
          <p:cNvPr id="216" name="Google Shape;216;g7863a2f46d_0_49"/>
          <p:cNvSpPr txBox="1"/>
          <p:nvPr/>
        </p:nvSpPr>
        <p:spPr>
          <a:xfrm>
            <a:off x="816428" y="1614489"/>
            <a:ext cx="7481400" cy="46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334962" marR="0" lvl="0" indent="-3349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/>
              <a:t>Hunter’s action</a:t>
            </a:r>
            <a:endParaRPr sz="2000"/>
          </a:p>
          <a:p>
            <a:pPr marL="457200" marR="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Input is received as follows </a:t>
            </a:r>
            <a:endParaRPr sz="150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marR="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Move (Command : 0)</a:t>
            </a:r>
            <a:endParaRPr sz="1500"/>
          </a:p>
          <a:p>
            <a:pPr marL="914400" marR="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User can move the hunter</a:t>
            </a:r>
            <a:endParaRPr sz="1500"/>
          </a:p>
          <a:p>
            <a:pPr marL="1371600" marR="0" lvl="2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Command</a:t>
            </a:r>
            <a:endParaRPr sz="1500"/>
          </a:p>
          <a:p>
            <a:pPr marL="1828800" marR="0" lvl="3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0 : ‘Up’, 1: ‘Down’, 2 : ‘Right’, 3 : ‘Left’</a:t>
            </a:r>
            <a:endParaRPr sz="1500"/>
          </a:p>
          <a:p>
            <a:pPr marL="457200" marR="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Shoot (Command : 1)</a:t>
            </a:r>
            <a:endParaRPr sz="1500"/>
          </a:p>
          <a:p>
            <a:pPr marL="914400" marR="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User can shoot</a:t>
            </a:r>
            <a:endParaRPr sz="1500"/>
          </a:p>
          <a:p>
            <a:pPr marL="1371600" marR="0" lvl="2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Command</a:t>
            </a:r>
            <a:endParaRPr sz="1500"/>
          </a:p>
          <a:p>
            <a:pPr marL="1828800" lvl="3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>
                <a:solidFill>
                  <a:schemeClr val="dk1"/>
                </a:solidFill>
              </a:rPr>
              <a:t>0 : ‘Up’, 1: ‘Down’, 2 : ‘Right’, 3 : ‘Left’</a:t>
            </a:r>
            <a:endParaRPr sz="1500"/>
          </a:p>
        </p:txBody>
      </p:sp>
      <p:pic>
        <p:nvPicPr>
          <p:cNvPr id="217" name="Google Shape;217;g7863a2f46d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325" y="2543030"/>
            <a:ext cx="7104950" cy="4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863a2f46d_0_57"/>
          <p:cNvSpPr txBox="1">
            <a:spLocks noGrp="1"/>
          </p:cNvSpPr>
          <p:nvPr>
            <p:ph type="title"/>
          </p:nvPr>
        </p:nvSpPr>
        <p:spPr>
          <a:xfrm>
            <a:off x="609600" y="484188"/>
            <a:ext cx="76884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– Survival Game</a:t>
            </a:r>
            <a:endParaRPr/>
          </a:p>
        </p:txBody>
      </p:sp>
      <p:sp>
        <p:nvSpPr>
          <p:cNvPr id="223" name="Google Shape;223;g7863a2f46d_0_57"/>
          <p:cNvSpPr txBox="1"/>
          <p:nvPr/>
        </p:nvSpPr>
        <p:spPr>
          <a:xfrm>
            <a:off x="816428" y="1614489"/>
            <a:ext cx="7481400" cy="46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334962" marR="0" lvl="0" indent="-3349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/>
              <a:t>Hunter’s action</a:t>
            </a:r>
            <a:endParaRPr sz="2000"/>
          </a:p>
          <a:p>
            <a:pPr marL="457200" marR="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Move (Command : 0)</a:t>
            </a:r>
            <a:endParaRPr sz="1500"/>
          </a:p>
          <a:p>
            <a:pPr marL="914400" marR="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User can move the hunter</a:t>
            </a:r>
            <a:endParaRPr sz="1500"/>
          </a:p>
          <a:p>
            <a:pPr marL="1371600" marR="0" lvl="2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Command</a:t>
            </a:r>
            <a:endParaRPr sz="1500"/>
          </a:p>
          <a:p>
            <a:pPr marL="1828800" marR="0" lvl="3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0 : ‘Up’, 1: ‘Down’, 2 : ‘Right’, 3 : ‘Left’</a:t>
            </a:r>
            <a:endParaRPr sz="1500"/>
          </a:p>
          <a:p>
            <a:pPr marL="914400" marR="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If user makes Hunter to move to the cell of either </a:t>
            </a:r>
            <a:r>
              <a:rPr lang="en-US" sz="1500" b="1"/>
              <a:t>Tiger and </a:t>
            </a:r>
            <a:r>
              <a:rPr lang="en-US" sz="1500" b="1">
                <a:solidFill>
                  <a:schemeClr val="dk1"/>
                </a:solidFill>
              </a:rPr>
              <a:t>Rabbit</a:t>
            </a:r>
            <a:r>
              <a:rPr lang="en-US" sz="1500"/>
              <a:t>, Hunter is blocked by the animal and can’t move.</a:t>
            </a:r>
            <a:endParaRPr sz="1500"/>
          </a:p>
          <a:p>
            <a:pPr marL="914400" marR="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 b="1"/>
              <a:t>Grass </a:t>
            </a:r>
            <a:r>
              <a:rPr lang="en-US" sz="1500"/>
              <a:t>does not block the Hunter’s move and Grass stays alive even if Hunter steps on it.</a:t>
            </a:r>
            <a:endParaRPr sz="1500"/>
          </a:p>
          <a:p>
            <a:pPr marL="91440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  <a:highlight>
                  <a:srgbClr val="FDFDFD"/>
                </a:highlight>
              </a:rPr>
              <a:t>If user makes Hunter to move to the cell of </a:t>
            </a:r>
            <a:r>
              <a:rPr lang="en-US" sz="1500" b="1">
                <a:solidFill>
                  <a:schemeClr val="dk1"/>
                </a:solidFill>
                <a:highlight>
                  <a:srgbClr val="FDFDFD"/>
                </a:highlight>
              </a:rPr>
              <a:t>Food</a:t>
            </a:r>
            <a:r>
              <a:rPr lang="en-US" sz="1500">
                <a:solidFill>
                  <a:schemeClr val="dk1"/>
                </a:solidFill>
                <a:highlight>
                  <a:srgbClr val="FDFDFD"/>
                </a:highlight>
              </a:rPr>
              <a:t>, Hunter’s life recovers to the maximum life.</a:t>
            </a:r>
            <a:endParaRPr sz="15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marL="91440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  <a:highlight>
                  <a:srgbClr val="FDFDFD"/>
                </a:highlight>
              </a:rPr>
              <a:t>If user makes Hunter to move to the outside of grid cells, Hunter can’t move.</a:t>
            </a:r>
            <a:endParaRPr sz="1500">
              <a:solidFill>
                <a:schemeClr val="dk1"/>
              </a:solidFill>
              <a:highlight>
                <a:srgbClr val="FDFDFD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863a2f46d_0_85"/>
          <p:cNvSpPr txBox="1">
            <a:spLocks noGrp="1"/>
          </p:cNvSpPr>
          <p:nvPr>
            <p:ph type="title"/>
          </p:nvPr>
        </p:nvSpPr>
        <p:spPr>
          <a:xfrm>
            <a:off x="609600" y="484188"/>
            <a:ext cx="76884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– Survival Game</a:t>
            </a:r>
            <a:endParaRPr/>
          </a:p>
        </p:txBody>
      </p:sp>
      <p:sp>
        <p:nvSpPr>
          <p:cNvPr id="229" name="Google Shape;229;g7863a2f46d_0_85"/>
          <p:cNvSpPr txBox="1"/>
          <p:nvPr/>
        </p:nvSpPr>
        <p:spPr>
          <a:xfrm>
            <a:off x="816428" y="1614489"/>
            <a:ext cx="7481400" cy="46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334962" marR="0" lvl="0" indent="-3349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/>
              <a:t>Move examples</a:t>
            </a:r>
            <a:endParaRPr sz="1500">
              <a:solidFill>
                <a:schemeClr val="dk1"/>
              </a:solidFill>
              <a:highlight>
                <a:srgbClr val="FDFDFD"/>
              </a:highlight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12FAADD-69E6-4CF7-887B-233E68CA1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181816"/>
              </p:ext>
            </p:extLst>
          </p:nvPr>
        </p:nvGraphicFramePr>
        <p:xfrm>
          <a:off x="1559929" y="2664206"/>
          <a:ext cx="167341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09188F5F-9E36-4658-9332-C4C74CED12C4}"/>
              </a:ext>
            </a:extLst>
          </p:cNvPr>
          <p:cNvSpPr/>
          <p:nvPr/>
        </p:nvSpPr>
        <p:spPr bwMode="auto">
          <a:xfrm>
            <a:off x="1559929" y="4640923"/>
            <a:ext cx="262964" cy="2749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4D0A2-B437-4C18-AE2B-C73F85B92395}"/>
              </a:ext>
            </a:extLst>
          </p:cNvPr>
          <p:cNvSpPr txBox="1"/>
          <p:nvPr/>
        </p:nvSpPr>
        <p:spPr>
          <a:xfrm>
            <a:off x="1882657" y="4640923"/>
            <a:ext cx="13506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available cell </a:t>
            </a:r>
          </a:p>
          <a:p>
            <a:pPr algn="ctr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(move)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254C7B6-6879-4010-8B6C-8DEF96FF0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543669"/>
              </p:ext>
            </p:extLst>
          </p:nvPr>
        </p:nvGraphicFramePr>
        <p:xfrm>
          <a:off x="4012767" y="2664206"/>
          <a:ext cx="167341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8009F797-1180-4E4E-B0E7-51D54E3011BD}"/>
              </a:ext>
            </a:extLst>
          </p:cNvPr>
          <p:cNvSpPr/>
          <p:nvPr/>
        </p:nvSpPr>
        <p:spPr bwMode="auto">
          <a:xfrm>
            <a:off x="4012767" y="4640923"/>
            <a:ext cx="262964" cy="2749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AA1E8-9D04-4E78-A414-8125683C6038}"/>
              </a:ext>
            </a:extLst>
          </p:cNvPr>
          <p:cNvSpPr txBox="1"/>
          <p:nvPr/>
        </p:nvSpPr>
        <p:spPr>
          <a:xfrm>
            <a:off x="4335495" y="4640923"/>
            <a:ext cx="13506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available cell </a:t>
            </a:r>
          </a:p>
          <a:p>
            <a:pPr algn="ctr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(move)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92729DF-D2AD-47CE-8C2C-2F9EEEC18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334760"/>
              </p:ext>
            </p:extLst>
          </p:nvPr>
        </p:nvGraphicFramePr>
        <p:xfrm>
          <a:off x="6470699" y="2664206"/>
          <a:ext cx="167341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613D26-9D1E-4872-8D6C-88A303461A73}"/>
              </a:ext>
            </a:extLst>
          </p:cNvPr>
          <p:cNvSpPr/>
          <p:nvPr/>
        </p:nvSpPr>
        <p:spPr bwMode="auto">
          <a:xfrm>
            <a:off x="6470699" y="4640923"/>
            <a:ext cx="262964" cy="2749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136559-5757-4385-B222-B6A0C9765D8E}"/>
              </a:ext>
            </a:extLst>
          </p:cNvPr>
          <p:cNvSpPr txBox="1"/>
          <p:nvPr/>
        </p:nvSpPr>
        <p:spPr>
          <a:xfrm>
            <a:off x="6793427" y="4640923"/>
            <a:ext cx="13506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available cell </a:t>
            </a:r>
          </a:p>
          <a:p>
            <a:pPr algn="ctr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(move)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863a2f46d_0_2"/>
          <p:cNvSpPr txBox="1">
            <a:spLocks noGrp="1"/>
          </p:cNvSpPr>
          <p:nvPr>
            <p:ph type="title"/>
          </p:nvPr>
        </p:nvSpPr>
        <p:spPr>
          <a:xfrm>
            <a:off x="609600" y="484188"/>
            <a:ext cx="76884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– Survival Game</a:t>
            </a:r>
            <a:endParaRPr/>
          </a:p>
        </p:txBody>
      </p:sp>
      <p:sp>
        <p:nvSpPr>
          <p:cNvPr id="236" name="Google Shape;236;g7863a2f46d_0_2"/>
          <p:cNvSpPr txBox="1"/>
          <p:nvPr/>
        </p:nvSpPr>
        <p:spPr>
          <a:xfrm>
            <a:off x="816428" y="1614489"/>
            <a:ext cx="7481400" cy="46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334962" marR="0" lvl="0" indent="-3349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/>
              <a:t>Hunter’s action</a:t>
            </a:r>
            <a:endParaRPr sz="2000"/>
          </a:p>
          <a:p>
            <a:pPr marL="457200" marR="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Shoot (Command : 1)</a:t>
            </a:r>
            <a:endParaRPr sz="1500"/>
          </a:p>
          <a:p>
            <a:pPr marL="914400" marR="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User can shoot</a:t>
            </a:r>
            <a:endParaRPr sz="1500"/>
          </a:p>
          <a:p>
            <a:pPr marL="1371600" marR="0" lvl="2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Command</a:t>
            </a:r>
            <a:endParaRPr sz="1500"/>
          </a:p>
          <a:p>
            <a:pPr marL="1828800" marR="0" lvl="3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0 : ‘Up’, 1: ‘Down’, 2 : ‘Right’, 3 : ‘Left’</a:t>
            </a:r>
            <a:endParaRPr sz="1500"/>
          </a:p>
          <a:p>
            <a:pPr marL="914400" marR="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 b="1">
                <a:solidFill>
                  <a:schemeClr val="dk1"/>
                </a:solidFill>
                <a:highlight>
                  <a:srgbClr val="FDFDFD"/>
                </a:highlight>
              </a:rPr>
              <a:t>If Hunter shoots, the animal closest to that direction becomes Food.</a:t>
            </a:r>
            <a:endParaRPr sz="1500" b="1"/>
          </a:p>
          <a:p>
            <a:pPr marL="9144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914400" marR="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If user makes Hunter to shoot the cell of either </a:t>
            </a:r>
            <a:r>
              <a:rPr lang="en-US" sz="1500" b="1"/>
              <a:t>Rabbit or Tiger</a:t>
            </a:r>
            <a:r>
              <a:rPr lang="en-US" sz="1500"/>
              <a:t>, the animal is killed by Hunter and</a:t>
            </a:r>
            <a:r>
              <a:rPr lang="en-US" sz="1500" b="1"/>
              <a:t> becomes Food</a:t>
            </a:r>
            <a:r>
              <a:rPr lang="en-US" sz="1500"/>
              <a:t>.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</a:rPr>
              <a:t>If user makes Hunter to shoot in the direction where no animals exist, nothing happens.</a:t>
            </a:r>
            <a:endParaRPr sz="1500">
              <a:solidFill>
                <a:schemeClr val="dk1"/>
              </a:solidFill>
              <a:highlight>
                <a:srgbClr val="FDFDFD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863a2f46d_0_91"/>
          <p:cNvSpPr txBox="1"/>
          <p:nvPr/>
        </p:nvSpPr>
        <p:spPr>
          <a:xfrm>
            <a:off x="816428" y="1614489"/>
            <a:ext cx="7481400" cy="46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334962" marR="0" lvl="0" indent="-3349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/>
              <a:t>Shoot examples</a:t>
            </a:r>
            <a:endParaRPr sz="1500">
              <a:solidFill>
                <a:schemeClr val="dk1"/>
              </a:solidFill>
              <a:highlight>
                <a:srgbClr val="FDFDFD"/>
              </a:highlight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8379EBA-0863-4CED-866C-1054ADCD96CC}"/>
              </a:ext>
            </a:extLst>
          </p:cNvPr>
          <p:cNvGraphicFramePr>
            <a:graphicFrameLocks noGrp="1"/>
          </p:cNvGraphicFramePr>
          <p:nvPr/>
        </p:nvGraphicFramePr>
        <p:xfrm>
          <a:off x="3852000" y="2891972"/>
          <a:ext cx="14400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*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R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H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R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*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5A498EF-D1B3-48E2-8646-2BC40E2C5632}"/>
              </a:ext>
            </a:extLst>
          </p:cNvPr>
          <p:cNvGraphicFramePr>
            <a:graphicFrameLocks noGrp="1"/>
          </p:cNvGraphicFramePr>
          <p:nvPr/>
        </p:nvGraphicFramePr>
        <p:xfrm>
          <a:off x="5920286" y="2891972"/>
          <a:ext cx="14400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*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R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H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*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548BF95-CEDE-438A-AE68-C30537E7268B}"/>
              </a:ext>
            </a:extLst>
          </p:cNvPr>
          <p:cNvGraphicFramePr>
            <a:graphicFrameLocks noGrp="1"/>
          </p:cNvGraphicFramePr>
          <p:nvPr/>
        </p:nvGraphicFramePr>
        <p:xfrm>
          <a:off x="3852000" y="5105401"/>
          <a:ext cx="14400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*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R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H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R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*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826BCC3-862D-467D-A1D9-63749D03C33B}"/>
              </a:ext>
            </a:extLst>
          </p:cNvPr>
          <p:cNvGraphicFramePr>
            <a:graphicFrameLocks noGrp="1"/>
          </p:cNvGraphicFramePr>
          <p:nvPr/>
        </p:nvGraphicFramePr>
        <p:xfrm>
          <a:off x="1783714" y="2891972"/>
          <a:ext cx="14400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*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H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R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*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AB25098-9A1D-4459-AA99-C717E4AB7D98}"/>
              </a:ext>
            </a:extLst>
          </p:cNvPr>
          <p:cNvGraphicFramePr>
            <a:graphicFrameLocks noGrp="1"/>
          </p:cNvGraphicFramePr>
          <p:nvPr/>
        </p:nvGraphicFramePr>
        <p:xfrm>
          <a:off x="3852000" y="678543"/>
          <a:ext cx="14400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*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R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H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R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*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6DBAA43-31CA-4511-99AE-1ADA02019A04}"/>
              </a:ext>
            </a:extLst>
          </p:cNvPr>
          <p:cNvSpPr txBox="1"/>
          <p:nvPr/>
        </p:nvSpPr>
        <p:spPr>
          <a:xfrm>
            <a:off x="3204028" y="3429000"/>
            <a:ext cx="6676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500" dirty="0">
                <a:solidFill>
                  <a:schemeClr val="tx1"/>
                </a:solidFill>
              </a:rPr>
              <a:t>shoot left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89CB9-6F83-4AB7-8338-B9E8BED5F170}"/>
              </a:ext>
            </a:extLst>
          </p:cNvPr>
          <p:cNvSpPr txBox="1"/>
          <p:nvPr/>
        </p:nvSpPr>
        <p:spPr>
          <a:xfrm>
            <a:off x="5254171" y="3429000"/>
            <a:ext cx="6676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500" dirty="0">
                <a:solidFill>
                  <a:schemeClr val="tx1"/>
                </a:solidFill>
              </a:rPr>
              <a:t>shoot right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4F81D5-7CE3-4488-9B4B-E77A678F0406}"/>
              </a:ext>
            </a:extLst>
          </p:cNvPr>
          <p:cNvSpPr txBox="1"/>
          <p:nvPr/>
        </p:nvSpPr>
        <p:spPr>
          <a:xfrm>
            <a:off x="4238171" y="4506686"/>
            <a:ext cx="6676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500" dirty="0">
                <a:solidFill>
                  <a:schemeClr val="tx1"/>
                </a:solidFill>
              </a:rPr>
              <a:t>shoot down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11BCB4-898D-4C99-8918-CF0E51924FE1}"/>
              </a:ext>
            </a:extLst>
          </p:cNvPr>
          <p:cNvSpPr txBox="1"/>
          <p:nvPr/>
        </p:nvSpPr>
        <p:spPr>
          <a:xfrm>
            <a:off x="4238171" y="2293257"/>
            <a:ext cx="6676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500" dirty="0">
                <a:solidFill>
                  <a:schemeClr val="tx1"/>
                </a:solidFill>
              </a:rPr>
              <a:t>shoot up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863a2f46d_0_64"/>
          <p:cNvSpPr txBox="1"/>
          <p:nvPr/>
        </p:nvSpPr>
        <p:spPr>
          <a:xfrm>
            <a:off x="816425" y="1614501"/>
            <a:ext cx="7481400" cy="50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334962" marR="0" lvl="0" indent="-3349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/>
              <a:t>Hunter’s attribute</a:t>
            </a:r>
            <a:endParaRPr sz="2000"/>
          </a:p>
          <a:p>
            <a:pPr marL="457200" marR="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Life</a:t>
            </a:r>
            <a:endParaRPr sz="1500"/>
          </a:p>
          <a:p>
            <a:pPr marL="914400" marR="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Hunter’s starting life is 7.</a:t>
            </a:r>
            <a:endParaRPr sz="1500"/>
          </a:p>
          <a:p>
            <a:pPr marL="914400" marR="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Life will decrease by one at each step.</a:t>
            </a:r>
            <a:endParaRPr sz="1500"/>
          </a:p>
          <a:p>
            <a:pPr marL="91440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>
                <a:solidFill>
                  <a:schemeClr val="dk1"/>
                </a:solidFill>
                <a:highlight>
                  <a:srgbClr val="FDFDFD"/>
                </a:highlight>
              </a:rPr>
              <a:t>If user makes Hunter to move to the cell of </a:t>
            </a:r>
            <a:r>
              <a:rPr lang="en-US" sz="1500" b="1">
                <a:solidFill>
                  <a:schemeClr val="dk1"/>
                </a:solidFill>
                <a:highlight>
                  <a:srgbClr val="FDFDFD"/>
                </a:highlight>
              </a:rPr>
              <a:t>Food</a:t>
            </a:r>
            <a:r>
              <a:rPr lang="en-US" sz="1500">
                <a:solidFill>
                  <a:schemeClr val="dk1"/>
                </a:solidFill>
                <a:highlight>
                  <a:srgbClr val="FDFDFD"/>
                </a:highlight>
              </a:rPr>
              <a:t>, Hunter’s life recovers to full life (7).</a:t>
            </a:r>
            <a:endParaRPr sz="15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marL="45720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 b="1">
                <a:solidFill>
                  <a:schemeClr val="dk1"/>
                </a:solidFill>
                <a:highlight>
                  <a:srgbClr val="FDFDFD"/>
                </a:highlight>
              </a:rPr>
              <a:t>Game over</a:t>
            </a:r>
            <a:r>
              <a:rPr lang="en-US" sz="1500">
                <a:solidFill>
                  <a:schemeClr val="dk1"/>
                </a:solidFill>
                <a:highlight>
                  <a:srgbClr val="FDFDFD"/>
                </a:highlight>
              </a:rPr>
              <a:t> conditions</a:t>
            </a:r>
            <a:endParaRPr sz="15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marL="91440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</a:rPr>
              <a:t>I</a:t>
            </a:r>
            <a:r>
              <a:rPr lang="en-US" sz="1500">
                <a:solidFill>
                  <a:schemeClr val="dk1"/>
                </a:solidFill>
                <a:highlight>
                  <a:srgbClr val="FDFDFD"/>
                </a:highlight>
              </a:rPr>
              <a:t>f life becomes zero, the game is over.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</a:rPr>
              <a:t>If Hunter moves to or stays at the cell where a Tiger is nearby, Hunter is eaten by the Tiger and the game is over.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 b="1">
                <a:solidFill>
                  <a:schemeClr val="dk1"/>
                </a:solidFill>
              </a:rPr>
              <a:t>Game win</a:t>
            </a:r>
            <a:r>
              <a:rPr lang="en-US" sz="1500">
                <a:solidFill>
                  <a:schemeClr val="dk1"/>
                </a:solidFill>
              </a:rPr>
              <a:t> condition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  <a:highlight>
                  <a:srgbClr val="FDFDFD"/>
                </a:highlight>
              </a:rPr>
              <a:t>If the number of Tigers reaches zero, the game ends with a win.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48" name="Google Shape;248;g7863a2f46d_0_64"/>
          <p:cNvSpPr txBox="1">
            <a:spLocks noGrp="1"/>
          </p:cNvSpPr>
          <p:nvPr>
            <p:ph type="title"/>
          </p:nvPr>
        </p:nvSpPr>
        <p:spPr>
          <a:xfrm>
            <a:off x="609600" y="484188"/>
            <a:ext cx="76884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– Survival Game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863a2f46d_0_17"/>
          <p:cNvSpPr txBox="1">
            <a:spLocks noGrp="1"/>
          </p:cNvSpPr>
          <p:nvPr>
            <p:ph type="title"/>
          </p:nvPr>
        </p:nvSpPr>
        <p:spPr>
          <a:xfrm>
            <a:off x="609600" y="484188"/>
            <a:ext cx="76884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– Survival Game</a:t>
            </a:r>
            <a:endParaRPr/>
          </a:p>
        </p:txBody>
      </p:sp>
      <p:sp>
        <p:nvSpPr>
          <p:cNvPr id="254" name="Google Shape;254;g7863a2f46d_0_17"/>
          <p:cNvSpPr txBox="1"/>
          <p:nvPr/>
        </p:nvSpPr>
        <p:spPr>
          <a:xfrm>
            <a:off x="816428" y="1614489"/>
            <a:ext cx="7481400" cy="46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334962" marR="0" lvl="0" indent="-3349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/>
              <a:t>Grass generation</a:t>
            </a:r>
            <a:endParaRPr sz="2000"/>
          </a:p>
          <a:p>
            <a:pPr marL="457200" marR="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Grass generation</a:t>
            </a:r>
            <a:endParaRPr sz="1500"/>
          </a:p>
          <a:p>
            <a:pPr marL="914400" marR="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>
                <a:solidFill>
                  <a:schemeClr val="dk1"/>
                </a:solidFill>
                <a:highlight>
                  <a:srgbClr val="FDFDFD"/>
                </a:highlight>
              </a:rPr>
              <a:t>At the start of the game, grasses are created with a random position as many grasses as the number of grasses received as input.</a:t>
            </a:r>
            <a:endParaRPr sz="15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marL="914400" marR="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  <a:highlight>
                  <a:srgbClr val="FDFDFD"/>
                </a:highlight>
              </a:rPr>
              <a:t>At each step, grasses are generated by a </a:t>
            </a:r>
            <a:r>
              <a:rPr lang="en-US" sz="1500" b="1">
                <a:solidFill>
                  <a:schemeClr val="dk1"/>
                </a:solidFill>
                <a:highlight>
                  <a:srgbClr val="FDFDFD"/>
                </a:highlight>
              </a:rPr>
              <a:t>10% probability</a:t>
            </a:r>
            <a:r>
              <a:rPr lang="en-US" sz="1500">
                <a:solidFill>
                  <a:schemeClr val="dk1"/>
                </a:solidFill>
                <a:highlight>
                  <a:srgbClr val="FDFDFD"/>
                </a:highlight>
              </a:rPr>
              <a:t> in an empty cell (no Food, no Rabbit, no Tiger, no Hunter).</a:t>
            </a:r>
            <a:endParaRPr sz="15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</a:rPr>
              <a:t>Grass conditions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</a:rPr>
              <a:t>If </a:t>
            </a:r>
            <a:r>
              <a:rPr lang="en-US" sz="1500" b="1">
                <a:solidFill>
                  <a:schemeClr val="dk1"/>
                </a:solidFill>
              </a:rPr>
              <a:t>Rabbit</a:t>
            </a:r>
            <a:r>
              <a:rPr lang="en-US" sz="1500">
                <a:solidFill>
                  <a:schemeClr val="dk1"/>
                </a:solidFill>
              </a:rPr>
              <a:t> moves to the cell with Grass, Grass is eaten by the Rabbit and Grass disappears. Also, </a:t>
            </a:r>
            <a:r>
              <a:rPr lang="en-US" sz="1500">
                <a:solidFill>
                  <a:schemeClr val="dk1"/>
                </a:solidFill>
                <a:highlight>
                  <a:srgbClr val="FDFDFD"/>
                </a:highlight>
              </a:rPr>
              <a:t>Rabbit’s life recovers to full life.</a:t>
            </a:r>
            <a:endParaRPr sz="15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marL="91440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</a:rPr>
              <a:t>If </a:t>
            </a:r>
            <a:r>
              <a:rPr lang="en-US" sz="1500" b="1">
                <a:solidFill>
                  <a:schemeClr val="dk1"/>
                </a:solidFill>
              </a:rPr>
              <a:t>Tiger or Hunter</a:t>
            </a:r>
            <a:r>
              <a:rPr lang="en-US" sz="1500">
                <a:solidFill>
                  <a:schemeClr val="dk1"/>
                </a:solidFill>
              </a:rPr>
              <a:t> moves to the cell of Grass, nothing happens. </a:t>
            </a:r>
            <a:r>
              <a:rPr lang="en-US" sz="1500">
                <a:solidFill>
                  <a:schemeClr val="dk1"/>
                </a:solidFill>
                <a:highlight>
                  <a:srgbClr val="FDFDFD"/>
                </a:highlight>
              </a:rPr>
              <a:t>Next time the Tiger moves elsewhere, the Grass stays where it was.</a:t>
            </a:r>
            <a:endParaRPr sz="15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marL="91440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  <a:highlight>
                  <a:srgbClr val="FDFDFD"/>
                </a:highlight>
              </a:rPr>
              <a:t>If </a:t>
            </a:r>
            <a:r>
              <a:rPr lang="en-US" sz="1500" b="1">
                <a:solidFill>
                  <a:schemeClr val="dk1"/>
                </a:solidFill>
                <a:highlight>
                  <a:srgbClr val="FDFDFD"/>
                </a:highlight>
              </a:rPr>
              <a:t>Food</a:t>
            </a:r>
            <a:r>
              <a:rPr lang="en-US" sz="1500">
                <a:solidFill>
                  <a:schemeClr val="dk1"/>
                </a:solidFill>
                <a:highlight>
                  <a:srgbClr val="FDFDFD"/>
                </a:highlight>
              </a:rPr>
              <a:t> is generated on a cell, the Grass on the cell disappears and only the Food remains.</a:t>
            </a:r>
            <a:endParaRPr sz="1500">
              <a:solidFill>
                <a:schemeClr val="dk1"/>
              </a:solidFill>
              <a:highlight>
                <a:srgbClr val="FDFDFD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863a2f46d_0_97"/>
          <p:cNvSpPr txBox="1">
            <a:spLocks noGrp="1"/>
          </p:cNvSpPr>
          <p:nvPr>
            <p:ph type="title"/>
          </p:nvPr>
        </p:nvSpPr>
        <p:spPr>
          <a:xfrm>
            <a:off x="609600" y="484188"/>
            <a:ext cx="76884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– Survival Game</a:t>
            </a:r>
            <a:endParaRPr/>
          </a:p>
        </p:txBody>
      </p:sp>
      <p:sp>
        <p:nvSpPr>
          <p:cNvPr id="260" name="Google Shape;260;g7863a2f46d_0_97"/>
          <p:cNvSpPr txBox="1"/>
          <p:nvPr/>
        </p:nvSpPr>
        <p:spPr>
          <a:xfrm>
            <a:off x="816428" y="1614489"/>
            <a:ext cx="7481400" cy="46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334962" marR="0" lvl="0" indent="-3349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/>
              <a:t>Grass examples</a:t>
            </a:r>
            <a:endParaRPr sz="1500">
              <a:solidFill>
                <a:schemeClr val="dk1"/>
              </a:solidFill>
              <a:highlight>
                <a:srgbClr val="FDFDFD"/>
              </a:highlight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727D8DB-F368-4969-B3A7-B910788E0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675320"/>
              </p:ext>
            </p:extLst>
          </p:nvPr>
        </p:nvGraphicFramePr>
        <p:xfrm>
          <a:off x="273067" y="2860804"/>
          <a:ext cx="14400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8EA0F02-BB15-4E61-9A3A-E04E7A603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098149"/>
              </p:ext>
            </p:extLst>
          </p:nvPr>
        </p:nvGraphicFramePr>
        <p:xfrm>
          <a:off x="2052134" y="2860804"/>
          <a:ext cx="14400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6E488D1-B835-4685-9761-BF6335AFA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486060"/>
              </p:ext>
            </p:extLst>
          </p:nvPr>
        </p:nvGraphicFramePr>
        <p:xfrm>
          <a:off x="3831201" y="2860804"/>
          <a:ext cx="14400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166D36A-6F90-4791-AD55-0CE7BC2A4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643467"/>
              </p:ext>
            </p:extLst>
          </p:nvPr>
        </p:nvGraphicFramePr>
        <p:xfrm>
          <a:off x="5610268" y="2855686"/>
          <a:ext cx="14400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6ED8AA0-EBEE-4E68-A7D8-04131FA0F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616691"/>
              </p:ext>
            </p:extLst>
          </p:nvPr>
        </p:nvGraphicFramePr>
        <p:xfrm>
          <a:off x="7384287" y="2855686"/>
          <a:ext cx="146188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B4537EB-D87E-40AE-8A93-C44D95D15363}"/>
              </a:ext>
            </a:extLst>
          </p:cNvPr>
          <p:cNvSpPr txBox="1"/>
          <p:nvPr/>
        </p:nvSpPr>
        <p:spPr>
          <a:xfrm>
            <a:off x="1462301" y="2104915"/>
            <a:ext cx="885525" cy="618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500" dirty="0">
                <a:solidFill>
                  <a:schemeClr val="tx1"/>
                </a:solidFill>
              </a:rPr>
              <a:t>move </a:t>
            </a:r>
          </a:p>
          <a:p>
            <a:pPr algn="ctr">
              <a:lnSpc>
                <a:spcPct val="100000"/>
              </a:lnSpc>
              <a:buNone/>
            </a:pPr>
            <a:r>
              <a:rPr lang="en-US" altLang="ko-KR" sz="1500" dirty="0">
                <a:solidFill>
                  <a:schemeClr val="tx1"/>
                </a:solidFill>
              </a:rPr>
              <a:t>down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49CFDC-1C5A-43BF-BFDD-855DC4ADE010}"/>
              </a:ext>
            </a:extLst>
          </p:cNvPr>
          <p:cNvSpPr txBox="1"/>
          <p:nvPr/>
        </p:nvSpPr>
        <p:spPr>
          <a:xfrm>
            <a:off x="3242110" y="2107932"/>
            <a:ext cx="885525" cy="618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500" dirty="0">
                <a:solidFill>
                  <a:schemeClr val="tx1"/>
                </a:solidFill>
              </a:rPr>
              <a:t>shoot</a:t>
            </a:r>
          </a:p>
          <a:p>
            <a:pPr algn="ctr">
              <a:lnSpc>
                <a:spcPct val="100000"/>
              </a:lnSpc>
              <a:buNone/>
            </a:pPr>
            <a:r>
              <a:rPr lang="en-US" altLang="ko-KR" sz="1500" dirty="0">
                <a:solidFill>
                  <a:schemeClr val="tx1"/>
                </a:solidFill>
              </a:rPr>
              <a:t>right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CA4F9A-28ED-41CB-AE08-207375AE54F3}"/>
              </a:ext>
            </a:extLst>
          </p:cNvPr>
          <p:cNvSpPr txBox="1"/>
          <p:nvPr/>
        </p:nvSpPr>
        <p:spPr>
          <a:xfrm>
            <a:off x="5021919" y="2104915"/>
            <a:ext cx="885525" cy="618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500" dirty="0">
                <a:solidFill>
                  <a:schemeClr val="tx1"/>
                </a:solidFill>
              </a:rPr>
              <a:t>move</a:t>
            </a:r>
          </a:p>
          <a:p>
            <a:pPr algn="ctr">
              <a:lnSpc>
                <a:spcPct val="100000"/>
              </a:lnSpc>
              <a:buNone/>
            </a:pPr>
            <a:r>
              <a:rPr lang="en-US" altLang="ko-KR" sz="1500" dirty="0">
                <a:solidFill>
                  <a:schemeClr val="tx1"/>
                </a:solidFill>
              </a:rPr>
              <a:t>right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FF8F08-516A-4F92-8FA3-14FFC18DA510}"/>
              </a:ext>
            </a:extLst>
          </p:cNvPr>
          <p:cNvSpPr txBox="1"/>
          <p:nvPr/>
        </p:nvSpPr>
        <p:spPr>
          <a:xfrm>
            <a:off x="6776184" y="2104915"/>
            <a:ext cx="885525" cy="618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500" dirty="0">
                <a:solidFill>
                  <a:schemeClr val="tx1"/>
                </a:solidFill>
              </a:rPr>
              <a:t>move</a:t>
            </a:r>
          </a:p>
          <a:p>
            <a:pPr algn="ctr">
              <a:lnSpc>
                <a:spcPct val="100000"/>
              </a:lnSpc>
              <a:buNone/>
            </a:pPr>
            <a:r>
              <a:rPr lang="en-US" altLang="ko-KR" sz="1500" dirty="0">
                <a:solidFill>
                  <a:schemeClr val="tx1"/>
                </a:solidFill>
              </a:rPr>
              <a:t>right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B7B073-8DDC-40E2-965B-50306B598B99}"/>
              </a:ext>
            </a:extLst>
          </p:cNvPr>
          <p:cNvSpPr txBox="1"/>
          <p:nvPr/>
        </p:nvSpPr>
        <p:spPr>
          <a:xfrm>
            <a:off x="1992159" y="4676775"/>
            <a:ext cx="1559949" cy="464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en-US" altLang="ko-KR" sz="1000" dirty="0">
                <a:solidFill>
                  <a:schemeClr val="accent5">
                    <a:lumMod val="75000"/>
                  </a:schemeClr>
                </a:solidFill>
              </a:rPr>
              <a:t>Rabbit</a:t>
            </a:r>
            <a:r>
              <a:rPr lang="en-US" altLang="ko-KR" sz="1000" dirty="0">
                <a:solidFill>
                  <a:schemeClr val="tx1"/>
                </a:solidFill>
              </a:rPr>
              <a:t> eats grass</a:t>
            </a:r>
          </a:p>
          <a:p>
            <a:pPr>
              <a:lnSpc>
                <a:spcPct val="100000"/>
              </a:lnSpc>
              <a:buNone/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B5D062-391A-4C3C-9E27-EB210CB5F027}"/>
              </a:ext>
            </a:extLst>
          </p:cNvPr>
          <p:cNvSpPr txBox="1"/>
          <p:nvPr/>
        </p:nvSpPr>
        <p:spPr>
          <a:xfrm>
            <a:off x="3771226" y="4676775"/>
            <a:ext cx="1559949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1000" dirty="0">
                <a:solidFill>
                  <a:srgbClr val="FFC000"/>
                </a:solidFill>
              </a:rPr>
              <a:t>Grass</a:t>
            </a:r>
            <a:r>
              <a:rPr lang="en-US" altLang="ko-KR" sz="1000" dirty="0">
                <a:solidFill>
                  <a:schemeClr val="tx1"/>
                </a:solidFill>
              </a:rPr>
              <a:t> remains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1000" dirty="0">
                <a:solidFill>
                  <a:schemeClr val="accent5">
                    <a:lumMod val="75000"/>
                  </a:schemeClr>
                </a:solidFill>
              </a:rPr>
              <a:t>Grass</a:t>
            </a:r>
            <a:r>
              <a:rPr lang="en-US" altLang="ko-KR" sz="1000" dirty="0">
                <a:solidFill>
                  <a:schemeClr val="tx1"/>
                </a:solidFill>
              </a:rPr>
              <a:t> disappears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1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Tiger</a:t>
            </a:r>
            <a:r>
              <a:rPr lang="en-US" altLang="ko-KR" sz="1000" dirty="0">
                <a:solidFill>
                  <a:schemeClr val="tx1"/>
                </a:solidFill>
              </a:rPr>
              <a:t> becomes food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87910E-0C57-46B4-A9B1-C123D5D77222}"/>
              </a:ext>
            </a:extLst>
          </p:cNvPr>
          <p:cNvSpPr txBox="1"/>
          <p:nvPr/>
        </p:nvSpPr>
        <p:spPr>
          <a:xfrm>
            <a:off x="5550293" y="4676775"/>
            <a:ext cx="1559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1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Hunter</a:t>
            </a:r>
            <a:r>
              <a:rPr lang="en-US" altLang="ko-KR" sz="1000" dirty="0">
                <a:solidFill>
                  <a:schemeClr val="tx1"/>
                </a:solidFill>
              </a:rPr>
              <a:t> eats food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D304B-2FF7-48B5-A766-2F3A42A858B7}"/>
              </a:ext>
            </a:extLst>
          </p:cNvPr>
          <p:cNvSpPr txBox="1"/>
          <p:nvPr/>
        </p:nvSpPr>
        <p:spPr>
          <a:xfrm>
            <a:off x="7329360" y="4662669"/>
            <a:ext cx="1559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1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Grass</a:t>
            </a:r>
            <a:r>
              <a:rPr lang="en-US" altLang="ko-KR" sz="1000" dirty="0">
                <a:solidFill>
                  <a:schemeClr val="tx1"/>
                </a:solidFill>
              </a:rPr>
              <a:t> disappears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1000" dirty="0">
                <a:solidFill>
                  <a:srgbClr val="66FFFF"/>
                </a:solidFill>
              </a:rPr>
              <a:t>Tiger</a:t>
            </a:r>
            <a:r>
              <a:rPr lang="en-US" altLang="ko-KR" sz="1000" dirty="0">
                <a:solidFill>
                  <a:schemeClr val="tx1"/>
                </a:solidFill>
              </a:rPr>
              <a:t> eats rabbit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"/>
          <p:cNvSpPr txBox="1">
            <a:spLocks noGrp="1"/>
          </p:cNvSpPr>
          <p:nvPr>
            <p:ph type="title" idx="4294967295"/>
          </p:nvPr>
        </p:nvSpPr>
        <p:spPr>
          <a:xfrm>
            <a:off x="609600" y="533400"/>
            <a:ext cx="7696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34" name="Google Shape;134;p2"/>
          <p:cNvSpPr txBox="1">
            <a:spLocks noGrp="1"/>
          </p:cNvSpPr>
          <p:nvPr>
            <p:ph type="body" idx="4294967295"/>
          </p:nvPr>
        </p:nvSpPr>
        <p:spPr>
          <a:xfrm>
            <a:off x="609600" y="1477692"/>
            <a:ext cx="8274050" cy="403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334963" lvl="0" indent="-33496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Deadline</a:t>
            </a:r>
            <a:endParaRPr/>
          </a:p>
          <a:p>
            <a:pPr marL="334963" lvl="0" indent="-334963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No Plagiarism</a:t>
            </a:r>
            <a:endParaRPr/>
          </a:p>
          <a:p>
            <a:pPr marL="334963" lvl="0" indent="-334963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Leave Comments</a:t>
            </a:r>
            <a:endParaRPr/>
          </a:p>
          <a:p>
            <a:pPr marL="334963" lvl="0" indent="-334963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Scoring</a:t>
            </a:r>
            <a:endParaRPr/>
          </a:p>
          <a:p>
            <a:pPr marL="334963" lvl="0" indent="-334963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Submission</a:t>
            </a:r>
            <a:endParaRPr/>
          </a:p>
          <a:p>
            <a:pPr marL="334963" lvl="0" indent="-334963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863a2f46d_0_12"/>
          <p:cNvSpPr txBox="1">
            <a:spLocks noGrp="1"/>
          </p:cNvSpPr>
          <p:nvPr>
            <p:ph type="title"/>
          </p:nvPr>
        </p:nvSpPr>
        <p:spPr>
          <a:xfrm>
            <a:off x="609600" y="484188"/>
            <a:ext cx="76884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– Survival Game</a:t>
            </a:r>
            <a:endParaRPr/>
          </a:p>
        </p:txBody>
      </p:sp>
      <p:pic>
        <p:nvPicPr>
          <p:cNvPr id="267" name="Google Shape;267;g7863a2f46d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8300" y="484193"/>
            <a:ext cx="1586225" cy="2257758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7863a2f46d_0_12"/>
          <p:cNvSpPr txBox="1"/>
          <p:nvPr/>
        </p:nvSpPr>
        <p:spPr>
          <a:xfrm>
            <a:off x="816425" y="1614500"/>
            <a:ext cx="7800600" cy="45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334962" marR="0" lvl="0" indent="-3349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/>
              <a:t>Rabbit’s action</a:t>
            </a:r>
            <a:endParaRPr sz="2000"/>
          </a:p>
          <a:p>
            <a: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move</a:t>
            </a:r>
            <a:endParaRPr sz="1800"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At every time step, move </a:t>
            </a:r>
            <a:r>
              <a:rPr lang="en-US" sz="1500" b="1">
                <a:solidFill>
                  <a:schemeClr val="dk1"/>
                </a:solidFill>
                <a:highlight>
                  <a:srgbClr val="FFFFFF"/>
                </a:highlight>
              </a:rPr>
              <a:t>randomly</a:t>
            </a:r>
            <a:endParaRPr sz="15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marR="298691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Up, down, left, right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37160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If all neighboring cells are occupied by other animals or out of the world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82880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Stay in the current cell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371600" marR="188743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rabbit can stand on the food. In this case, food is obscured by the rabbit. (rabbit cannot eat food)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If there are grasses in adjacent cells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37160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 A rabbit will randomly move to one of those cells and </a:t>
            </a:r>
            <a:r>
              <a:rPr lang="en-US" sz="1500" b="1">
                <a:solidFill>
                  <a:schemeClr val="dk1"/>
                </a:solidFill>
                <a:highlight>
                  <a:srgbClr val="FFFFFF"/>
                </a:highlight>
              </a:rPr>
              <a:t>eat a grass</a:t>
            </a:r>
            <a:endParaRPr sz="1500" b="1"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breed</a:t>
            </a:r>
            <a:endParaRPr sz="18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</a:rPr>
              <a:t>If the rabbit is alive every 7 steps (7,14,21,...)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, then it does not move and breeds a child at the end of the time step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Creates a new rabbit in a random adjacent cell which is empty(= no other animals)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rabbit can breed in grass/food cell.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No empty cell, no breeding occurs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It has to wait until the next 7 turn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863a2f46d_3_89"/>
          <p:cNvSpPr txBox="1">
            <a:spLocks noGrp="1"/>
          </p:cNvSpPr>
          <p:nvPr>
            <p:ph type="title"/>
          </p:nvPr>
        </p:nvSpPr>
        <p:spPr>
          <a:xfrm>
            <a:off x="609600" y="484188"/>
            <a:ext cx="76884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– Survival Game</a:t>
            </a:r>
            <a:endParaRPr/>
          </a:p>
        </p:txBody>
      </p:sp>
      <p:sp>
        <p:nvSpPr>
          <p:cNvPr id="274" name="Google Shape;274;g7863a2f46d_3_89"/>
          <p:cNvSpPr txBox="1"/>
          <p:nvPr/>
        </p:nvSpPr>
        <p:spPr>
          <a:xfrm>
            <a:off x="816425" y="1614500"/>
            <a:ext cx="7793400" cy="4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334962" marR="0" lvl="0" indent="-3349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/>
              <a:t>Rabbit’s</a:t>
            </a:r>
            <a:r>
              <a:rPr lang="en-US" sz="2000">
                <a:solidFill>
                  <a:schemeClr val="dk1"/>
                </a:solidFill>
              </a:rPr>
              <a:t> attribute</a:t>
            </a:r>
            <a:endParaRPr sz="20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Life</a:t>
            </a:r>
            <a:endParaRPr sz="18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</a:rPr>
              <a:t>Rabbit’s starting life is </a:t>
            </a:r>
            <a:r>
              <a:rPr lang="en-US" sz="1500" b="1">
                <a:solidFill>
                  <a:schemeClr val="dk1"/>
                </a:solidFill>
              </a:rPr>
              <a:t>5</a:t>
            </a:r>
            <a:r>
              <a:rPr lang="en-US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</a:rPr>
              <a:t>Life will decrease by one at each step.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  <a:highlight>
                  <a:srgbClr val="FDFDFD"/>
                </a:highlight>
              </a:rPr>
              <a:t>If a rabbit moves to the cell of grass, rabbit’s life recovers to full life (5).</a:t>
            </a:r>
            <a:endParaRPr sz="15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US" sz="1500">
                <a:solidFill>
                  <a:schemeClr val="dk1"/>
                </a:solidFill>
              </a:rPr>
              <a:t>If a rabbit has not eaten a grass within the last five time steps, the rabbit will die before moving.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marR="298691" lvl="0" indent="-3238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If breeding and starvation occur at the same time, a rabbit does not breed but die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863a2f46d_3_100"/>
          <p:cNvSpPr txBox="1">
            <a:spLocks noGrp="1"/>
          </p:cNvSpPr>
          <p:nvPr>
            <p:ph type="title"/>
          </p:nvPr>
        </p:nvSpPr>
        <p:spPr>
          <a:xfrm>
            <a:off x="609600" y="484188"/>
            <a:ext cx="76884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– Survival Game</a:t>
            </a:r>
            <a:endParaRPr/>
          </a:p>
        </p:txBody>
      </p:sp>
      <p:sp>
        <p:nvSpPr>
          <p:cNvPr id="280" name="Google Shape;280;g7863a2f46d_3_100"/>
          <p:cNvSpPr txBox="1"/>
          <p:nvPr/>
        </p:nvSpPr>
        <p:spPr>
          <a:xfrm>
            <a:off x="816428" y="1614489"/>
            <a:ext cx="7481400" cy="46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334962" marR="0" lvl="0" indent="-3349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/>
              <a:t>Rabbit examples</a:t>
            </a:r>
            <a:endParaRPr sz="200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281" name="Google Shape;281;g7863a2f46d_3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843099"/>
            <a:ext cx="7998949" cy="49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63a2f46d_0_7"/>
          <p:cNvSpPr txBox="1">
            <a:spLocks noGrp="1"/>
          </p:cNvSpPr>
          <p:nvPr>
            <p:ph type="title"/>
          </p:nvPr>
        </p:nvSpPr>
        <p:spPr>
          <a:xfrm>
            <a:off x="609600" y="484188"/>
            <a:ext cx="76884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– Survival Game</a:t>
            </a:r>
            <a:endParaRPr/>
          </a:p>
        </p:txBody>
      </p:sp>
      <p:sp>
        <p:nvSpPr>
          <p:cNvPr id="287" name="Google Shape;287;g7863a2f46d_0_7"/>
          <p:cNvSpPr txBox="1"/>
          <p:nvPr/>
        </p:nvSpPr>
        <p:spPr>
          <a:xfrm>
            <a:off x="811500" y="1618050"/>
            <a:ext cx="7688400" cy="48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334962" marR="0" lvl="0" indent="-3349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/>
              <a:t>Tiger’s action</a:t>
            </a:r>
            <a:endParaRPr sz="2000"/>
          </a:p>
          <a:p>
            <a: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move</a:t>
            </a:r>
            <a:endParaRPr sz="1800"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At every time step, move </a:t>
            </a:r>
            <a:r>
              <a:rPr lang="en-US" sz="1500" b="1">
                <a:solidFill>
                  <a:schemeClr val="dk1"/>
                </a:solidFill>
                <a:highlight>
                  <a:srgbClr val="FFFFFF"/>
                </a:highlight>
              </a:rPr>
              <a:t>randomly</a:t>
            </a:r>
            <a:endParaRPr sz="15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37160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Up, down, left, right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marR="188743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tiger can stand on the grass / food. In this case, grass / food is obscured by the tiger. (tiger can’t eat grass and food)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marR="188743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If all neighboring cells are occupied by other tigers or out of the world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37160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Stay in the current cell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37160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Tigers do not eat each other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If there are </a:t>
            </a:r>
            <a:r>
              <a:rPr lang="en-US" sz="1500" b="1">
                <a:solidFill>
                  <a:srgbClr val="202124"/>
                </a:solidFill>
              </a:rPr>
              <a:t>different types</a:t>
            </a:r>
            <a:r>
              <a:rPr lang="en-US" sz="1500" b="1">
                <a:solidFill>
                  <a:schemeClr val="dk1"/>
                </a:solidFill>
                <a:highlight>
                  <a:srgbClr val="FFFFFF"/>
                </a:highlight>
              </a:rPr>
              <a:t> animals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 in adjacent cells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37160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A tiger will randomly move to one of those cells and eat it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37160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</a:rPr>
              <a:t>If both rabbit and hunter are in neighboring cells, 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Tiger will attack hunter first. → (Hunter dies == Game Over)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88" name="Google Shape;288;g7863a2f46d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1575" y="484200"/>
            <a:ext cx="1882875" cy="246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863a2f46d_3_81"/>
          <p:cNvSpPr txBox="1">
            <a:spLocks noGrp="1"/>
          </p:cNvSpPr>
          <p:nvPr>
            <p:ph type="title"/>
          </p:nvPr>
        </p:nvSpPr>
        <p:spPr>
          <a:xfrm>
            <a:off x="609600" y="484188"/>
            <a:ext cx="76884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– Survival Game</a:t>
            </a:r>
            <a:endParaRPr/>
          </a:p>
        </p:txBody>
      </p:sp>
      <p:sp>
        <p:nvSpPr>
          <p:cNvPr id="294" name="Google Shape;294;g7863a2f46d_3_81"/>
          <p:cNvSpPr txBox="1"/>
          <p:nvPr/>
        </p:nvSpPr>
        <p:spPr>
          <a:xfrm>
            <a:off x="808225" y="1624125"/>
            <a:ext cx="76884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334962" marR="0" lvl="0" indent="-3349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/>
              <a:t>Tiger’s action</a:t>
            </a:r>
            <a:endParaRPr sz="2000"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breed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</a:rPr>
              <a:t>If the tiger is alive every 10 steps (10,20,...)</a:t>
            </a:r>
            <a:r>
              <a:rPr lang="en-US" sz="1500">
                <a:solidFill>
                  <a:schemeClr val="dk1"/>
                </a:solidFill>
                <a:highlight>
                  <a:schemeClr val="lt1"/>
                </a:highlight>
              </a:rPr>
              <a:t>,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37160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Spawn off a new tiger in the same manner as rabbits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No empty cell, no breeding occurs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37160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 It has to wait for the next 10 turn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334962" marR="0" lvl="0" indent="-3349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Tiger’s attribute</a:t>
            </a:r>
            <a:endParaRPr sz="2000"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Life</a:t>
            </a:r>
            <a:endParaRPr sz="1800">
              <a:solidFill>
                <a:schemeClr val="dk1"/>
              </a:solidFill>
            </a:endParaRPr>
          </a:p>
          <a:p>
            <a:pPr marL="91440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</a:rPr>
              <a:t>Tiger’s starting life is </a:t>
            </a:r>
            <a:r>
              <a:rPr lang="en-US" sz="1500" b="1">
                <a:solidFill>
                  <a:schemeClr val="dk1"/>
                </a:solidFill>
              </a:rPr>
              <a:t>7</a:t>
            </a:r>
            <a:r>
              <a:rPr lang="en-US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marL="91440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</a:rPr>
              <a:t>Life will decrease by one at each step.</a:t>
            </a:r>
            <a:endParaRPr sz="1500">
              <a:solidFill>
                <a:schemeClr val="dk1"/>
              </a:solidFill>
            </a:endParaRPr>
          </a:p>
          <a:p>
            <a:pPr marL="91440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  <a:highlight>
                  <a:srgbClr val="FDFDFD"/>
                </a:highlight>
              </a:rPr>
              <a:t>If a tiger eats a rabbit, tiger’s life recovers to full life (7).</a:t>
            </a:r>
            <a:endParaRPr sz="1800">
              <a:solidFill>
                <a:schemeClr val="dk1"/>
              </a:solidFill>
            </a:endParaRPr>
          </a:p>
          <a:p>
            <a:pPr marL="9144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If a tiger has not eaten a rabbit within the last </a:t>
            </a:r>
            <a:r>
              <a:rPr lang="en-US" sz="1600" b="1">
                <a:solidFill>
                  <a:schemeClr val="dk1"/>
                </a:solidFill>
                <a:highlight>
                  <a:srgbClr val="FFFFFF"/>
                </a:highlight>
              </a:rPr>
              <a:t>seven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 time steps, the tiger will die before moving.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If breeding and starvation occur at the same time, a tiger does not breed but die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863a2f46d_5_0"/>
          <p:cNvSpPr txBox="1">
            <a:spLocks noGrp="1"/>
          </p:cNvSpPr>
          <p:nvPr>
            <p:ph type="title"/>
          </p:nvPr>
        </p:nvSpPr>
        <p:spPr>
          <a:xfrm>
            <a:off x="609600" y="484188"/>
            <a:ext cx="76884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– Survival Game</a:t>
            </a:r>
            <a:endParaRPr dirty="0"/>
          </a:p>
        </p:txBody>
      </p:sp>
      <p:sp>
        <p:nvSpPr>
          <p:cNvPr id="300" name="Google Shape;300;g7863a2f46d_5_0"/>
          <p:cNvSpPr txBox="1"/>
          <p:nvPr/>
        </p:nvSpPr>
        <p:spPr>
          <a:xfrm>
            <a:off x="816428" y="1614489"/>
            <a:ext cx="7481400" cy="46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334962" marR="0" lvl="0" indent="-3349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/>
              <a:t>Tiger examples</a:t>
            </a:r>
            <a:endParaRPr sz="200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301" name="Google Shape;301;g7863a2f46d_5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841625"/>
            <a:ext cx="8009448" cy="49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DAD582B-BD33-1646-8670-3B7891C0C798}"/>
              </a:ext>
            </a:extLst>
          </p:cNvPr>
          <p:cNvSpPr/>
          <p:nvPr/>
        </p:nvSpPr>
        <p:spPr>
          <a:xfrm>
            <a:off x="6180083" y="3951890"/>
            <a:ext cx="241738" cy="126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0F5317-C386-8847-902A-B36CA39573DA}"/>
              </a:ext>
            </a:extLst>
          </p:cNvPr>
          <p:cNvSpPr txBox="1"/>
          <p:nvPr/>
        </p:nvSpPr>
        <p:spPr>
          <a:xfrm>
            <a:off x="6180083" y="388221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200" dirty="0"/>
              <a:t>9</a:t>
            </a:r>
            <a:endParaRPr lang="en-K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863a2f46d_0_104"/>
          <p:cNvSpPr txBox="1">
            <a:spLocks noGrp="1"/>
          </p:cNvSpPr>
          <p:nvPr>
            <p:ph type="title"/>
          </p:nvPr>
        </p:nvSpPr>
        <p:spPr>
          <a:xfrm>
            <a:off x="609600" y="484188"/>
            <a:ext cx="76884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– Survival Game</a:t>
            </a:r>
            <a:endParaRPr/>
          </a:p>
        </p:txBody>
      </p:sp>
      <p:sp>
        <p:nvSpPr>
          <p:cNvPr id="307" name="Google Shape;307;g7863a2f46d_0_104"/>
          <p:cNvSpPr txBox="1"/>
          <p:nvPr/>
        </p:nvSpPr>
        <p:spPr>
          <a:xfrm>
            <a:off x="816428" y="1614489"/>
            <a:ext cx="7481400" cy="46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334962" marR="0" lvl="0" indent="-3349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/>
              <a:t>Task specifications</a:t>
            </a:r>
            <a:endParaRPr sz="2000" dirty="0"/>
          </a:p>
          <a:p>
            <a:pPr marL="457200" marR="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 dirty="0"/>
              <a:t>Action priority</a:t>
            </a:r>
            <a:endParaRPr sz="1500" dirty="0"/>
          </a:p>
          <a:p>
            <a:pPr marL="914400" marR="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 dirty="0"/>
              <a:t>Hunter’s action → Tiger’s action → Rabbit’s action → Grass generation</a:t>
            </a:r>
            <a:endParaRPr sz="1500" dirty="0"/>
          </a:p>
          <a:p>
            <a:pPr marL="4572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457200" marR="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 dirty="0"/>
              <a:t>Action sequences</a:t>
            </a:r>
            <a:endParaRPr sz="1500" dirty="0"/>
          </a:p>
          <a:p>
            <a:pPr marL="914400" marR="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 dirty="0">
                <a:solidFill>
                  <a:schemeClr val="dk1"/>
                </a:solidFill>
                <a:highlight>
                  <a:srgbClr val="FDFDFD"/>
                </a:highlight>
              </a:rPr>
              <a:t>Each critter’s action is carried out from the top left to the bottom right.</a:t>
            </a:r>
            <a:endParaRPr sz="15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4CC0407-D918-4B26-9C8B-E8BD7724C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527148"/>
              </p:ext>
            </p:extLst>
          </p:nvPr>
        </p:nvGraphicFramePr>
        <p:xfrm>
          <a:off x="904875" y="5232400"/>
          <a:ext cx="86400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7052752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4852146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13329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2921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8347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40024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10B03EE-3C76-4889-AD66-F24BB9072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704526"/>
              </p:ext>
            </p:extLst>
          </p:nvPr>
        </p:nvGraphicFramePr>
        <p:xfrm>
          <a:off x="2171700" y="5232400"/>
          <a:ext cx="86400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7052752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4852146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13329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2921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8347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40024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F41FEDA-69D2-4766-9905-545EE2A58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53804"/>
              </p:ext>
            </p:extLst>
          </p:nvPr>
        </p:nvGraphicFramePr>
        <p:xfrm>
          <a:off x="3438525" y="5232400"/>
          <a:ext cx="86400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7052752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4852146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13329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2921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8347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40024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359136E-C4DF-4220-AFC9-25A3C811C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165318"/>
              </p:ext>
            </p:extLst>
          </p:nvPr>
        </p:nvGraphicFramePr>
        <p:xfrm>
          <a:off x="4705350" y="5232400"/>
          <a:ext cx="86400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7052752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4852146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13329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2921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8347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40024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4E51E5E-EB1F-4894-B05B-43C83AEB8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886517"/>
              </p:ext>
            </p:extLst>
          </p:nvPr>
        </p:nvGraphicFramePr>
        <p:xfrm>
          <a:off x="5972175" y="5232400"/>
          <a:ext cx="86400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7052752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4852146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13329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2921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8347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40024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4B3F94C-0956-4C61-B079-64E0B0A57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514770"/>
              </p:ext>
            </p:extLst>
          </p:nvPr>
        </p:nvGraphicFramePr>
        <p:xfrm>
          <a:off x="7239000" y="5232400"/>
          <a:ext cx="86400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7052752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4852146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13329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2921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8347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400245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D8E800A-F6FD-44B4-86BB-7D2C74E62797}"/>
              </a:ext>
            </a:extLst>
          </p:cNvPr>
          <p:cNvCxnSpPr>
            <a:cxnSpLocks/>
          </p:cNvCxnSpPr>
          <p:nvPr/>
        </p:nvCxnSpPr>
        <p:spPr bwMode="auto">
          <a:xfrm>
            <a:off x="1828800" y="5712460"/>
            <a:ext cx="3048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298F897-D3FF-427A-A5F7-2ECEE7C0480F}"/>
              </a:ext>
            </a:extLst>
          </p:cNvPr>
          <p:cNvCxnSpPr>
            <a:cxnSpLocks/>
          </p:cNvCxnSpPr>
          <p:nvPr/>
        </p:nvCxnSpPr>
        <p:spPr bwMode="auto">
          <a:xfrm>
            <a:off x="3086100" y="5706745"/>
            <a:ext cx="3048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C987939-4EC8-4E9C-89E8-3CA575AFCA68}"/>
              </a:ext>
            </a:extLst>
          </p:cNvPr>
          <p:cNvCxnSpPr>
            <a:cxnSpLocks/>
          </p:cNvCxnSpPr>
          <p:nvPr/>
        </p:nvCxnSpPr>
        <p:spPr bwMode="auto">
          <a:xfrm>
            <a:off x="4362450" y="5697220"/>
            <a:ext cx="3048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3686A57-0707-4008-8172-244870E35379}"/>
              </a:ext>
            </a:extLst>
          </p:cNvPr>
          <p:cNvCxnSpPr>
            <a:cxnSpLocks/>
          </p:cNvCxnSpPr>
          <p:nvPr/>
        </p:nvCxnSpPr>
        <p:spPr bwMode="auto">
          <a:xfrm>
            <a:off x="5619750" y="5691505"/>
            <a:ext cx="3048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04EDB20-5119-47EE-81F7-EECC6EA88C2D}"/>
              </a:ext>
            </a:extLst>
          </p:cNvPr>
          <p:cNvCxnSpPr>
            <a:cxnSpLocks/>
          </p:cNvCxnSpPr>
          <p:nvPr/>
        </p:nvCxnSpPr>
        <p:spPr bwMode="auto">
          <a:xfrm>
            <a:off x="6896100" y="5697220"/>
            <a:ext cx="3048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F0ACB6C4-05D5-455A-A67F-69FC9FF89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196354"/>
              </p:ext>
            </p:extLst>
          </p:nvPr>
        </p:nvGraphicFramePr>
        <p:xfrm>
          <a:off x="4082850" y="3632200"/>
          <a:ext cx="86400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7052752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4852146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13329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2921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8347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40024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8B3726D-64EA-4C2A-A749-A6D2433A2C37}"/>
              </a:ext>
            </a:extLst>
          </p:cNvPr>
          <p:cNvSpPr txBox="1"/>
          <p:nvPr/>
        </p:nvSpPr>
        <p:spPr>
          <a:xfrm>
            <a:off x="1981200" y="6375400"/>
            <a:ext cx="1265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1000" dirty="0">
                <a:solidFill>
                  <a:schemeClr val="tx1"/>
                </a:solidFill>
              </a:rPr>
              <a:t>- Hunter moves left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FF4803-6AB0-4056-B995-5F47166477D4}"/>
              </a:ext>
            </a:extLst>
          </p:cNvPr>
          <p:cNvSpPr txBox="1"/>
          <p:nvPr/>
        </p:nvSpPr>
        <p:spPr>
          <a:xfrm>
            <a:off x="3237829" y="6375400"/>
            <a:ext cx="1265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1000" dirty="0">
                <a:solidFill>
                  <a:schemeClr val="tx1"/>
                </a:solidFill>
              </a:rPr>
              <a:t>- Tiger eats rabbit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92D5C9-5E72-4543-86F7-D1ED119A226B}"/>
              </a:ext>
            </a:extLst>
          </p:cNvPr>
          <p:cNvSpPr txBox="1"/>
          <p:nvPr/>
        </p:nvSpPr>
        <p:spPr>
          <a:xfrm>
            <a:off x="4533900" y="6375399"/>
            <a:ext cx="1265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1000" dirty="0">
                <a:solidFill>
                  <a:schemeClr val="tx1"/>
                </a:solidFill>
              </a:rPr>
              <a:t>- Tiger moves 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794635-82F5-4F03-AC5E-812225E0FF67}"/>
              </a:ext>
            </a:extLst>
          </p:cNvPr>
          <p:cNvSpPr txBox="1"/>
          <p:nvPr/>
        </p:nvSpPr>
        <p:spPr>
          <a:xfrm>
            <a:off x="5821209" y="6375399"/>
            <a:ext cx="1265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1000" dirty="0">
                <a:solidFill>
                  <a:schemeClr val="tx1"/>
                </a:solidFill>
              </a:rPr>
              <a:t>- Rabbit eats grass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3F9DB1-5259-4B07-BAB4-8CB351DB588C}"/>
              </a:ext>
            </a:extLst>
          </p:cNvPr>
          <p:cNvSpPr txBox="1"/>
          <p:nvPr/>
        </p:nvSpPr>
        <p:spPr>
          <a:xfrm>
            <a:off x="7108518" y="6375399"/>
            <a:ext cx="1265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1000" dirty="0">
                <a:solidFill>
                  <a:schemeClr val="tx1"/>
                </a:solidFill>
              </a:rPr>
              <a:t>- Grass generates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D00AD5-91D8-4E19-9E03-FC23195F3715}"/>
              </a:ext>
            </a:extLst>
          </p:cNvPr>
          <p:cNvSpPr txBox="1"/>
          <p:nvPr/>
        </p:nvSpPr>
        <p:spPr>
          <a:xfrm>
            <a:off x="715809" y="4537551"/>
            <a:ext cx="2084541" cy="618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1500" dirty="0">
                <a:solidFill>
                  <a:schemeClr val="tx1"/>
                </a:solidFill>
              </a:rPr>
              <a:t>Example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sz="1500" dirty="0">
                <a:solidFill>
                  <a:schemeClr val="tx1"/>
                </a:solidFill>
              </a:rPr>
              <a:t>Command : move left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6AF6C7-41A6-40C3-B6D2-3092FF9C8AFB}"/>
              </a:ext>
            </a:extLst>
          </p:cNvPr>
          <p:cNvSpPr txBox="1"/>
          <p:nvPr/>
        </p:nvSpPr>
        <p:spPr>
          <a:xfrm>
            <a:off x="724571" y="6375399"/>
            <a:ext cx="114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1000" dirty="0">
                <a:solidFill>
                  <a:schemeClr val="tx1"/>
                </a:solidFill>
              </a:rPr>
              <a:t>- Initial state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9"/>
          <p:cNvSpPr txBox="1">
            <a:spLocks noGrp="1"/>
          </p:cNvSpPr>
          <p:nvPr>
            <p:ph type="title"/>
          </p:nvPr>
        </p:nvSpPr>
        <p:spPr>
          <a:xfrm>
            <a:off x="609600" y="494579"/>
            <a:ext cx="7688263" cy="93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rmAutofit fontScale="90000"/>
          </a:bodyPr>
          <a:lstStyle/>
          <a:p>
            <a:pPr marL="0" lvl="0" indent="0" algn="ctr" rtl="0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Submission</a:t>
            </a:r>
            <a:endParaRPr/>
          </a:p>
        </p:txBody>
      </p:sp>
      <p:sp>
        <p:nvSpPr>
          <p:cNvPr id="314" name="Google Shape;314;p9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80196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334963" lvl="0" indent="-3349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Zip the folder by following steps correctly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endParaRPr sz="1500"/>
          </a:p>
          <a:p>
            <a:pPr marL="334963" lvl="0" indent="-33496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studentId_final.tar.gz</a:t>
            </a:r>
            <a:endParaRPr/>
          </a:p>
          <a:p>
            <a:pPr marL="735013" lvl="1" indent="-277813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Ex) 2020123456_final.tar.gz</a:t>
            </a:r>
            <a:endParaRPr/>
          </a:p>
          <a:p>
            <a:pPr marL="735013" lvl="1" indent="-182562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</a:pPr>
            <a:endParaRPr sz="1500"/>
          </a:p>
          <a:p>
            <a:pPr marL="334963" lvl="0" indent="-33496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There is going to be reduction of points if not following the folder hierarchy as well</a:t>
            </a:r>
            <a:endParaRPr/>
          </a:p>
          <a:p>
            <a:pPr marL="334963" lvl="0" indent="-23971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endParaRPr sz="1500"/>
          </a:p>
          <a:p>
            <a:pPr marL="334963" lvl="0" indent="-33496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When unzip your submission to .tar.gz file, you should follow the folder hierarchy below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endParaRPr sz="1500"/>
          </a:p>
          <a:p>
            <a:pPr marL="0" lvl="0" indent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Current directory</a:t>
            </a:r>
            <a:endParaRPr/>
          </a:p>
          <a:p>
            <a:pPr marL="457200" lvl="1" indent="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- studentId_final.tar.gz </a:t>
            </a:r>
            <a:endParaRPr/>
          </a:p>
          <a:p>
            <a:pPr marL="457200" lvl="1" indent="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- studentId_final</a:t>
            </a:r>
            <a:endParaRPr sz="1500"/>
          </a:p>
          <a:p>
            <a:pPr marL="457200" lvl="1" indent="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	- all your files</a:t>
            </a:r>
            <a:endParaRPr/>
          </a:p>
          <a:p>
            <a:pPr marL="457200" lvl="1" indent="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	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0"/>
          <p:cNvSpPr txBox="1">
            <a:spLocks noGrp="1"/>
          </p:cNvSpPr>
          <p:nvPr>
            <p:ph type="title"/>
          </p:nvPr>
        </p:nvSpPr>
        <p:spPr>
          <a:xfrm>
            <a:off x="609600" y="484188"/>
            <a:ext cx="7688263" cy="93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rmAutofit fontScale="90000"/>
          </a:bodyPr>
          <a:lstStyle/>
          <a:p>
            <a:pPr marL="0" lvl="0" indent="0" algn="ctr" rtl="0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320" name="Google Shape;320;p10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7688262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rmAutofit/>
          </a:bodyPr>
          <a:lstStyle/>
          <a:p>
            <a:pPr marL="334963" lvl="0" indent="-3349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Use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oop20202@gmail.com</a:t>
            </a:r>
            <a:r>
              <a:rPr lang="en-US"/>
              <a:t> for questions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334963" lvl="0" indent="-33496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We are not going to answer</a:t>
            </a:r>
            <a:endParaRPr/>
          </a:p>
          <a:p>
            <a:pPr marL="735013" lvl="1" indent="-277813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Questions sent to TAs’ personal mails</a:t>
            </a:r>
            <a:endParaRPr/>
          </a:p>
          <a:p>
            <a:pPr marL="735013" lvl="1" indent="-277813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Questions not making sense</a:t>
            </a:r>
            <a:endParaRPr/>
          </a:p>
          <a:p>
            <a:pPr marL="735013" lvl="1" indent="-277813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Questions related to the algorithm for solving the question</a:t>
            </a:r>
            <a:endParaRPr/>
          </a:p>
          <a:p>
            <a:pPr marL="735013" lvl="1" indent="-277813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Questions you can infer the answer if read this file thoroughly</a:t>
            </a:r>
            <a:endParaRPr/>
          </a:p>
          <a:p>
            <a:pPr marL="735013" lvl="1" indent="-277813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Questions you can simply solve by googling</a:t>
            </a:r>
            <a:endParaRPr/>
          </a:p>
          <a:p>
            <a:pPr marL="1143000" lvl="2" indent="-2286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Ex) how do I make a folder on ubuntu?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>
            <a:spLocks noGrp="1"/>
          </p:cNvSpPr>
          <p:nvPr>
            <p:ph type="title"/>
          </p:nvPr>
        </p:nvSpPr>
        <p:spPr>
          <a:xfrm>
            <a:off x="609600" y="484188"/>
            <a:ext cx="7688263" cy="93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Deadline</a:t>
            </a:r>
            <a:endParaRPr/>
          </a:p>
        </p:txBody>
      </p:sp>
      <p:sp>
        <p:nvSpPr>
          <p:cNvPr id="140" name="Google Shape;140;p3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7688263" cy="6088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334963" lvl="0" indent="-20796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>
              <a:solidFill>
                <a:srgbClr val="FF0000"/>
              </a:solidFill>
            </a:endParaRPr>
          </a:p>
          <a:p>
            <a:pPr marL="334963" lvl="0" indent="-33496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rgbClr val="FF0000"/>
                </a:solidFill>
              </a:rPr>
              <a:t>Tuesday, December 22  23:55</a:t>
            </a:r>
            <a:endParaRPr/>
          </a:p>
          <a:p>
            <a:pPr marL="334963" lvl="0" indent="-33496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rgbClr val="FF0000"/>
                </a:solidFill>
              </a:rPr>
              <a:t>No late submissions at all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>
            <a:spLocks noGrp="1"/>
          </p:cNvSpPr>
          <p:nvPr>
            <p:ph type="title"/>
          </p:nvPr>
        </p:nvSpPr>
        <p:spPr>
          <a:xfrm>
            <a:off x="609600" y="484188"/>
            <a:ext cx="7688263" cy="93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rmAutofit fontScale="90000"/>
          </a:bodyPr>
          <a:lstStyle/>
          <a:p>
            <a:pPr marL="0" lvl="0" indent="0" algn="ctr" rtl="0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Plagiarism</a:t>
            </a:r>
            <a:endParaRPr/>
          </a:p>
        </p:txBody>
      </p:sp>
      <p:sp>
        <p:nvSpPr>
          <p:cNvPr id="146" name="Google Shape;146;p4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7688262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rmAutofit/>
          </a:bodyPr>
          <a:lstStyle/>
          <a:p>
            <a:pPr marL="334963" lvl="0" indent="-3349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No Mercy.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334963" lvl="0" indent="-33496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punishment will be made to </a:t>
            </a:r>
            <a:r>
              <a:rPr lang="en-US">
                <a:solidFill>
                  <a:srgbClr val="FF0000"/>
                </a:solidFill>
              </a:rPr>
              <a:t>both</a:t>
            </a:r>
            <a:endParaRPr/>
          </a:p>
          <a:p>
            <a:pPr marL="735013" lvl="1" indent="-277813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the person who copied the code, and the person who shared the code.</a:t>
            </a:r>
            <a:endParaRPr/>
          </a:p>
          <a:p>
            <a:pPr marL="735013" lvl="1" indent="-150812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334963" lvl="0" indent="-33496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We will do plagiarism test with codes that were made in previous semesters also in google. So be careful ☺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>
            <a:spLocks noGrp="1"/>
          </p:cNvSpPr>
          <p:nvPr>
            <p:ph type="title"/>
          </p:nvPr>
        </p:nvSpPr>
        <p:spPr>
          <a:xfrm>
            <a:off x="609600" y="484188"/>
            <a:ext cx="7688263" cy="93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rmAutofit fontScale="90000"/>
          </a:bodyPr>
          <a:lstStyle/>
          <a:p>
            <a:pPr marL="0" lvl="0" indent="0" algn="ctr" rtl="0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Leave Comments</a:t>
            </a:r>
            <a:endParaRPr/>
          </a:p>
        </p:txBody>
      </p:sp>
      <p:sp>
        <p:nvSpPr>
          <p:cNvPr id="152" name="Google Shape;152;p5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7688262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rmAutofit/>
          </a:bodyPr>
          <a:lstStyle/>
          <a:p>
            <a:pPr marL="334963" lvl="0" indent="-2079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334963" lvl="0" indent="-33496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Leave comments in your file for TAs to understand your code.</a:t>
            </a:r>
            <a:endParaRPr/>
          </a:p>
          <a:p>
            <a:pPr marL="334963" lvl="0" indent="-20796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334963" lvl="0" indent="-33496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If no comments in the file, there may be a reduction of points.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863a2f46d_6_2"/>
          <p:cNvSpPr txBox="1">
            <a:spLocks noGrp="1"/>
          </p:cNvSpPr>
          <p:nvPr>
            <p:ph type="title"/>
          </p:nvPr>
        </p:nvSpPr>
        <p:spPr>
          <a:xfrm>
            <a:off x="609600" y="484188"/>
            <a:ext cx="76884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Skeleton Code / TAs’ Comments</a:t>
            </a:r>
            <a:endParaRPr/>
          </a:p>
        </p:txBody>
      </p:sp>
      <p:sp>
        <p:nvSpPr>
          <p:cNvPr id="158" name="Google Shape;158;g7863a2f46d_6_2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7688400" cy="53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334962" lvl="0" indent="-207962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334962" lvl="0" indent="-334962" algn="just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Throughout this course, you have learned enough materials to materialize the final project</a:t>
            </a:r>
            <a:endParaRPr/>
          </a:p>
          <a:p>
            <a:pPr marL="334962" lvl="0" indent="-322262" algn="just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 skeleton code → more freedom of implementation</a:t>
            </a:r>
            <a:endParaRPr/>
          </a:p>
          <a:p>
            <a:pPr marL="0" lvl="0" indent="0" algn="just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334962" lvl="0" indent="-322262" algn="just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is likely the first and last “project” scale assignment</a:t>
            </a:r>
            <a:endParaRPr/>
          </a:p>
          <a:p>
            <a:pPr marL="334962" lvl="0" indent="-322262" algn="just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can definitely say that once you finish this project perfectly by your own, your coding skills will boost up and much thorough understanding of OOP will be possible</a:t>
            </a:r>
            <a:endParaRPr/>
          </a:p>
          <a:p>
            <a:pPr marL="334962" lvl="0" indent="-322262" algn="just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Even TAs take several hours to fully finish this project, so start immediately</a:t>
            </a:r>
            <a:endParaRPr/>
          </a:p>
          <a:p>
            <a:pPr marL="334962" lvl="0" indent="-322262" algn="just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recommend you to design how to implement first, rather than just start coding without any plan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>
            <a:spLocks noGrp="1"/>
          </p:cNvSpPr>
          <p:nvPr>
            <p:ph type="title"/>
          </p:nvPr>
        </p:nvSpPr>
        <p:spPr>
          <a:xfrm>
            <a:off x="609600" y="484188"/>
            <a:ext cx="7688263" cy="93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rmAutofit fontScale="90000"/>
          </a:bodyPr>
          <a:lstStyle/>
          <a:p>
            <a:pPr marL="0" lvl="0" indent="0" algn="ctr" rtl="0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Scoring</a:t>
            </a:r>
            <a:endParaRPr/>
          </a:p>
        </p:txBody>
      </p:sp>
      <p:sp>
        <p:nvSpPr>
          <p:cNvPr id="164" name="Google Shape;164;p6"/>
          <p:cNvSpPr txBox="1">
            <a:spLocks noGrp="1"/>
          </p:cNvSpPr>
          <p:nvPr>
            <p:ph type="body" idx="1"/>
          </p:nvPr>
        </p:nvSpPr>
        <p:spPr>
          <a:xfrm>
            <a:off x="609599" y="1371600"/>
            <a:ext cx="8264435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334962" lvl="0" indent="-33496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130 points</a:t>
            </a:r>
            <a:endParaRPr sz="1500"/>
          </a:p>
          <a:p>
            <a:pPr marL="735012" lvl="1" indent="-25876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(10pt) </a:t>
            </a:r>
            <a:r>
              <a:rPr lang="en-US" sz="1500" b="1"/>
              <a:t>Grass</a:t>
            </a:r>
            <a:r>
              <a:rPr lang="en-US" sz="1500"/>
              <a:t> </a:t>
            </a:r>
            <a:r>
              <a:rPr lang="en-US" sz="1500" i="1"/>
              <a:t>generation / deletion</a:t>
            </a:r>
            <a:r>
              <a:rPr lang="en-US" sz="1500"/>
              <a:t> 		</a:t>
            </a:r>
            <a:r>
              <a:rPr lang="en-US" sz="1500" b="1"/>
              <a:t>fully</a:t>
            </a:r>
            <a:r>
              <a:rPr lang="en-US" sz="1500"/>
              <a:t> implemented</a:t>
            </a:r>
            <a:endParaRPr sz="1500"/>
          </a:p>
          <a:p>
            <a:pPr marL="735012" lvl="1" indent="-25876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(10pt) </a:t>
            </a:r>
            <a:r>
              <a:rPr lang="en-US" sz="1500" b="1"/>
              <a:t>Food</a:t>
            </a:r>
            <a:r>
              <a:rPr lang="en-US" sz="1500"/>
              <a:t> </a:t>
            </a:r>
            <a:r>
              <a:rPr lang="en-US" sz="1500" i="1"/>
              <a:t>generation / deletion</a:t>
            </a:r>
            <a:r>
              <a:rPr lang="en-US" sz="1500"/>
              <a:t> 		</a:t>
            </a:r>
            <a:r>
              <a:rPr lang="en-US" sz="1500" b="1"/>
              <a:t>fully</a:t>
            </a:r>
            <a:r>
              <a:rPr lang="en-US" sz="1500"/>
              <a:t> implemented</a:t>
            </a:r>
            <a:endParaRPr sz="1500"/>
          </a:p>
          <a:p>
            <a:pPr marL="735012" lvl="1" indent="-25876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(10pt) </a:t>
            </a:r>
            <a:r>
              <a:rPr lang="en-US" sz="1500" b="1"/>
              <a:t>Hunter</a:t>
            </a:r>
            <a:r>
              <a:rPr lang="en-US" sz="1500"/>
              <a:t> </a:t>
            </a:r>
            <a:r>
              <a:rPr lang="en-US" sz="1500" i="1"/>
              <a:t>move</a:t>
            </a:r>
            <a:r>
              <a:rPr lang="en-US" sz="1500"/>
              <a:t> 				</a:t>
            </a:r>
            <a:r>
              <a:rPr lang="en-US" sz="1500" b="1"/>
              <a:t>fully</a:t>
            </a:r>
            <a:r>
              <a:rPr lang="en-US" sz="1500"/>
              <a:t> implemented</a:t>
            </a:r>
            <a:endParaRPr sz="1500"/>
          </a:p>
          <a:p>
            <a:pPr marL="735012" lvl="1" indent="-25876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(10pt) </a:t>
            </a:r>
            <a:r>
              <a:rPr lang="en-US" sz="1500" b="1"/>
              <a:t>Hunter</a:t>
            </a:r>
            <a:r>
              <a:rPr lang="en-US" sz="1500"/>
              <a:t> </a:t>
            </a:r>
            <a:r>
              <a:rPr lang="en-US" sz="1500" i="1"/>
              <a:t>shoot</a:t>
            </a:r>
            <a:r>
              <a:rPr lang="en-US" sz="1500"/>
              <a:t> 				</a:t>
            </a:r>
            <a:r>
              <a:rPr lang="en-US" sz="1500" b="1"/>
              <a:t>fully</a:t>
            </a:r>
            <a:r>
              <a:rPr lang="en-US" sz="1500"/>
              <a:t> implemented</a:t>
            </a:r>
            <a:endParaRPr sz="1500"/>
          </a:p>
          <a:p>
            <a:pPr marL="735012" lvl="1" indent="-25876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(10pt) </a:t>
            </a:r>
            <a:r>
              <a:rPr lang="en-US" sz="1500" b="1"/>
              <a:t>Hunter</a:t>
            </a:r>
            <a:r>
              <a:rPr lang="en-US" sz="1500"/>
              <a:t> </a:t>
            </a:r>
            <a:r>
              <a:rPr lang="en-US" sz="1500" i="1"/>
              <a:t>life count / eat</a:t>
            </a:r>
            <a:r>
              <a:rPr lang="en-US" sz="1500"/>
              <a:t> 			</a:t>
            </a:r>
            <a:r>
              <a:rPr lang="en-US" sz="1500" b="1"/>
              <a:t>fully</a:t>
            </a:r>
            <a:r>
              <a:rPr lang="en-US" sz="1500"/>
              <a:t> implemented</a:t>
            </a:r>
            <a:endParaRPr sz="1500"/>
          </a:p>
          <a:p>
            <a:pPr marL="735012" lvl="1" indent="-25876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(10pt) </a:t>
            </a:r>
            <a:r>
              <a:rPr lang="en-US" sz="1500" b="1"/>
              <a:t>Rabbit</a:t>
            </a:r>
            <a:r>
              <a:rPr lang="en-US" sz="1500"/>
              <a:t> </a:t>
            </a:r>
            <a:r>
              <a:rPr lang="en-US" sz="1500" i="1"/>
              <a:t>move</a:t>
            </a:r>
            <a:r>
              <a:rPr lang="en-US" sz="1500"/>
              <a:t> 				</a:t>
            </a:r>
            <a:r>
              <a:rPr lang="en-US" sz="1500" b="1"/>
              <a:t>fully</a:t>
            </a:r>
            <a:r>
              <a:rPr lang="en-US" sz="1500"/>
              <a:t> implemented</a:t>
            </a:r>
            <a:endParaRPr sz="1500"/>
          </a:p>
          <a:p>
            <a:pPr marL="735012" lvl="1" indent="-25876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(10pt) </a:t>
            </a:r>
            <a:r>
              <a:rPr lang="en-US" sz="1500" b="1"/>
              <a:t>Rabbit</a:t>
            </a:r>
            <a:r>
              <a:rPr lang="en-US" sz="1500"/>
              <a:t> </a:t>
            </a:r>
            <a:r>
              <a:rPr lang="en-US" sz="1500" i="1"/>
              <a:t>breed</a:t>
            </a:r>
            <a:r>
              <a:rPr lang="en-US" sz="1500"/>
              <a:t> 				</a:t>
            </a:r>
            <a:r>
              <a:rPr lang="en-US" sz="1500" b="1"/>
              <a:t>fully</a:t>
            </a:r>
            <a:r>
              <a:rPr lang="en-US" sz="1500"/>
              <a:t> implemented</a:t>
            </a:r>
            <a:endParaRPr sz="1500"/>
          </a:p>
          <a:p>
            <a:pPr marL="735012" lvl="1" indent="-25876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(10pt) </a:t>
            </a:r>
            <a:r>
              <a:rPr lang="en-US" sz="1500" b="1"/>
              <a:t>Rabbit</a:t>
            </a:r>
            <a:r>
              <a:rPr lang="en-US" sz="1500"/>
              <a:t> </a:t>
            </a:r>
            <a:r>
              <a:rPr lang="en-US" sz="1500" i="1"/>
              <a:t>life count / eat</a:t>
            </a:r>
            <a:r>
              <a:rPr lang="en-US" sz="1500"/>
              <a:t> 			</a:t>
            </a:r>
            <a:r>
              <a:rPr lang="en-US" sz="1500" b="1"/>
              <a:t>fully</a:t>
            </a:r>
            <a:r>
              <a:rPr lang="en-US" sz="1500"/>
              <a:t> implemented</a:t>
            </a:r>
            <a:endParaRPr sz="1500"/>
          </a:p>
          <a:p>
            <a:pPr marL="735012" lvl="1" indent="-25876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(10pt) </a:t>
            </a:r>
            <a:r>
              <a:rPr lang="en-US" sz="1500" b="1"/>
              <a:t>Tiger</a:t>
            </a:r>
            <a:r>
              <a:rPr lang="en-US" sz="1500"/>
              <a:t> </a:t>
            </a:r>
            <a:r>
              <a:rPr lang="en-US" sz="1500" i="1"/>
              <a:t>move</a:t>
            </a:r>
            <a:r>
              <a:rPr lang="en-US" sz="1500"/>
              <a:t> 				</a:t>
            </a:r>
            <a:r>
              <a:rPr lang="en-US" sz="1500" b="1"/>
              <a:t>fully</a:t>
            </a:r>
            <a:r>
              <a:rPr lang="en-US" sz="1500"/>
              <a:t> implemented</a:t>
            </a:r>
            <a:endParaRPr sz="1500"/>
          </a:p>
          <a:p>
            <a:pPr marL="735012" lvl="1" indent="-25876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(10pt) </a:t>
            </a:r>
            <a:r>
              <a:rPr lang="en-US" sz="1500" b="1"/>
              <a:t>Tiger</a:t>
            </a:r>
            <a:r>
              <a:rPr lang="en-US" sz="1500"/>
              <a:t> </a:t>
            </a:r>
            <a:r>
              <a:rPr lang="en-US" sz="1500" i="1"/>
              <a:t>breed</a:t>
            </a:r>
            <a:r>
              <a:rPr lang="en-US" sz="1500"/>
              <a:t> 				</a:t>
            </a:r>
            <a:r>
              <a:rPr lang="en-US" sz="1500" b="1"/>
              <a:t>fully</a:t>
            </a:r>
            <a:r>
              <a:rPr lang="en-US" sz="1500"/>
              <a:t> implemented</a:t>
            </a:r>
            <a:endParaRPr sz="1500"/>
          </a:p>
          <a:p>
            <a:pPr marL="735012" lvl="1" indent="-25876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(10pt) </a:t>
            </a:r>
            <a:r>
              <a:rPr lang="en-US" sz="1500" b="1"/>
              <a:t>Tiger</a:t>
            </a:r>
            <a:r>
              <a:rPr lang="en-US" sz="1500"/>
              <a:t> </a:t>
            </a:r>
            <a:r>
              <a:rPr lang="en-US" sz="1500" i="1"/>
              <a:t>life count / eat</a:t>
            </a:r>
            <a:r>
              <a:rPr lang="en-US" sz="1500"/>
              <a:t> 			</a:t>
            </a:r>
            <a:r>
              <a:rPr lang="en-US" sz="1500" b="1"/>
              <a:t>fully</a:t>
            </a:r>
            <a:r>
              <a:rPr lang="en-US" sz="1500"/>
              <a:t> implemented</a:t>
            </a:r>
            <a:endParaRPr sz="1500"/>
          </a:p>
          <a:p>
            <a:pPr marL="735012" lvl="1" indent="-25876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(20pt) </a:t>
            </a:r>
            <a:r>
              <a:rPr lang="en-US" sz="1500" i="1"/>
              <a:t>Minor details</a:t>
            </a:r>
            <a:r>
              <a:rPr lang="en-US" sz="1500"/>
              <a:t> 				</a:t>
            </a:r>
            <a:r>
              <a:rPr lang="en-US" sz="1500" b="1"/>
              <a:t>fully</a:t>
            </a:r>
            <a:r>
              <a:rPr lang="en-US" sz="1500"/>
              <a:t> implemented</a:t>
            </a:r>
            <a:endParaRPr sz="150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334962" lvl="0" indent="-33496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 b="1"/>
              <a:t>Bonus</a:t>
            </a:r>
            <a:r>
              <a:rPr lang="en-US" sz="1500"/>
              <a:t> 30 points</a:t>
            </a:r>
            <a:endParaRPr sz="1500"/>
          </a:p>
          <a:p>
            <a:pPr marL="735012" lvl="1" indent="-25876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no STL (vector, unordered_map, ...etc) used → +20 points</a:t>
            </a:r>
            <a:endParaRPr sz="1500"/>
          </a:p>
          <a:p>
            <a:pPr marL="735012" lvl="1" indent="-25876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no heuristic initialization such as (Rabbit* rabbit[999999]) exists → +10 points</a:t>
            </a:r>
            <a:endParaRPr sz="150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→ Maximum 160 points</a:t>
            </a:r>
            <a:endParaRPr sz="150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 txBox="1">
            <a:spLocks noGrp="1"/>
          </p:cNvSpPr>
          <p:nvPr>
            <p:ph type="title"/>
          </p:nvPr>
        </p:nvSpPr>
        <p:spPr>
          <a:xfrm>
            <a:off x="609600" y="484188"/>
            <a:ext cx="7688263" cy="93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rmAutofit fontScale="90000"/>
          </a:bodyPr>
          <a:lstStyle/>
          <a:p>
            <a:pPr marL="0" lvl="0" indent="0" algn="ctr" rtl="0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– Survival Game</a:t>
            </a:r>
            <a:endParaRPr/>
          </a:p>
        </p:txBody>
      </p:sp>
      <p:sp>
        <p:nvSpPr>
          <p:cNvPr id="170" name="Google Shape;170;p7"/>
          <p:cNvSpPr txBox="1"/>
          <p:nvPr/>
        </p:nvSpPr>
        <p:spPr>
          <a:xfrm>
            <a:off x="816428" y="1614489"/>
            <a:ext cx="7481400" cy="46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334962" marR="0" lvl="0" indent="-3349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/>
              <a:t>Goal : Survive and Save Rabbits from Tigers!</a:t>
            </a:r>
            <a:endParaRPr sz="2000"/>
          </a:p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if hunter dies or all rabbits die → you lose, Game over</a:t>
            </a:r>
            <a:endParaRPr sz="2000"/>
          </a:p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if one or more rabbits alive and all tigers are dead</a:t>
            </a:r>
            <a:endParaRPr sz="2000"/>
          </a:p>
          <a:p>
            <a:pPr marL="13716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→ you win, Game finishes</a:t>
            </a:r>
            <a:endParaRPr sz="2000"/>
          </a:p>
          <a:p>
            <a:pPr marL="334962" marR="0" lvl="0" indent="-3349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/>
              <a:t>Simulation of survival game</a:t>
            </a:r>
            <a:endParaRPr sz="2000"/>
          </a:p>
          <a:p>
            <a:pPr marL="457200" marR="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Character</a:t>
            </a:r>
            <a:endParaRPr sz="1500"/>
          </a:p>
          <a:p>
            <a:pPr marL="914400" marR="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Hunter</a:t>
            </a:r>
            <a:endParaRPr sz="1500"/>
          </a:p>
          <a:p>
            <a:pPr marL="914400" marR="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Tiger</a:t>
            </a:r>
            <a:endParaRPr sz="1500"/>
          </a:p>
          <a:p>
            <a:pPr marL="914400" marR="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Rabbit</a:t>
            </a:r>
            <a:endParaRPr sz="1500"/>
          </a:p>
          <a:p>
            <a:pPr marL="914400" marR="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Grass</a:t>
            </a:r>
            <a:endParaRPr sz="150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</a:rPr>
              <a:t>World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</a:rPr>
              <a:t>W x H grid cells (1 &lt;= W &lt;= 1000, 1 &lt;= H &lt;= 1000)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</a:rPr>
              <a:t>One critter only can occupy a cell at a time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</a:rPr>
              <a:t>Critter can’t get out of given world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>
            <a:spLocks noGrp="1"/>
          </p:cNvSpPr>
          <p:nvPr>
            <p:ph type="title"/>
          </p:nvPr>
        </p:nvSpPr>
        <p:spPr>
          <a:xfrm>
            <a:off x="609600" y="484188"/>
            <a:ext cx="7688263" cy="93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rmAutofit fontScale="90000"/>
          </a:bodyPr>
          <a:lstStyle/>
          <a:p>
            <a:pPr marL="0" lvl="0" indent="0" algn="ctr" rtl="0">
              <a:lnSpc>
                <a:spcPct val="236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– Survival Game</a:t>
            </a:r>
            <a:endParaRPr/>
          </a:p>
        </p:txBody>
      </p:sp>
      <p:sp>
        <p:nvSpPr>
          <p:cNvPr id="176" name="Google Shape;176;p8"/>
          <p:cNvSpPr txBox="1"/>
          <p:nvPr/>
        </p:nvSpPr>
        <p:spPr>
          <a:xfrm>
            <a:off x="816428" y="1614489"/>
            <a:ext cx="7481435" cy="461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rmAutofit/>
          </a:bodyPr>
          <a:lstStyle/>
          <a:p>
            <a:pPr marL="334963" marR="0" lvl="0" indent="-33496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Simulation Space</a:t>
            </a:r>
            <a:endParaRPr/>
          </a:p>
        </p:txBody>
      </p:sp>
      <p:graphicFrame>
        <p:nvGraphicFramePr>
          <p:cNvPr id="177" name="Google Shape;177;p8"/>
          <p:cNvGraphicFramePr/>
          <p:nvPr/>
        </p:nvGraphicFramePr>
        <p:xfrm>
          <a:off x="3312000" y="28638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{62BE8D43-2EF9-4A80-84E4-99A11509468E}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H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R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*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78" name="Google Shape;178;p8"/>
          <p:cNvCxnSpPr/>
          <p:nvPr/>
        </p:nvCxnSpPr>
        <p:spPr>
          <a:xfrm>
            <a:off x="3312000" y="2579914"/>
            <a:ext cx="2520000" cy="0"/>
          </a:xfrm>
          <a:prstGeom prst="straightConnector1">
            <a:avLst/>
          </a:prstGeom>
          <a:solidFill>
            <a:srgbClr val="00B8FF"/>
          </a:solidFill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79" name="Google Shape;179;p8"/>
          <p:cNvCxnSpPr/>
          <p:nvPr/>
        </p:nvCxnSpPr>
        <p:spPr>
          <a:xfrm>
            <a:off x="3026229" y="2863828"/>
            <a:ext cx="0" cy="2520000"/>
          </a:xfrm>
          <a:prstGeom prst="straightConnector1">
            <a:avLst/>
          </a:prstGeom>
          <a:solidFill>
            <a:srgbClr val="00B8FF"/>
          </a:solidFill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80" name="Google Shape;180;p8"/>
          <p:cNvSpPr txBox="1"/>
          <p:nvPr/>
        </p:nvSpPr>
        <p:spPr>
          <a:xfrm>
            <a:off x="4381500" y="1926880"/>
            <a:ext cx="381000" cy="55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23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8"/>
          <p:cNvSpPr txBox="1"/>
          <p:nvPr/>
        </p:nvSpPr>
        <p:spPr>
          <a:xfrm>
            <a:off x="2490091" y="3733908"/>
            <a:ext cx="381000" cy="55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23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8"/>
          <p:cNvGrpSpPr/>
          <p:nvPr/>
        </p:nvGrpSpPr>
        <p:grpSpPr>
          <a:xfrm>
            <a:off x="3918858" y="3921920"/>
            <a:ext cx="849992" cy="780708"/>
            <a:chOff x="3918858" y="3921920"/>
            <a:chExt cx="849992" cy="780708"/>
          </a:xfrm>
        </p:grpSpPr>
        <p:cxnSp>
          <p:nvCxnSpPr>
            <p:cNvPr id="183" name="Google Shape;183;p8"/>
            <p:cNvCxnSpPr/>
            <p:nvPr/>
          </p:nvCxnSpPr>
          <p:spPr>
            <a:xfrm rot="10800000">
              <a:off x="4359728" y="3921920"/>
              <a:ext cx="0" cy="245453"/>
            </a:xfrm>
            <a:prstGeom prst="straightConnector1">
              <a:avLst/>
            </a:prstGeom>
            <a:solidFill>
              <a:srgbClr val="00B8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84" name="Google Shape;184;p8"/>
            <p:cNvCxnSpPr/>
            <p:nvPr/>
          </p:nvCxnSpPr>
          <p:spPr>
            <a:xfrm>
              <a:off x="4359728" y="4439513"/>
              <a:ext cx="0" cy="263115"/>
            </a:xfrm>
            <a:prstGeom prst="straightConnector1">
              <a:avLst/>
            </a:prstGeom>
            <a:solidFill>
              <a:srgbClr val="00B8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85" name="Google Shape;185;p8"/>
            <p:cNvCxnSpPr/>
            <p:nvPr/>
          </p:nvCxnSpPr>
          <p:spPr>
            <a:xfrm rot="10800000">
              <a:off x="3918858" y="4319772"/>
              <a:ext cx="310242" cy="1"/>
            </a:xfrm>
            <a:prstGeom prst="straightConnector1">
              <a:avLst/>
            </a:prstGeom>
            <a:solidFill>
              <a:srgbClr val="00B8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86" name="Google Shape;186;p8"/>
            <p:cNvCxnSpPr/>
            <p:nvPr/>
          </p:nvCxnSpPr>
          <p:spPr>
            <a:xfrm>
              <a:off x="4496706" y="4315240"/>
              <a:ext cx="272144" cy="0"/>
            </a:xfrm>
            <a:prstGeom prst="straightConnector1">
              <a:avLst/>
            </a:prstGeom>
            <a:solidFill>
              <a:srgbClr val="00B8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87" name="Google Shape;187;p8"/>
          <p:cNvGrpSpPr/>
          <p:nvPr/>
        </p:nvGrpSpPr>
        <p:grpSpPr>
          <a:xfrm>
            <a:off x="4762500" y="3511686"/>
            <a:ext cx="849992" cy="780708"/>
            <a:chOff x="3918858" y="3921920"/>
            <a:chExt cx="849992" cy="780708"/>
          </a:xfrm>
        </p:grpSpPr>
        <p:cxnSp>
          <p:nvCxnSpPr>
            <p:cNvPr id="188" name="Google Shape;188;p8"/>
            <p:cNvCxnSpPr/>
            <p:nvPr/>
          </p:nvCxnSpPr>
          <p:spPr>
            <a:xfrm rot="10800000">
              <a:off x="4359728" y="3921920"/>
              <a:ext cx="0" cy="245453"/>
            </a:xfrm>
            <a:prstGeom prst="straightConnector1">
              <a:avLst/>
            </a:prstGeom>
            <a:solidFill>
              <a:srgbClr val="00B8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89" name="Google Shape;189;p8"/>
            <p:cNvCxnSpPr/>
            <p:nvPr/>
          </p:nvCxnSpPr>
          <p:spPr>
            <a:xfrm>
              <a:off x="4359728" y="4439513"/>
              <a:ext cx="0" cy="263115"/>
            </a:xfrm>
            <a:prstGeom prst="straightConnector1">
              <a:avLst/>
            </a:prstGeom>
            <a:solidFill>
              <a:srgbClr val="00B8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90" name="Google Shape;190;p8"/>
            <p:cNvCxnSpPr/>
            <p:nvPr/>
          </p:nvCxnSpPr>
          <p:spPr>
            <a:xfrm rot="10800000">
              <a:off x="3918858" y="4319772"/>
              <a:ext cx="310242" cy="1"/>
            </a:xfrm>
            <a:prstGeom prst="straightConnector1">
              <a:avLst/>
            </a:prstGeom>
            <a:solidFill>
              <a:srgbClr val="00B8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91" name="Google Shape;191;p8"/>
            <p:cNvCxnSpPr/>
            <p:nvPr/>
          </p:nvCxnSpPr>
          <p:spPr>
            <a:xfrm>
              <a:off x="4496706" y="4315240"/>
              <a:ext cx="272144" cy="0"/>
            </a:xfrm>
            <a:prstGeom prst="straightConnector1">
              <a:avLst/>
            </a:prstGeom>
            <a:solidFill>
              <a:srgbClr val="00B8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92" name="Google Shape;192;p8"/>
          <p:cNvGrpSpPr/>
          <p:nvPr/>
        </p:nvGrpSpPr>
        <p:grpSpPr>
          <a:xfrm>
            <a:off x="3493862" y="3083895"/>
            <a:ext cx="849992" cy="780708"/>
            <a:chOff x="3918858" y="3921920"/>
            <a:chExt cx="849992" cy="780708"/>
          </a:xfrm>
        </p:grpSpPr>
        <p:cxnSp>
          <p:nvCxnSpPr>
            <p:cNvPr id="193" name="Google Shape;193;p8"/>
            <p:cNvCxnSpPr/>
            <p:nvPr/>
          </p:nvCxnSpPr>
          <p:spPr>
            <a:xfrm rot="10800000">
              <a:off x="4359728" y="3921920"/>
              <a:ext cx="0" cy="245453"/>
            </a:xfrm>
            <a:prstGeom prst="straightConnector1">
              <a:avLst/>
            </a:prstGeom>
            <a:solidFill>
              <a:srgbClr val="00B8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94" name="Google Shape;194;p8"/>
            <p:cNvCxnSpPr/>
            <p:nvPr/>
          </p:nvCxnSpPr>
          <p:spPr>
            <a:xfrm>
              <a:off x="4359728" y="4439513"/>
              <a:ext cx="0" cy="263115"/>
            </a:xfrm>
            <a:prstGeom prst="straightConnector1">
              <a:avLst/>
            </a:prstGeom>
            <a:solidFill>
              <a:srgbClr val="00B8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95" name="Google Shape;195;p8"/>
            <p:cNvCxnSpPr/>
            <p:nvPr/>
          </p:nvCxnSpPr>
          <p:spPr>
            <a:xfrm rot="10800000">
              <a:off x="3918858" y="4319772"/>
              <a:ext cx="310242" cy="1"/>
            </a:xfrm>
            <a:prstGeom prst="straightConnector1">
              <a:avLst/>
            </a:prstGeom>
            <a:solidFill>
              <a:srgbClr val="00B8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96" name="Google Shape;196;p8"/>
            <p:cNvCxnSpPr/>
            <p:nvPr/>
          </p:nvCxnSpPr>
          <p:spPr>
            <a:xfrm>
              <a:off x="4496706" y="4315240"/>
              <a:ext cx="272144" cy="0"/>
            </a:xfrm>
            <a:prstGeom prst="straightConnector1">
              <a:avLst/>
            </a:prstGeom>
            <a:solidFill>
              <a:srgbClr val="00B8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197" name="Google Shape;197;p8"/>
          <p:cNvSpPr txBox="1"/>
          <p:nvPr/>
        </p:nvSpPr>
        <p:spPr>
          <a:xfrm>
            <a:off x="6386275" y="4702624"/>
            <a:ext cx="1625700" cy="1526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 : Hunter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: Tiger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: Rabbit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: Grass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</a:rPr>
              <a:t>F : Food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Custom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1989</Words>
  <Application>Microsoft Office PowerPoint</Application>
  <PresentationFormat>화면 슬라이드 쇼(4:3)</PresentationFormat>
  <Paragraphs>393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Arial</vt:lpstr>
      <vt:lpstr>Times New Roman</vt:lpstr>
      <vt:lpstr>1_Default Design</vt:lpstr>
      <vt:lpstr>Default Design</vt:lpstr>
      <vt:lpstr>Welcome to your... Final project  Survival game – Save Rabbits from Tigers</vt:lpstr>
      <vt:lpstr>Outline</vt:lpstr>
      <vt:lpstr>Deadline</vt:lpstr>
      <vt:lpstr>No Plagiarism</vt:lpstr>
      <vt:lpstr>Leave Comments</vt:lpstr>
      <vt:lpstr>No Skeleton Code / TAs’ Comments</vt:lpstr>
      <vt:lpstr>Scoring</vt:lpstr>
      <vt:lpstr>Problem – Survival Game</vt:lpstr>
      <vt:lpstr>Problem – Survival Game</vt:lpstr>
      <vt:lpstr>Problem – Survival Game</vt:lpstr>
      <vt:lpstr>Problem – Survival Game</vt:lpstr>
      <vt:lpstr>Problem – Survival Game</vt:lpstr>
      <vt:lpstr>Problem – Survival Game</vt:lpstr>
      <vt:lpstr>Problem – Survival Game</vt:lpstr>
      <vt:lpstr>Problem – Survival Game</vt:lpstr>
      <vt:lpstr>PowerPoint 프레젠테이션</vt:lpstr>
      <vt:lpstr>Problem – Survival Game</vt:lpstr>
      <vt:lpstr>Problem – Survival Game</vt:lpstr>
      <vt:lpstr>Problem – Survival Game</vt:lpstr>
      <vt:lpstr>Problem – Survival Game</vt:lpstr>
      <vt:lpstr>Problem – Survival Game</vt:lpstr>
      <vt:lpstr>Problem – Survival Game</vt:lpstr>
      <vt:lpstr>Problem – Survival Game</vt:lpstr>
      <vt:lpstr>Problem – Survival Game</vt:lpstr>
      <vt:lpstr>Problem – Survival Game</vt:lpstr>
      <vt:lpstr>Problem – Survival Game</vt:lpstr>
      <vt:lpstr>Submission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your... Final project  Survival game – Save Rabbits from Tigers</dc:title>
  <dc:creator>황석준</dc:creator>
  <cp:lastModifiedBy>권 동욱</cp:lastModifiedBy>
  <cp:revision>3</cp:revision>
  <dcterms:created xsi:type="dcterms:W3CDTF">2020-08-25T10:57:26Z</dcterms:created>
  <dcterms:modified xsi:type="dcterms:W3CDTF">2020-12-16T06:07:01Z</dcterms:modified>
</cp:coreProperties>
</file>