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3"/>
  </p:notesMasterIdLst>
  <p:handoutMasterIdLst>
    <p:handoutMasterId r:id="rId44"/>
  </p:handoutMasterIdLst>
  <p:sldIdLst>
    <p:sldId id="256" r:id="rId3"/>
    <p:sldId id="333" r:id="rId4"/>
    <p:sldId id="479" r:id="rId5"/>
    <p:sldId id="462" r:id="rId6"/>
    <p:sldId id="476" r:id="rId7"/>
    <p:sldId id="468" r:id="rId8"/>
    <p:sldId id="492" r:id="rId9"/>
    <p:sldId id="460" r:id="rId10"/>
    <p:sldId id="477" r:id="rId11"/>
    <p:sldId id="493" r:id="rId12"/>
    <p:sldId id="290" r:id="rId13"/>
    <p:sldId id="291" r:id="rId14"/>
    <p:sldId id="292" r:id="rId15"/>
    <p:sldId id="293" r:id="rId16"/>
    <p:sldId id="294" r:id="rId17"/>
    <p:sldId id="494" r:id="rId18"/>
    <p:sldId id="515" r:id="rId19"/>
    <p:sldId id="496" r:id="rId20"/>
    <p:sldId id="495" r:id="rId21"/>
    <p:sldId id="497" r:id="rId22"/>
    <p:sldId id="498" r:id="rId23"/>
    <p:sldId id="499" r:id="rId24"/>
    <p:sldId id="500" r:id="rId25"/>
    <p:sldId id="503" r:id="rId26"/>
    <p:sldId id="501" r:id="rId27"/>
    <p:sldId id="502" r:id="rId28"/>
    <p:sldId id="504" r:id="rId29"/>
    <p:sldId id="505" r:id="rId30"/>
    <p:sldId id="506" r:id="rId31"/>
    <p:sldId id="507" r:id="rId32"/>
    <p:sldId id="514" r:id="rId33"/>
    <p:sldId id="508" r:id="rId34"/>
    <p:sldId id="509" r:id="rId35"/>
    <p:sldId id="510" r:id="rId36"/>
    <p:sldId id="512" r:id="rId37"/>
    <p:sldId id="513" r:id="rId38"/>
    <p:sldId id="516" r:id="rId39"/>
    <p:sldId id="475" r:id="rId40"/>
    <p:sldId id="466" r:id="rId41"/>
    <p:sldId id="480" r:id="rId42"/>
  </p:sldIdLst>
  <p:sldSz cx="9144000" cy="6858000" type="screen4x3"/>
  <p:notesSz cx="7315200" cy="9601200"/>
  <p:defaultTextStyle>
    <a:defPPr>
      <a:defRPr lang="en-GB"/>
    </a:defPPr>
    <a:lvl1pPr algn="l" defTabSz="457200" rtl="0" eaLnBrk="0" fontAlgn="base" hangingPunct="0">
      <a:lnSpc>
        <a:spcPts val="4250"/>
      </a:lnSpc>
      <a:spcBef>
        <a:spcPts val="450"/>
      </a:spcBef>
      <a:spcAft>
        <a:spcPct val="0"/>
      </a:spcAft>
      <a:buClr>
        <a:srgbClr val="000000"/>
      </a:buClr>
      <a:buSzPct val="100000"/>
      <a:buFont typeface="Arial" charset="0"/>
      <a:buChar char="–"/>
      <a:defRPr kern="1200">
        <a:solidFill>
          <a:schemeClr val="bg1"/>
        </a:solidFill>
        <a:latin typeface="Arial" charset="0"/>
        <a:ea typeface="돋움" pitchFamily="34" charset="-127"/>
        <a:cs typeface="+mn-cs"/>
      </a:defRPr>
    </a:lvl1pPr>
    <a:lvl2pPr marL="457200" algn="l" defTabSz="457200" rtl="0" eaLnBrk="0" fontAlgn="base" hangingPunct="0">
      <a:lnSpc>
        <a:spcPts val="4250"/>
      </a:lnSpc>
      <a:spcBef>
        <a:spcPts val="450"/>
      </a:spcBef>
      <a:spcAft>
        <a:spcPct val="0"/>
      </a:spcAft>
      <a:buClr>
        <a:srgbClr val="000000"/>
      </a:buClr>
      <a:buSzPct val="100000"/>
      <a:buFont typeface="Arial" charset="0"/>
      <a:buChar char="–"/>
      <a:defRPr kern="1200">
        <a:solidFill>
          <a:schemeClr val="bg1"/>
        </a:solidFill>
        <a:latin typeface="Arial" charset="0"/>
        <a:ea typeface="돋움" pitchFamily="34" charset="-127"/>
        <a:cs typeface="+mn-cs"/>
      </a:defRPr>
    </a:lvl2pPr>
    <a:lvl3pPr marL="914400" algn="l" defTabSz="457200" rtl="0" eaLnBrk="0" fontAlgn="base" hangingPunct="0">
      <a:lnSpc>
        <a:spcPts val="4250"/>
      </a:lnSpc>
      <a:spcBef>
        <a:spcPts val="450"/>
      </a:spcBef>
      <a:spcAft>
        <a:spcPct val="0"/>
      </a:spcAft>
      <a:buClr>
        <a:srgbClr val="000000"/>
      </a:buClr>
      <a:buSzPct val="100000"/>
      <a:buFont typeface="Arial" charset="0"/>
      <a:buChar char="–"/>
      <a:defRPr kern="1200">
        <a:solidFill>
          <a:schemeClr val="bg1"/>
        </a:solidFill>
        <a:latin typeface="Arial" charset="0"/>
        <a:ea typeface="돋움" pitchFamily="34" charset="-127"/>
        <a:cs typeface="+mn-cs"/>
      </a:defRPr>
    </a:lvl3pPr>
    <a:lvl4pPr marL="1371600" algn="l" defTabSz="457200" rtl="0" eaLnBrk="0" fontAlgn="base" hangingPunct="0">
      <a:lnSpc>
        <a:spcPts val="4250"/>
      </a:lnSpc>
      <a:spcBef>
        <a:spcPts val="450"/>
      </a:spcBef>
      <a:spcAft>
        <a:spcPct val="0"/>
      </a:spcAft>
      <a:buClr>
        <a:srgbClr val="000000"/>
      </a:buClr>
      <a:buSzPct val="100000"/>
      <a:buFont typeface="Arial" charset="0"/>
      <a:buChar char="–"/>
      <a:defRPr kern="1200">
        <a:solidFill>
          <a:schemeClr val="bg1"/>
        </a:solidFill>
        <a:latin typeface="Arial" charset="0"/>
        <a:ea typeface="돋움" pitchFamily="34" charset="-127"/>
        <a:cs typeface="+mn-cs"/>
      </a:defRPr>
    </a:lvl4pPr>
    <a:lvl5pPr marL="1828800" algn="l" defTabSz="457200" rtl="0" eaLnBrk="0" fontAlgn="base" hangingPunct="0">
      <a:lnSpc>
        <a:spcPts val="4250"/>
      </a:lnSpc>
      <a:spcBef>
        <a:spcPts val="450"/>
      </a:spcBef>
      <a:spcAft>
        <a:spcPct val="0"/>
      </a:spcAft>
      <a:buClr>
        <a:srgbClr val="000000"/>
      </a:buClr>
      <a:buSzPct val="100000"/>
      <a:buFont typeface="Arial" charset="0"/>
      <a:buChar char="–"/>
      <a:defRPr kern="1200">
        <a:solidFill>
          <a:schemeClr val="bg1"/>
        </a:solidFill>
        <a:latin typeface="Arial" charset="0"/>
        <a:ea typeface="돋움" pitchFamily="34" charset="-127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돋움" pitchFamily="34" charset="-127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돋움" pitchFamily="34" charset="-127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돋움" pitchFamily="34" charset="-127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돋움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00"/>
    <a:srgbClr val="009900"/>
    <a:srgbClr val="00CC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5"/>
    <p:restoredTop sz="95827" autoAdjust="0"/>
  </p:normalViewPr>
  <p:slideViewPr>
    <p:cSldViewPr snapToGrid="0">
      <p:cViewPr varScale="1">
        <p:scale>
          <a:sx n="107" d="100"/>
          <a:sy n="107" d="100"/>
        </p:scale>
        <p:origin x="2088" y="1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D4F40E83-D60C-4F86-8C5F-71CC5C44E0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73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5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6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7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AutoShape 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" name="Text Box 6"/>
          <p:cNvSpPr txBox="1">
            <a:spLocks noChangeArrowheads="1"/>
          </p:cNvSpPr>
          <p:nvPr/>
        </p:nvSpPr>
        <p:spPr bwMode="auto">
          <a:xfrm>
            <a:off x="-1588" y="0"/>
            <a:ext cx="3171826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5pPr>
            <a:lvl6pPr marL="25146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6pPr>
            <a:lvl7pPr marL="29718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7pPr>
            <a:lvl8pPr marL="34290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8pPr>
            <a:lvl9pPr marL="38862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9pPr>
          </a:lstStyle>
          <a:p>
            <a:endParaRPr lang="en-US"/>
          </a:p>
        </p:txBody>
      </p:sp>
      <p:sp>
        <p:nvSpPr>
          <p:cNvPr id="59400" name="Text Box 7"/>
          <p:cNvSpPr txBox="1">
            <a:spLocks noChangeArrowheads="1"/>
          </p:cNvSpPr>
          <p:nvPr/>
        </p:nvSpPr>
        <p:spPr bwMode="auto">
          <a:xfrm>
            <a:off x="4143375" y="0"/>
            <a:ext cx="3171825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5pPr>
            <a:lvl6pPr marL="25146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6pPr>
            <a:lvl7pPr marL="29718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7pPr>
            <a:lvl8pPr marL="34290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8pPr>
            <a:lvl9pPr marL="38862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9pPr>
          </a:lstStyle>
          <a:p>
            <a:endParaRPr lang="en-US"/>
          </a:p>
        </p:txBody>
      </p:sp>
      <p:sp>
        <p:nvSpPr>
          <p:cNvPr id="59401" name="Rectangle 8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6825" y="728663"/>
            <a:ext cx="4776788" cy="3582987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81" name="Rectangle 9"/>
          <p:cNvSpPr>
            <a:spLocks noGrp="1" noChangeArrowheads="1"/>
          </p:cNvSpPr>
          <p:nvPr>
            <p:ph type="body"/>
          </p:nvPr>
        </p:nvSpPr>
        <p:spPr bwMode="auto">
          <a:xfrm>
            <a:off x="973138" y="4559300"/>
            <a:ext cx="5359400" cy="431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1" tIns="47875" rIns="95751" bIns="4787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9403" name="Text Box 10"/>
          <p:cNvSpPr txBox="1">
            <a:spLocks noChangeArrowheads="1"/>
          </p:cNvSpPr>
          <p:nvPr/>
        </p:nvSpPr>
        <p:spPr bwMode="auto">
          <a:xfrm>
            <a:off x="-1588" y="9120188"/>
            <a:ext cx="3171826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5pPr>
            <a:lvl6pPr marL="25146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6pPr>
            <a:lvl7pPr marL="29718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7pPr>
            <a:lvl8pPr marL="34290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8pPr>
            <a:lvl9pPr marL="38862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9pPr>
          </a:lstStyle>
          <a:p>
            <a:endParaRPr lang="en-US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143375" y="9120188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798" tIns="0" rIns="19798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100000"/>
              </a:lnSpc>
              <a:spcBef>
                <a:spcPct val="0"/>
              </a:spcBef>
              <a:buFont typeface="Aria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100" i="1">
                <a:solidFill>
                  <a:srgbClr val="000000"/>
                </a:solidFill>
                <a:latin typeface="Nimbus Roman No9 L" pitchFamily="16" charset="0"/>
              </a:defRPr>
            </a:lvl1pPr>
          </a:lstStyle>
          <a:p>
            <a:fld id="{1F66CAA8-5908-4626-8980-7D721C2AC14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6024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5pPr>
            <a:lvl6pPr marL="25146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6pPr>
            <a:lvl7pPr marL="29718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7pPr>
            <a:lvl8pPr marL="34290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8pPr>
            <a:lvl9pPr marL="38862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9pPr>
          </a:lstStyle>
          <a:p>
            <a:fld id="{6858F5C3-78C1-4CBC-B999-93B61B06D464}" type="slidenum">
              <a:rPr lang="en-GB">
                <a:solidFill>
                  <a:srgbClr val="000000"/>
                </a:solidFill>
                <a:latin typeface="Nimbus Roman No9 L" pitchFamily="16" charset="0"/>
              </a:rPr>
              <a:pPr/>
              <a:t>1</a:t>
            </a:fld>
            <a:endParaRPr lang="en-GB">
              <a:solidFill>
                <a:srgbClr val="000000"/>
              </a:solidFill>
              <a:latin typeface="Nimbus Roman No9 L" pitchFamily="16" charset="0"/>
            </a:endParaRPr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1268413" y="728663"/>
            <a:ext cx="4779962" cy="3584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5pPr>
            <a:lvl6pPr marL="25146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6pPr>
            <a:lvl7pPr marL="29718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7pPr>
            <a:lvl8pPr marL="34290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8pPr>
            <a:lvl9pPr marL="38862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9pPr>
          </a:lstStyle>
          <a:p>
            <a:endParaRPr lang="en-US"/>
          </a:p>
        </p:txBody>
      </p:sp>
      <p:sp>
        <p:nvSpPr>
          <p:cNvPr id="6042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3138" y="4559300"/>
            <a:ext cx="5360987" cy="4316413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6" rIns="91431" bIns="45716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30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제목 </a:t>
            </a:r>
            <a:r>
              <a:rPr lang="en-US" altLang="ko-KR" dirty="0"/>
              <a:t>-&gt; Programming Problems 2(Example)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F66CAA8-5908-4626-8980-7D721C2AC14B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737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제목 </a:t>
            </a:r>
            <a:r>
              <a:rPr lang="en-US" altLang="ko-KR" dirty="0"/>
              <a:t>-&gt; Programming Problems 2(Example)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F66CAA8-5908-4626-8980-7D721C2AC14B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723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F66CAA8-5908-4626-8980-7D721C2AC14B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065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제목 </a:t>
            </a:r>
            <a:r>
              <a:rPr lang="en-US" altLang="ko-KR" dirty="0"/>
              <a:t>-&gt; Programming Problems 2(Example)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F66CAA8-5908-4626-8980-7D721C2AC14B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864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F66CAA8-5908-4626-8980-7D721C2AC14B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507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제목 </a:t>
            </a:r>
            <a:r>
              <a:rPr lang="en-US" altLang="ko-KR" dirty="0"/>
              <a:t>-&gt; Programming Problems 2(Example)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F66CAA8-5908-4626-8980-7D721C2AC14B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606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제목 </a:t>
            </a:r>
            <a:r>
              <a:rPr lang="en-US" altLang="ko-KR" dirty="0"/>
              <a:t>-&gt; Programming Problems 2(Example)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F66CAA8-5908-4626-8980-7D721C2AC14B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854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제목 </a:t>
            </a:r>
            <a:r>
              <a:rPr lang="en-US" altLang="ko-KR" dirty="0"/>
              <a:t>-&gt; Programming Problems 2(Example)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F66CAA8-5908-4626-8980-7D721C2AC14B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487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F66CAA8-5908-4626-8980-7D721C2AC14B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9631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제목 </a:t>
            </a:r>
            <a:r>
              <a:rPr lang="en-US" altLang="ko-KR" dirty="0"/>
              <a:t>-&gt; Programming Problems 2(Example)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F66CAA8-5908-4626-8980-7D721C2AC14B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408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5pPr>
            <a:lvl6pPr marL="25146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6pPr>
            <a:lvl7pPr marL="29718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7pPr>
            <a:lvl8pPr marL="34290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8pPr>
            <a:lvl9pPr marL="38862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9pPr>
          </a:lstStyle>
          <a:p>
            <a:fld id="{21DCA5BB-604D-4AD0-8E32-7CDACE108227}" type="slidenum">
              <a:rPr lang="en-GB">
                <a:solidFill>
                  <a:srgbClr val="000000"/>
                </a:solidFill>
                <a:latin typeface="Nimbus Roman No9 L" pitchFamily="16" charset="0"/>
              </a:rPr>
              <a:pPr/>
              <a:t>2</a:t>
            </a:fld>
            <a:endParaRPr lang="en-GB">
              <a:solidFill>
                <a:srgbClr val="000000"/>
              </a:solidFill>
              <a:latin typeface="Nimbus Roman No9 L" pitchFamily="16" charset="0"/>
            </a:endParaRPr>
          </a:p>
        </p:txBody>
      </p:sp>
      <p:sp>
        <p:nvSpPr>
          <p:cNvPr id="79875" name="Text Box 1"/>
          <p:cNvSpPr txBox="1">
            <a:spLocks noChangeArrowheads="1"/>
          </p:cNvSpPr>
          <p:nvPr/>
        </p:nvSpPr>
        <p:spPr bwMode="auto">
          <a:xfrm>
            <a:off x="1268413" y="728663"/>
            <a:ext cx="4779962" cy="3584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5pPr>
            <a:lvl6pPr marL="25146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6pPr>
            <a:lvl7pPr marL="29718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7pPr>
            <a:lvl8pPr marL="34290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8pPr>
            <a:lvl9pPr marL="38862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9pPr>
          </a:lstStyle>
          <a:p>
            <a:endParaRPr lang="en-US"/>
          </a:p>
        </p:txBody>
      </p:sp>
      <p:sp>
        <p:nvSpPr>
          <p:cNvPr id="7987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3138" y="4559300"/>
            <a:ext cx="5360987" cy="4316413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6" rIns="91431" bIns="45716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857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제목 </a:t>
            </a:r>
            <a:r>
              <a:rPr lang="en-US" altLang="ko-KR" dirty="0"/>
              <a:t>-&gt; Programming Problems 2(Example)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F66CAA8-5908-4626-8980-7D721C2AC14B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8982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F66CAA8-5908-4626-8980-7D721C2AC14B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5832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제목 </a:t>
            </a:r>
            <a:r>
              <a:rPr lang="en-US" altLang="ko-KR" dirty="0"/>
              <a:t>-&gt; Programming Problems 2(Example)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F66CAA8-5908-4626-8980-7D721C2AC14B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749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제목 </a:t>
            </a:r>
            <a:r>
              <a:rPr lang="en-US" altLang="ko-KR" dirty="0"/>
              <a:t>-&gt; Programming Problems 2(Example)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F66CAA8-5908-4626-8980-7D721C2AC14B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750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제목 </a:t>
            </a:r>
            <a:r>
              <a:rPr lang="en-US" altLang="ko-KR" dirty="0"/>
              <a:t>-&gt; Programming Problems 2(Example)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F66CAA8-5908-4626-8980-7D721C2AC14B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662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F66CAA8-5908-4626-8980-7D721C2AC14B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2454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제목 </a:t>
            </a:r>
            <a:r>
              <a:rPr lang="en-US" altLang="ko-KR" dirty="0"/>
              <a:t>-&gt; Programming Problems 2(Example)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F66CAA8-5908-4626-8980-7D721C2AC14B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190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제목 </a:t>
            </a:r>
            <a:r>
              <a:rPr lang="en-US" altLang="ko-KR" dirty="0"/>
              <a:t>-&gt; Programming Problems 2(Example)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F66CAA8-5908-4626-8980-7D721C2AC14B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1348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제목 </a:t>
            </a:r>
            <a:r>
              <a:rPr lang="en-US" altLang="ko-KR" dirty="0"/>
              <a:t>-&gt; Programming Problems 2(Example)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F66CAA8-5908-4626-8980-7D721C2AC14B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813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F66CAA8-5908-4626-8980-7D721C2AC14B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235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제목 </a:t>
            </a:r>
            <a:r>
              <a:rPr lang="en-US" altLang="ko-KR" dirty="0"/>
              <a:t>-&gt; Programming Problems 2(Example)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F66CAA8-5908-4626-8980-7D721C2AC14B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854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F66CAA8-5908-4626-8980-7D721C2AC14B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129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제목 </a:t>
            </a:r>
            <a:r>
              <a:rPr lang="en-US" altLang="ko-KR" dirty="0"/>
              <a:t>-&gt; Programming Problems 2(Example)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F66CAA8-5908-4626-8980-7D721C2AC14B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228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제목 </a:t>
            </a:r>
            <a:r>
              <a:rPr lang="en-US" altLang="ko-KR" dirty="0"/>
              <a:t>-&gt; Programming Problems 2(Example)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F66CAA8-5908-4626-8980-7D721C2AC14B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145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제목 </a:t>
            </a:r>
            <a:r>
              <a:rPr lang="en-US" altLang="ko-KR" dirty="0"/>
              <a:t>-&gt; Programming Problems 2(Example)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F66CAA8-5908-4626-8980-7D721C2AC14B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886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F66CAA8-5908-4626-8980-7D721C2AC14B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424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6905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488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76988" y="484188"/>
            <a:ext cx="1920875" cy="6196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84188"/>
            <a:ext cx="5614988" cy="6196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5589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4188"/>
            <a:ext cx="7688263" cy="9318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3767138" cy="530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9138" y="1371600"/>
            <a:ext cx="3768725" cy="530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3068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484188"/>
            <a:ext cx="7688263" cy="9318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3767138" cy="2578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29138" y="1371600"/>
            <a:ext cx="3768725" cy="2578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4102100"/>
            <a:ext cx="3767138" cy="2578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29138" y="4102100"/>
            <a:ext cx="3768725" cy="2578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4694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4188"/>
            <a:ext cx="7688263" cy="9318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7688263" cy="5308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03999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255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4815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2629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3767138" cy="6088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9138" y="1371600"/>
            <a:ext cx="3768725" cy="6088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6144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225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20311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63037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56503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1434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69745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17483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76988" y="484188"/>
            <a:ext cx="1920875" cy="6975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84188"/>
            <a:ext cx="5614988" cy="6975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061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699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3767138" cy="530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9138" y="1371600"/>
            <a:ext cx="3768725" cy="530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314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351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459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33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744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203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84188"/>
            <a:ext cx="7688263" cy="93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768826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 flipV="1">
            <a:off x="609600" y="381000"/>
            <a:ext cx="7772400" cy="36513"/>
          </a:xfrm>
          <a:prstGeom prst="rect">
            <a:avLst/>
          </a:prstGeom>
          <a:solidFill>
            <a:srgbClr val="000000"/>
          </a:solidFill>
          <a:ln w="64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5394325" y="98425"/>
            <a:ext cx="155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3876675" y="25669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2514600" y="3200400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5pPr>
            <a:lvl6pPr marL="25146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6pPr>
            <a:lvl7pPr marL="29718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7pPr>
            <a:lvl8pPr marL="34290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8pPr>
            <a:lvl9pPr marL="38862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9pPr>
          </a:lstStyle>
          <a:p>
            <a:endParaRPr lang="en-US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883400" y="6291263"/>
            <a:ext cx="18970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/>
          <a:p>
            <a:pPr algn="r" eaLnBrk="1">
              <a:lnSpc>
                <a:spcPct val="100000"/>
              </a:lnSpc>
              <a:spcBef>
                <a:spcPct val="0"/>
              </a:spcBef>
              <a:buFont typeface="Arial" charset="0"/>
              <a:buNone/>
              <a:tabLst>
                <a:tab pos="723900" algn="l"/>
                <a:tab pos="1447800" algn="l"/>
              </a:tabLst>
            </a:pPr>
            <a:fld id="{65E5C26B-997A-4151-84A9-6B9D26733749}" type="slidenum">
              <a:rPr lang="en-GB" sz="1400">
                <a:solidFill>
                  <a:srgbClr val="000000"/>
                </a:solidFill>
                <a:latin typeface="Nimbus Roman No9 L" pitchFamily="16" charset="0"/>
              </a:rPr>
              <a:pPr algn="r" eaLnBrk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  <a:tabLst>
                  <a:tab pos="723900" algn="l"/>
                  <a:tab pos="1447800" algn="l"/>
                </a:tabLst>
              </a:pPr>
              <a:t>‹#›</a:t>
            </a:fld>
            <a:endParaRPr lang="en-GB" sz="1400">
              <a:solidFill>
                <a:srgbClr val="000000"/>
              </a:solidFill>
              <a:latin typeface="Nimbus Roman No9 L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>
          <a:solidFill>
            <a:srgbClr val="000000"/>
          </a:solidFill>
          <a:latin typeface="Arial" pitchFamily="34" charset="0"/>
          <a:ea typeface="굴림" pitchFamily="34" charset="-127"/>
        </a:defRPr>
      </a:lvl2pPr>
      <a:lvl3pPr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>
          <a:solidFill>
            <a:srgbClr val="000000"/>
          </a:solidFill>
          <a:latin typeface="Arial" pitchFamily="34" charset="0"/>
          <a:ea typeface="굴림" pitchFamily="34" charset="-127"/>
        </a:defRPr>
      </a:lvl3pPr>
      <a:lvl4pPr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>
          <a:solidFill>
            <a:srgbClr val="000000"/>
          </a:solidFill>
          <a:latin typeface="Arial" pitchFamily="34" charset="0"/>
          <a:ea typeface="굴림" pitchFamily="34" charset="-127"/>
        </a:defRPr>
      </a:lvl4pPr>
      <a:lvl5pPr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>
          <a:solidFill>
            <a:srgbClr val="000000"/>
          </a:solidFill>
          <a:latin typeface="Arial" pitchFamily="34" charset="0"/>
          <a:ea typeface="굴림" pitchFamily="34" charset="-127"/>
        </a:defRPr>
      </a:lvl5pPr>
      <a:lvl6pPr marL="457200"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>
          <a:solidFill>
            <a:srgbClr val="000000"/>
          </a:solidFill>
          <a:latin typeface="Arial" pitchFamily="34" charset="0"/>
          <a:ea typeface="굴림" pitchFamily="34" charset="-127"/>
        </a:defRPr>
      </a:lvl6pPr>
      <a:lvl7pPr marL="914400"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>
          <a:solidFill>
            <a:srgbClr val="000000"/>
          </a:solidFill>
          <a:latin typeface="Arial" pitchFamily="34" charset="0"/>
          <a:ea typeface="굴림" pitchFamily="34" charset="-127"/>
        </a:defRPr>
      </a:lvl7pPr>
      <a:lvl8pPr marL="1371600"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>
          <a:solidFill>
            <a:srgbClr val="000000"/>
          </a:solidFill>
          <a:latin typeface="Arial" pitchFamily="34" charset="0"/>
          <a:ea typeface="굴림" pitchFamily="34" charset="-127"/>
        </a:defRPr>
      </a:lvl8pPr>
      <a:lvl9pPr marL="1828800"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>
          <a:solidFill>
            <a:srgbClr val="000000"/>
          </a:solidFill>
          <a:latin typeface="Arial" pitchFamily="34" charset="0"/>
          <a:ea typeface="굴림" pitchFamily="34" charset="-127"/>
        </a:defRPr>
      </a:lvl9pPr>
    </p:titleStyle>
    <p:bodyStyle>
      <a:lvl1pPr marL="334963" indent="-334963" algn="l" defTabSz="457200" rtl="0" eaLnBrk="0" fontAlgn="base" hangingPunct="0">
        <a:lnSpc>
          <a:spcPct val="10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35013" indent="-277813" algn="l" defTabSz="457200" rtl="0" eaLnBrk="0" fontAlgn="base" hangingPunct="0">
        <a:lnSpc>
          <a:spcPct val="105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lnSpc>
          <a:spcPct val="105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16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lnSpc>
          <a:spcPct val="10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lnSpc>
          <a:spcPct val="10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lnSpc>
          <a:spcPct val="10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lnSpc>
          <a:spcPct val="10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lnSpc>
          <a:spcPct val="10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lnSpc>
          <a:spcPct val="10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84188"/>
            <a:ext cx="7688263" cy="93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7688263" cy="608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685800" y="6248400"/>
            <a:ext cx="19050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5pPr>
            <a:lvl6pPr marL="25146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6pPr>
            <a:lvl7pPr marL="29718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7pPr>
            <a:lvl8pPr marL="34290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8pPr>
            <a:lvl9pPr marL="38862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9pPr>
          </a:lstStyle>
          <a:p>
            <a:endParaRPr lang="en-US"/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5pPr>
            <a:lvl6pPr marL="25146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6pPr>
            <a:lvl7pPr marL="29718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7pPr>
            <a:lvl8pPr marL="34290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8pPr>
            <a:lvl9pPr marL="38862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9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>
          <a:solidFill>
            <a:srgbClr val="000000"/>
          </a:solidFill>
          <a:latin typeface="Arial" pitchFamily="34" charset="0"/>
          <a:ea typeface="굴림" pitchFamily="34" charset="-127"/>
        </a:defRPr>
      </a:lvl2pPr>
      <a:lvl3pPr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>
          <a:solidFill>
            <a:srgbClr val="000000"/>
          </a:solidFill>
          <a:latin typeface="Arial" pitchFamily="34" charset="0"/>
          <a:ea typeface="굴림" pitchFamily="34" charset="-127"/>
        </a:defRPr>
      </a:lvl3pPr>
      <a:lvl4pPr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>
          <a:solidFill>
            <a:srgbClr val="000000"/>
          </a:solidFill>
          <a:latin typeface="Arial" pitchFamily="34" charset="0"/>
          <a:ea typeface="굴림" pitchFamily="34" charset="-127"/>
        </a:defRPr>
      </a:lvl4pPr>
      <a:lvl5pPr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>
          <a:solidFill>
            <a:srgbClr val="000000"/>
          </a:solidFill>
          <a:latin typeface="Arial" pitchFamily="34" charset="0"/>
          <a:ea typeface="굴림" pitchFamily="34" charset="-127"/>
        </a:defRPr>
      </a:lvl5pPr>
      <a:lvl6pPr marL="457200"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>
          <a:solidFill>
            <a:srgbClr val="000000"/>
          </a:solidFill>
          <a:latin typeface="Arial" pitchFamily="34" charset="0"/>
          <a:ea typeface="굴림" pitchFamily="34" charset="-127"/>
        </a:defRPr>
      </a:lvl6pPr>
      <a:lvl7pPr marL="914400"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>
          <a:solidFill>
            <a:srgbClr val="000000"/>
          </a:solidFill>
          <a:latin typeface="Arial" pitchFamily="34" charset="0"/>
          <a:ea typeface="굴림" pitchFamily="34" charset="-127"/>
        </a:defRPr>
      </a:lvl7pPr>
      <a:lvl8pPr marL="1371600"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>
          <a:solidFill>
            <a:srgbClr val="000000"/>
          </a:solidFill>
          <a:latin typeface="Arial" pitchFamily="34" charset="0"/>
          <a:ea typeface="굴림" pitchFamily="34" charset="-127"/>
        </a:defRPr>
      </a:lvl8pPr>
      <a:lvl9pPr marL="1828800"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>
          <a:solidFill>
            <a:srgbClr val="000000"/>
          </a:solidFill>
          <a:latin typeface="Arial" pitchFamily="34" charset="0"/>
          <a:ea typeface="굴림" pitchFamily="34" charset="-127"/>
        </a:defRPr>
      </a:lvl9pPr>
    </p:titleStyle>
    <p:bodyStyle>
      <a:lvl1pPr marL="334963" indent="-334963" algn="l" defTabSz="457200" rtl="0" eaLnBrk="0" fontAlgn="base" hangingPunct="0">
        <a:lnSpc>
          <a:spcPts val="43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35013" indent="-277813" algn="l" defTabSz="457200" rtl="0" eaLnBrk="0" fontAlgn="base" hangingPunct="0">
        <a:lnSpc>
          <a:spcPts val="6613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lnSpc>
          <a:spcPts val="3775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16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lnSpc>
          <a:spcPts val="4725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lnSpc>
          <a:spcPts val="4725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lnSpc>
          <a:spcPts val="4725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lnSpc>
          <a:spcPts val="4725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lnSpc>
          <a:spcPts val="4725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lnSpc>
          <a:spcPts val="4725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mailto:oop20202@gmail.com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yberciti.biz/faq/how-do-i-compress-a-whole-linux-or-unix-directory/" TargetMode="External"/><Relationship Id="rId2" Type="http://schemas.openxmlformats.org/officeDocument/2006/relationships/hyperlink" Target="https://linuxize.com/post/how-to-extract-unzip-tar-gz-file/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Matrix_multiplication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5pPr>
            <a:lvl6pPr marL="25146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6pPr>
            <a:lvl7pPr marL="29718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7pPr>
            <a:lvl8pPr marL="34290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8pPr>
            <a:lvl9pPr marL="38862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fld id="{F9986969-C887-4738-AD6F-30A97736FA5F}" type="slidenum">
              <a:rPr lang="en-GB" sz="1400">
                <a:solidFill>
                  <a:srgbClr val="000000"/>
                </a:solidFill>
              </a:rPr>
              <a:pPr algn="r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t>1</a:t>
            </a:fld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1500188"/>
            <a:ext cx="7696200" cy="1190625"/>
          </a:xfrm>
        </p:spPr>
        <p:txBody>
          <a:bodyPr/>
          <a:lstStyle/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>
                <a:latin typeface="Times New Roman" pitchFamily="18" charset="0"/>
              </a:rPr>
              <a:t>Assignment 3</a:t>
            </a:r>
            <a:endParaRPr lang="en-GB" sz="3600" dirty="0">
              <a:latin typeface="Times New Roman" pitchFamily="18" charset="0"/>
            </a:endParaRPr>
          </a:p>
        </p:txBody>
      </p:sp>
      <p:sp>
        <p:nvSpPr>
          <p:cNvPr id="3076" name="Line 3"/>
          <p:cNvSpPr>
            <a:spLocks noChangeShapeType="1"/>
          </p:cNvSpPr>
          <p:nvPr/>
        </p:nvSpPr>
        <p:spPr bwMode="auto">
          <a:xfrm>
            <a:off x="1868488" y="3040063"/>
            <a:ext cx="5408612" cy="15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" name="Line 4"/>
          <p:cNvSpPr>
            <a:spLocks noChangeShapeType="1"/>
          </p:cNvSpPr>
          <p:nvPr/>
        </p:nvSpPr>
        <p:spPr bwMode="auto">
          <a:xfrm>
            <a:off x="1868488" y="3817938"/>
            <a:ext cx="5408612" cy="15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Line 5"/>
          <p:cNvSpPr>
            <a:spLocks noChangeShapeType="1"/>
          </p:cNvSpPr>
          <p:nvPr/>
        </p:nvSpPr>
        <p:spPr bwMode="auto">
          <a:xfrm>
            <a:off x="1868488" y="3040063"/>
            <a:ext cx="1587" cy="7778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Line 6"/>
          <p:cNvSpPr>
            <a:spLocks noChangeShapeType="1"/>
          </p:cNvSpPr>
          <p:nvPr/>
        </p:nvSpPr>
        <p:spPr bwMode="auto">
          <a:xfrm>
            <a:off x="7277100" y="3040063"/>
            <a:ext cx="1588" cy="7778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6767511" y="697820"/>
            <a:ext cx="2202316" cy="40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160" tIns="46080" rIns="92160" bIns="46080">
            <a:spAutoFit/>
          </a:bodyPr>
          <a:lstStyle>
            <a:lvl1pPr marL="735013" indent="-277813"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1pPr>
            <a:lvl2pPr marL="742950" indent="-285750"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2pPr>
            <a:lvl3pPr marL="1143000" indent="-228600"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3pPr>
            <a:lvl4pPr marL="1600200" indent="-228600"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4pPr>
            <a:lvl5pPr marL="2057400" indent="-228600"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5pPr>
            <a:lvl6pPr marL="25146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6pPr>
            <a:lvl7pPr marL="29718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7pPr>
            <a:lvl8pPr marL="34290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8pPr>
            <a:lvl9pPr marL="38862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9pPr>
          </a:lstStyle>
          <a:p>
            <a:pPr algn="r">
              <a:lnSpc>
                <a:spcPct val="100000"/>
              </a:lnSpc>
              <a:spcBef>
                <a:spcPts val="500"/>
              </a:spcBef>
              <a:buFont typeface="Times New Roman" pitchFamily="18" charset="0"/>
              <a:buNone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Fall 2020</a:t>
            </a:r>
          </a:p>
        </p:txBody>
      </p:sp>
      <p:sp>
        <p:nvSpPr>
          <p:cNvPr id="3083" name="Rectangle 9"/>
          <p:cNvSpPr>
            <a:spLocks noChangeArrowheads="1"/>
          </p:cNvSpPr>
          <p:nvPr/>
        </p:nvSpPr>
        <p:spPr bwMode="auto">
          <a:xfrm>
            <a:off x="858838" y="3609975"/>
            <a:ext cx="7361238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Seon Joo Kim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Yonsei University</a:t>
            </a:r>
          </a:p>
        </p:txBody>
      </p:sp>
      <p:sp>
        <p:nvSpPr>
          <p:cNvPr id="3084" name="Rectangle 10"/>
          <p:cNvSpPr>
            <a:spLocks noChangeArrowheads="1"/>
          </p:cNvSpPr>
          <p:nvPr/>
        </p:nvSpPr>
        <p:spPr bwMode="auto">
          <a:xfrm>
            <a:off x="4502151" y="410845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Text Box 12"/>
          <p:cNvSpPr txBox="1">
            <a:spLocks noChangeArrowheads="1"/>
          </p:cNvSpPr>
          <p:nvPr/>
        </p:nvSpPr>
        <p:spPr bwMode="auto">
          <a:xfrm>
            <a:off x="5280071" y="229055"/>
            <a:ext cx="3994557" cy="40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160" tIns="46080" rIns="92160" bIns="46080">
            <a:spAutoFit/>
          </a:bodyPr>
          <a:lstStyle>
            <a:lvl1pPr marL="735013" indent="-277813"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1pPr>
            <a:lvl2pPr marL="742950" indent="-285750"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2pPr>
            <a:lvl3pPr marL="1143000" indent="-228600"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3pPr>
            <a:lvl4pPr marL="1600200" indent="-228600"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4pPr>
            <a:lvl5pPr marL="2057400" indent="-228600"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5pPr>
            <a:lvl6pPr marL="25146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6pPr>
            <a:lvl7pPr marL="29718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7pPr>
            <a:lvl8pPr marL="34290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8pPr>
            <a:lvl9pPr marL="38862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9pPr>
          </a:lstStyle>
          <a:p>
            <a:pPr>
              <a:lnSpc>
                <a:spcPct val="100000"/>
              </a:lnSpc>
              <a:spcBef>
                <a:spcPts val="500"/>
              </a:spcBef>
              <a:buFont typeface="Times New Roman" pitchFamily="18" charset="0"/>
              <a:buNone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Object Oriented Programming</a:t>
            </a:r>
          </a:p>
        </p:txBody>
      </p:sp>
      <p:pic>
        <p:nvPicPr>
          <p:cNvPr id="3088" name="Picture 16" descr="C:\Users\bburg\AppData\Local\Temp\symbol_0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412" y="5151864"/>
            <a:ext cx="926090" cy="92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13CA0-C410-2C4F-B849-0B626B8E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4188"/>
            <a:ext cx="7688263" cy="931862"/>
          </a:xfrm>
        </p:spPr>
        <p:txBody>
          <a:bodyPr wrap="square" anchor="ctr">
            <a:normAutofit/>
          </a:bodyPr>
          <a:lstStyle/>
          <a:p>
            <a:r>
              <a:rPr lang="en-US" altLang="ko-KR" dirty="0"/>
              <a:t>Problem 1</a:t>
            </a:r>
            <a:endParaRPr lang="en-KR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A03341C-5B86-4A29-A87D-4E75008B1DDE}"/>
              </a:ext>
            </a:extLst>
          </p:cNvPr>
          <p:cNvSpPr txBox="1">
            <a:spLocks/>
          </p:cNvSpPr>
          <p:nvPr/>
        </p:nvSpPr>
        <p:spPr bwMode="auto">
          <a:xfrm>
            <a:off x="597568" y="1287374"/>
            <a:ext cx="8216766" cy="426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  <a:normAutofit/>
          </a:bodyPr>
          <a:lstStyle>
            <a:lvl1pPr marL="334963" indent="-334963" algn="l" defTabSz="457200" rtl="0" eaLnBrk="0" fontAlgn="base" hangingPunct="0">
              <a:lnSpc>
                <a:spcPct val="10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5013" indent="-277813" algn="l" defTabSz="457200" rtl="0" eaLnBrk="0" fontAlgn="base" hangingPunct="0">
              <a:lnSpc>
                <a:spcPct val="10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57200" rtl="0" eaLnBrk="0" fontAlgn="base" hangingPunct="0">
              <a:lnSpc>
                <a:spcPct val="105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57200" rtl="0" eaLnBrk="0" fontAlgn="base" hangingPunct="0">
              <a:lnSpc>
                <a:spcPct val="10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57200" rtl="0" eaLnBrk="0" fontAlgn="base" hangingPunct="0">
              <a:lnSpc>
                <a:spcPct val="10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57200" rtl="0" eaLnBrk="0" fontAlgn="base" hangingPunct="0">
              <a:lnSpc>
                <a:spcPct val="10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57200" rtl="0" eaLnBrk="0" fontAlgn="base" hangingPunct="0">
              <a:lnSpc>
                <a:spcPct val="10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57200" rtl="0" eaLnBrk="0" fontAlgn="base" hangingPunct="0">
              <a:lnSpc>
                <a:spcPct val="10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57200" rtl="0" eaLnBrk="0" fontAlgn="base" hangingPunct="0">
              <a:lnSpc>
                <a:spcPct val="10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chemeClr val="tx1"/>
                </a:solidFill>
              </a:rPr>
              <a:t>Two I/O example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6CC24024-1D88-4142-BB3A-E1450B269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601986"/>
              </p:ext>
            </p:extLst>
          </p:nvPr>
        </p:nvGraphicFramePr>
        <p:xfrm>
          <a:off x="790080" y="1749392"/>
          <a:ext cx="3336758" cy="46803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2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Input (input1.txt)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Output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3123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matrix 1: </a:t>
                      </a:r>
                    </a:p>
                    <a:p>
                      <a:pPr latinLnBrk="1"/>
                      <a:r>
                        <a:rPr lang="en-US" altLang="ko-KR" sz="1200" dirty="0"/>
                        <a:t>1 0 </a:t>
                      </a:r>
                    </a:p>
                    <a:p>
                      <a:pPr latinLnBrk="1"/>
                      <a:r>
                        <a:rPr lang="en-US" altLang="ko-KR" sz="1200" dirty="0"/>
                        <a:t>2 2 </a:t>
                      </a:r>
                    </a:p>
                    <a:p>
                      <a:pPr latinLnBrk="1"/>
                      <a:r>
                        <a:rPr lang="en-US" altLang="ko-KR" sz="1200" dirty="0"/>
                        <a:t>matrix 2: </a:t>
                      </a:r>
                    </a:p>
                    <a:p>
                      <a:pPr latinLnBrk="1"/>
                      <a:r>
                        <a:rPr lang="en-US" altLang="ko-KR" sz="1200" dirty="0"/>
                        <a:t>1 2 </a:t>
                      </a:r>
                    </a:p>
                    <a:p>
                      <a:pPr latinLnBrk="1"/>
                      <a:r>
                        <a:rPr lang="en-US" altLang="ko-KR" sz="1200" dirty="0"/>
                        <a:t>3 4 </a:t>
                      </a:r>
                    </a:p>
                    <a:p>
                      <a:pPr latinLnBrk="1"/>
                      <a:r>
                        <a:rPr lang="en-US" altLang="ko-KR" sz="1200" dirty="0"/>
                        <a:t>sum of matrix 1 and matrix 2: </a:t>
                      </a:r>
                    </a:p>
                    <a:p>
                      <a:pPr latinLnBrk="1"/>
                      <a:r>
                        <a:rPr lang="en-US" altLang="ko-KR" sz="1200" dirty="0"/>
                        <a:t>2 2 </a:t>
                      </a:r>
                    </a:p>
                    <a:p>
                      <a:pPr latinLnBrk="1"/>
                      <a:r>
                        <a:rPr lang="en-US" altLang="ko-KR" sz="1200" dirty="0"/>
                        <a:t>5 6 </a:t>
                      </a:r>
                    </a:p>
                    <a:p>
                      <a:pPr latinLnBrk="1"/>
                      <a:r>
                        <a:rPr lang="en-US" altLang="ko-KR" sz="1200" dirty="0"/>
                        <a:t>subtract matrix 2 from matrix 1: </a:t>
                      </a:r>
                    </a:p>
                    <a:p>
                      <a:pPr latinLnBrk="1"/>
                      <a:r>
                        <a:rPr lang="en-US" altLang="ko-KR" sz="1200" dirty="0"/>
                        <a:t>0 -2 </a:t>
                      </a:r>
                    </a:p>
                    <a:p>
                      <a:pPr latinLnBrk="1"/>
                      <a:r>
                        <a:rPr lang="en-US" altLang="ko-KR" sz="1200" dirty="0"/>
                        <a:t>-1 -2 </a:t>
                      </a:r>
                    </a:p>
                    <a:p>
                      <a:pPr latinLnBrk="1"/>
                      <a:r>
                        <a:rPr lang="en-US" altLang="ko-KR" sz="1200" dirty="0"/>
                        <a:t>transposed matrix 1: </a:t>
                      </a:r>
                    </a:p>
                    <a:p>
                      <a:pPr latinLnBrk="1"/>
                      <a:r>
                        <a:rPr lang="en-US" altLang="ko-KR" sz="1200" dirty="0"/>
                        <a:t>1 2 </a:t>
                      </a:r>
                    </a:p>
                    <a:p>
                      <a:pPr latinLnBrk="1"/>
                      <a:r>
                        <a:rPr lang="en-US" altLang="ko-KR" sz="1200" dirty="0"/>
                        <a:t>0 2 </a:t>
                      </a:r>
                    </a:p>
                    <a:p>
                      <a:pPr latinLnBrk="1"/>
                      <a:r>
                        <a:rPr lang="en-US" altLang="ko-KR" sz="1200" dirty="0"/>
                        <a:t>transposed matrix 2: </a:t>
                      </a:r>
                    </a:p>
                    <a:p>
                      <a:pPr latinLnBrk="1"/>
                      <a:r>
                        <a:rPr lang="en-US" altLang="ko-KR" sz="1200" dirty="0"/>
                        <a:t>1 3 </a:t>
                      </a:r>
                    </a:p>
                    <a:p>
                      <a:pPr latinLnBrk="1"/>
                      <a:r>
                        <a:rPr lang="en-US" altLang="ko-KR" sz="1200" dirty="0"/>
                        <a:t>2 4 </a:t>
                      </a:r>
                    </a:p>
                    <a:p>
                      <a:pPr latinLnBrk="1"/>
                      <a:r>
                        <a:rPr lang="en-US" altLang="ko-KR" sz="1200" dirty="0"/>
                        <a:t>multiplication of matrices: </a:t>
                      </a:r>
                    </a:p>
                    <a:p>
                      <a:pPr latinLnBrk="1"/>
                      <a:r>
                        <a:rPr lang="en-US" altLang="ko-KR" sz="1200" dirty="0"/>
                        <a:t>1 2 </a:t>
                      </a:r>
                    </a:p>
                    <a:p>
                      <a:pPr latinLnBrk="1"/>
                      <a:r>
                        <a:rPr lang="en-US" altLang="ko-KR" sz="1200" dirty="0"/>
                        <a:t>8 12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왼쪽 대괄호[L] 4">
            <a:extLst>
              <a:ext uri="{FF2B5EF4-FFF2-40B4-BE49-F238E27FC236}">
                <a16:creationId xmlns:a16="http://schemas.microsoft.com/office/drawing/2014/main" id="{24B9B78C-0BE6-0040-B3F2-05FABA434D0D}"/>
              </a:ext>
            </a:extLst>
          </p:cNvPr>
          <p:cNvSpPr/>
          <p:nvPr/>
        </p:nvSpPr>
        <p:spPr bwMode="auto">
          <a:xfrm>
            <a:off x="637682" y="2490537"/>
            <a:ext cx="96253" cy="613611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tabLst/>
            </a:pPr>
            <a:endParaRPr kumimoji="0" lang="ko-Kore-KR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34" charset="-127"/>
            </a:endParaRPr>
          </a:p>
        </p:txBody>
      </p:sp>
      <p:sp>
        <p:nvSpPr>
          <p:cNvPr id="8" name="왼쪽 대괄호[L] 7">
            <a:extLst>
              <a:ext uri="{FF2B5EF4-FFF2-40B4-BE49-F238E27FC236}">
                <a16:creationId xmlns:a16="http://schemas.microsoft.com/office/drawing/2014/main" id="{A81970B4-8081-3945-9E2A-2D47D192AD24}"/>
              </a:ext>
            </a:extLst>
          </p:cNvPr>
          <p:cNvSpPr/>
          <p:nvPr/>
        </p:nvSpPr>
        <p:spPr bwMode="auto">
          <a:xfrm>
            <a:off x="633662" y="3208420"/>
            <a:ext cx="96253" cy="613611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tabLst/>
            </a:pPr>
            <a:endParaRPr kumimoji="0" lang="ko-Kore-KR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5DD829-D769-714B-961E-8B69FB7CC638}"/>
              </a:ext>
            </a:extLst>
          </p:cNvPr>
          <p:cNvSpPr txBox="1"/>
          <p:nvPr/>
        </p:nvSpPr>
        <p:spPr>
          <a:xfrm>
            <a:off x="25070" y="2386521"/>
            <a:ext cx="684803" cy="538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kumimoji="1" lang="en-US" altLang="ko-Kore-KR" sz="1050" dirty="0">
                <a:solidFill>
                  <a:schemeClr val="tx1"/>
                </a:solidFill>
              </a:rPr>
              <a:t>matrix 1</a:t>
            </a:r>
            <a:endParaRPr kumimoji="1" lang="ko-Kore-KR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87F6F-3C96-124C-B1B3-89B110D30E01}"/>
              </a:ext>
            </a:extLst>
          </p:cNvPr>
          <p:cNvSpPr txBox="1"/>
          <p:nvPr/>
        </p:nvSpPr>
        <p:spPr>
          <a:xfrm>
            <a:off x="15037" y="3118999"/>
            <a:ext cx="663964" cy="536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kumimoji="1" lang="en-US" altLang="ko-Kore-KR" sz="1050" dirty="0">
                <a:solidFill>
                  <a:schemeClr val="tx1"/>
                </a:solidFill>
              </a:rPr>
              <a:t>matrix 2</a:t>
            </a:r>
            <a:endParaRPr kumimoji="1" lang="ko-Kore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871928-B55A-5141-9CD1-CA63BE7749C8}"/>
              </a:ext>
            </a:extLst>
          </p:cNvPr>
          <p:cNvSpPr txBox="1"/>
          <p:nvPr/>
        </p:nvSpPr>
        <p:spPr>
          <a:xfrm>
            <a:off x="-4011" y="1919078"/>
            <a:ext cx="806631" cy="536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kumimoji="1" lang="en-US" altLang="ko-Kore-KR" sz="1050" dirty="0">
                <a:solidFill>
                  <a:schemeClr val="tx1"/>
                </a:solidFill>
              </a:rPr>
              <a:t>2x2 matrix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7BD512C-3564-7543-8E2F-DCAFCE20F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877104"/>
              </p:ext>
            </p:extLst>
          </p:nvPr>
        </p:nvGraphicFramePr>
        <p:xfrm>
          <a:off x="5446288" y="1103935"/>
          <a:ext cx="3336758" cy="566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2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Input (input1.txt)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Output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3123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matrix 1: </a:t>
                      </a:r>
                    </a:p>
                    <a:p>
                      <a:pPr latinLnBrk="1"/>
                      <a:r>
                        <a:rPr lang="en-US" altLang="ko-KR" sz="1200" dirty="0"/>
                        <a:t>1 0 3 </a:t>
                      </a:r>
                    </a:p>
                    <a:p>
                      <a:pPr latinLnBrk="1"/>
                      <a:r>
                        <a:rPr lang="en-US" altLang="ko-KR" sz="1200" dirty="0"/>
                        <a:t>0 2 1 </a:t>
                      </a:r>
                    </a:p>
                    <a:p>
                      <a:pPr latinLnBrk="1"/>
                      <a:r>
                        <a:rPr lang="en-US" altLang="ko-KR" sz="1200" dirty="0"/>
                        <a:t>6 8 2 </a:t>
                      </a:r>
                    </a:p>
                    <a:p>
                      <a:pPr latinLnBrk="1"/>
                      <a:r>
                        <a:rPr lang="en-US" altLang="ko-KR" sz="1200" dirty="0"/>
                        <a:t>matrix 2: </a:t>
                      </a:r>
                    </a:p>
                    <a:p>
                      <a:pPr latinLnBrk="1"/>
                      <a:r>
                        <a:rPr lang="en-US" altLang="ko-KR" sz="1200" dirty="0"/>
                        <a:t>4 9 0 </a:t>
                      </a:r>
                    </a:p>
                    <a:p>
                      <a:pPr latinLnBrk="1"/>
                      <a:r>
                        <a:rPr lang="en-US" altLang="ko-KR" sz="1200" dirty="0"/>
                        <a:t>1 5 2 </a:t>
                      </a:r>
                    </a:p>
                    <a:p>
                      <a:pPr latinLnBrk="1"/>
                      <a:r>
                        <a:rPr lang="en-US" altLang="ko-KR" sz="1200" dirty="0"/>
                        <a:t>2 0 4 </a:t>
                      </a:r>
                    </a:p>
                    <a:p>
                      <a:pPr latinLnBrk="1"/>
                      <a:r>
                        <a:rPr lang="en-US" altLang="ko-KR" sz="1200" dirty="0"/>
                        <a:t>sum of matrix 1 and matrix 2: </a:t>
                      </a:r>
                    </a:p>
                    <a:p>
                      <a:pPr latinLnBrk="1"/>
                      <a:r>
                        <a:rPr lang="en-US" altLang="ko-KR" sz="1200" dirty="0"/>
                        <a:t>5 9 3 </a:t>
                      </a:r>
                    </a:p>
                    <a:p>
                      <a:pPr latinLnBrk="1"/>
                      <a:r>
                        <a:rPr lang="en-US" altLang="ko-KR" sz="1200" dirty="0"/>
                        <a:t>1 7 3 </a:t>
                      </a:r>
                    </a:p>
                    <a:p>
                      <a:pPr latinLnBrk="1"/>
                      <a:r>
                        <a:rPr lang="en-US" altLang="ko-KR" sz="1200" dirty="0"/>
                        <a:t>8 8 6 </a:t>
                      </a:r>
                    </a:p>
                    <a:p>
                      <a:pPr latinLnBrk="1"/>
                      <a:r>
                        <a:rPr lang="en-US" altLang="ko-KR" sz="1200" dirty="0"/>
                        <a:t>subtract matrix 2 from matrix 1: </a:t>
                      </a:r>
                    </a:p>
                    <a:p>
                      <a:pPr latinLnBrk="1"/>
                      <a:r>
                        <a:rPr lang="en-US" altLang="ko-KR" sz="1200" dirty="0"/>
                        <a:t>-3 -9 3 </a:t>
                      </a:r>
                    </a:p>
                    <a:p>
                      <a:pPr latinLnBrk="1"/>
                      <a:r>
                        <a:rPr lang="en-US" altLang="ko-KR" sz="1200" dirty="0"/>
                        <a:t>-1 -3 -1 </a:t>
                      </a:r>
                    </a:p>
                    <a:p>
                      <a:pPr latinLnBrk="1"/>
                      <a:r>
                        <a:rPr lang="en-US" altLang="ko-KR" sz="1200" dirty="0"/>
                        <a:t>4 8 -2 </a:t>
                      </a:r>
                    </a:p>
                    <a:p>
                      <a:pPr latinLnBrk="1"/>
                      <a:r>
                        <a:rPr lang="en-US" altLang="ko-KR" sz="1200" dirty="0"/>
                        <a:t>transposed matrix 1: </a:t>
                      </a:r>
                    </a:p>
                    <a:p>
                      <a:pPr latinLnBrk="1"/>
                      <a:r>
                        <a:rPr lang="en-US" altLang="ko-KR" sz="1200" dirty="0"/>
                        <a:t>1 0 6 </a:t>
                      </a:r>
                    </a:p>
                    <a:p>
                      <a:pPr latinLnBrk="1"/>
                      <a:r>
                        <a:rPr lang="en-US" altLang="ko-KR" sz="1200" dirty="0"/>
                        <a:t>0 2 8 </a:t>
                      </a:r>
                    </a:p>
                    <a:p>
                      <a:pPr latinLnBrk="1"/>
                      <a:r>
                        <a:rPr lang="en-US" altLang="ko-KR" sz="1200" dirty="0"/>
                        <a:t>3 1 2 </a:t>
                      </a:r>
                    </a:p>
                    <a:p>
                      <a:pPr latinLnBrk="1"/>
                      <a:r>
                        <a:rPr lang="en-US" altLang="ko-KR" sz="1200" dirty="0"/>
                        <a:t>transposed matrix 2: </a:t>
                      </a:r>
                    </a:p>
                    <a:p>
                      <a:pPr latinLnBrk="1"/>
                      <a:r>
                        <a:rPr lang="en-US" altLang="ko-KR" sz="1200" dirty="0"/>
                        <a:t>4 1 2 </a:t>
                      </a:r>
                    </a:p>
                    <a:p>
                      <a:pPr latinLnBrk="1"/>
                      <a:r>
                        <a:rPr lang="en-US" altLang="ko-KR" sz="1200" dirty="0"/>
                        <a:t>9 5 0 </a:t>
                      </a:r>
                    </a:p>
                    <a:p>
                      <a:pPr latinLnBrk="1"/>
                      <a:r>
                        <a:rPr lang="en-US" altLang="ko-KR" sz="1200" dirty="0"/>
                        <a:t>0 2 4 </a:t>
                      </a:r>
                    </a:p>
                    <a:p>
                      <a:pPr latinLnBrk="1"/>
                      <a:r>
                        <a:rPr lang="en-US" altLang="ko-KR" sz="1200" dirty="0"/>
                        <a:t>multiplication of matrices: </a:t>
                      </a:r>
                    </a:p>
                    <a:p>
                      <a:pPr latinLnBrk="1"/>
                      <a:r>
                        <a:rPr lang="en-US" altLang="ko-KR" sz="1200" dirty="0"/>
                        <a:t>10 9 12 </a:t>
                      </a:r>
                    </a:p>
                    <a:p>
                      <a:pPr latinLnBrk="1"/>
                      <a:r>
                        <a:rPr lang="en-US" altLang="ko-KR" sz="1200" dirty="0"/>
                        <a:t>4 10 8 </a:t>
                      </a:r>
                    </a:p>
                    <a:p>
                      <a:pPr latinLnBrk="1"/>
                      <a:r>
                        <a:rPr lang="en-US" altLang="ko-KR" sz="1200" dirty="0"/>
                        <a:t>36 94 24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왼쪽 대괄호[L] 12">
            <a:extLst>
              <a:ext uri="{FF2B5EF4-FFF2-40B4-BE49-F238E27FC236}">
                <a16:creationId xmlns:a16="http://schemas.microsoft.com/office/drawing/2014/main" id="{E0D02F05-CA6E-E840-A9C0-DD94F6FBC7CC}"/>
              </a:ext>
            </a:extLst>
          </p:cNvPr>
          <p:cNvSpPr/>
          <p:nvPr/>
        </p:nvSpPr>
        <p:spPr bwMode="auto">
          <a:xfrm>
            <a:off x="5205684" y="1836809"/>
            <a:ext cx="156383" cy="1532026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tabLst/>
            </a:pPr>
            <a:endParaRPr kumimoji="0" lang="ko-Kore-KR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C964DC-8920-D748-9EC8-AB050C75A7E9}"/>
              </a:ext>
            </a:extLst>
          </p:cNvPr>
          <p:cNvSpPr txBox="1"/>
          <p:nvPr/>
        </p:nvSpPr>
        <p:spPr>
          <a:xfrm>
            <a:off x="4561753" y="2207560"/>
            <a:ext cx="684803" cy="538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kumimoji="1" lang="en-US" altLang="ko-Kore-KR" sz="1050" dirty="0">
                <a:solidFill>
                  <a:schemeClr val="tx1"/>
                </a:solidFill>
              </a:rPr>
              <a:t>matrix 1</a:t>
            </a:r>
            <a:endParaRPr kumimoji="1" lang="ko-Kore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왼쪽 대괄호[L] 14">
            <a:extLst>
              <a:ext uri="{FF2B5EF4-FFF2-40B4-BE49-F238E27FC236}">
                <a16:creationId xmlns:a16="http://schemas.microsoft.com/office/drawing/2014/main" id="{3A6DF103-583C-134B-8AA7-411268A404B2}"/>
              </a:ext>
            </a:extLst>
          </p:cNvPr>
          <p:cNvSpPr/>
          <p:nvPr/>
        </p:nvSpPr>
        <p:spPr bwMode="auto">
          <a:xfrm>
            <a:off x="5213702" y="3481128"/>
            <a:ext cx="156383" cy="1532026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tabLst/>
            </a:pPr>
            <a:endParaRPr kumimoji="0" lang="ko-Kore-KR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2BCECB-2BCA-0642-8C14-72BC9F071ECA}"/>
              </a:ext>
            </a:extLst>
          </p:cNvPr>
          <p:cNvSpPr txBox="1"/>
          <p:nvPr/>
        </p:nvSpPr>
        <p:spPr>
          <a:xfrm>
            <a:off x="4541715" y="3857628"/>
            <a:ext cx="663964" cy="536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kumimoji="1" lang="en-US" altLang="ko-Kore-KR" sz="1050" dirty="0">
                <a:solidFill>
                  <a:schemeClr val="tx1"/>
                </a:solidFill>
              </a:rPr>
              <a:t>matrix 2</a:t>
            </a:r>
            <a:endParaRPr kumimoji="1" lang="ko-Kore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067C5B-6BC2-7648-AEE6-8DE1544702A9}"/>
              </a:ext>
            </a:extLst>
          </p:cNvPr>
          <p:cNvSpPr txBox="1"/>
          <p:nvPr/>
        </p:nvSpPr>
        <p:spPr>
          <a:xfrm>
            <a:off x="4601873" y="1276380"/>
            <a:ext cx="806631" cy="536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kumimoji="1" lang="en-US" altLang="ko-Kore-KR" sz="1050" dirty="0">
                <a:solidFill>
                  <a:schemeClr val="tx1"/>
                </a:solidFill>
              </a:rPr>
              <a:t>3x3 matrix</a:t>
            </a:r>
          </a:p>
        </p:txBody>
      </p:sp>
    </p:spTree>
    <p:extLst>
      <p:ext uri="{BB962C8B-B14F-4D97-AF65-F5344CB8AC3E}">
        <p14:creationId xmlns:p14="http://schemas.microsoft.com/office/powerpoint/2010/main" val="124227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Tip – </a:t>
            </a:r>
            <a:r>
              <a:rPr lang="ko-KR" altLang="en-US" b="1" dirty="0" err="1"/>
              <a:t>Method</a:t>
            </a:r>
            <a:r>
              <a:rPr lang="ko-KR" altLang="en-US" b="1" dirty="0"/>
              <a:t> of </a:t>
            </a:r>
            <a:r>
              <a:rPr lang="ko-KR" altLang="en-US" b="1" dirty="0" err="1"/>
              <a:t>menu</a:t>
            </a:r>
            <a:r>
              <a:rPr lang="ko-KR" altLang="en-US" b="1" dirty="0"/>
              <a:t> </a:t>
            </a:r>
            <a:r>
              <a:rPr lang="en-US" altLang="en-US" b="1" dirty="0"/>
              <a:t>implementation</a:t>
            </a:r>
            <a:endParaRPr lang="ko-KR" altLang="en-US" b="1" dirty="0">
              <a:cs typeface="Arial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char option;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while(true)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&gt;&gt; option;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	switch(option)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	case ‘1’:</a:t>
            </a:r>
          </a:p>
          <a:p>
            <a:pPr marL="551021" lvl="1" indent="-20812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//menu 1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		break;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	case ‘2’:</a:t>
            </a:r>
          </a:p>
          <a:p>
            <a:pPr marL="551021" lvl="1" indent="-20812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//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menu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2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		break;</a:t>
            </a:r>
          </a:p>
          <a:p>
            <a:pPr marL="551021" lvl="1" indent="-20812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	. . .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// You can make the program with menu like this.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	case ‘0’:</a:t>
            </a:r>
          </a:p>
          <a:p>
            <a:pPr marL="551021" lvl="1" indent="-20812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// exit example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		return 0;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	default :</a:t>
            </a:r>
          </a:p>
          <a:p>
            <a:pPr marL="551021" lvl="1" indent="-20812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// Print the error message, and return back to menu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		continue; 		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	}		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9942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76428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b="1" dirty="0">
                <a:ea typeface="맑은 고딕" panose="020B0503020000020004" pitchFamily="50" charset="-127"/>
              </a:rPr>
              <a:t>Goal</a:t>
            </a:r>
            <a:r>
              <a:rPr lang="ko-KR" altLang="en-US" sz="1800" b="1" dirty="0"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ea typeface="맑은 고딕" panose="020B0503020000020004" pitchFamily="50" charset="-127"/>
              </a:rPr>
              <a:t>: Exercise of class implementation</a:t>
            </a:r>
            <a:endParaRPr lang="ko-KR" altLang="en-US" sz="1800" b="1" dirty="0"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b="1" dirty="0">
                <a:ea typeface="맑은 고딕" panose="020B0503020000020004" pitchFamily="50" charset="-127"/>
              </a:rPr>
              <a:t>Program Overview</a:t>
            </a:r>
          </a:p>
          <a:p>
            <a:pPr marL="250984" indent="-250984"/>
            <a:r>
              <a:rPr lang="ko-KR" altLang="en-US" sz="1400" dirty="0" err="1">
                <a:ea typeface="Malgun Gothic" panose="020B0503020000020004" pitchFamily="34" charset="-127"/>
              </a:rPr>
              <a:t>This</a:t>
            </a:r>
            <a:r>
              <a:rPr lang="ko-KR" altLang="en-US" sz="1400" dirty="0">
                <a:ea typeface="Malgun Gothic" panose="020B0503020000020004" pitchFamily="34" charset="-127"/>
              </a:rPr>
              <a:t> </a:t>
            </a:r>
            <a:r>
              <a:rPr lang="ko-KR" altLang="en-US" sz="1400" dirty="0" err="1">
                <a:ea typeface="Malgun Gothic" panose="020B0503020000020004" pitchFamily="34" charset="-127"/>
              </a:rPr>
              <a:t>project</a:t>
            </a:r>
            <a:r>
              <a:rPr lang="ko-KR" altLang="en-US" sz="1400" dirty="0">
                <a:ea typeface="Malgun Gothic" panose="020B0503020000020004" pitchFamily="34" charset="-127"/>
              </a:rPr>
              <a:t> </a:t>
            </a:r>
            <a:r>
              <a:rPr lang="ko-KR" altLang="en-US" sz="1400" dirty="0" err="1">
                <a:ea typeface="Malgun Gothic" panose="020B0503020000020004" pitchFamily="34" charset="-127"/>
              </a:rPr>
              <a:t>is</a:t>
            </a:r>
            <a:r>
              <a:rPr lang="ko-KR" altLang="en-US" sz="1400" dirty="0">
                <a:ea typeface="Malgun Gothic" panose="020B0503020000020004" pitchFamily="34" charset="-127"/>
              </a:rPr>
              <a:t> </a:t>
            </a:r>
            <a:r>
              <a:rPr lang="ko-KR" altLang="en-US" sz="1400" dirty="0" err="1">
                <a:ea typeface="Malgun Gothic" panose="020B0503020000020004" pitchFamily="34" charset="-127"/>
              </a:rPr>
              <a:t>an</a:t>
            </a:r>
            <a:r>
              <a:rPr lang="ko-KR" altLang="en-US" sz="1400" dirty="0">
                <a:ea typeface="Malgun Gothic" panose="020B0503020000020004" pitchFamily="34" charset="-127"/>
              </a:rPr>
              <a:t> </a:t>
            </a:r>
            <a:r>
              <a:rPr lang="ko-KR" altLang="en-US" sz="1400" dirty="0" err="1">
                <a:ea typeface="Malgun Gothic" panose="020B0503020000020004" pitchFamily="34" charset="-127"/>
              </a:rPr>
              <a:t>implementation</a:t>
            </a:r>
            <a:r>
              <a:rPr lang="ko-KR" altLang="en-US" sz="1400" dirty="0">
                <a:ea typeface="Malgun Gothic" panose="020B0503020000020004" pitchFamily="34" charset="-127"/>
              </a:rPr>
              <a:t> of </a:t>
            </a:r>
            <a:r>
              <a:rPr lang="ko-KR" altLang="en-US" sz="1400" dirty="0" err="1">
                <a:ea typeface="Malgun Gothic" panose="020B0503020000020004" pitchFamily="34" charset="-127"/>
              </a:rPr>
              <a:t>Mcdonalds</a:t>
            </a:r>
            <a:r>
              <a:rPr lang="ko-KR" altLang="en-US" sz="1400" dirty="0">
                <a:ea typeface="Malgun Gothic" panose="020B0503020000020004" pitchFamily="34" charset="-127"/>
              </a:rPr>
              <a:t> </a:t>
            </a:r>
            <a:r>
              <a:rPr lang="ko-KR" altLang="en-US" sz="1400" dirty="0" err="1">
                <a:ea typeface="Malgun Gothic" panose="020B0503020000020004" pitchFamily="34" charset="-127"/>
              </a:rPr>
              <a:t>Delivery</a:t>
            </a:r>
            <a:r>
              <a:rPr lang="ko-KR" altLang="en-US" sz="1400" dirty="0">
                <a:ea typeface="Malgun Gothic" panose="020B0503020000020004" pitchFamily="34" charset="-127"/>
              </a:rPr>
              <a:t> System.</a:t>
            </a:r>
            <a:endParaRPr lang="en-US" sz="1400" dirty="0">
              <a:ea typeface="Malgun Gothic" panose="020B0503020000020004" pitchFamily="34" charset="-127"/>
              <a:cs typeface="Arial"/>
            </a:endParaRPr>
          </a:p>
          <a:p>
            <a:pPr marL="250984" indent="-250984"/>
            <a:r>
              <a:rPr lang="en-US" altLang="ko-KR" sz="1400" dirty="0">
                <a:ea typeface="Malgun Gothic" panose="020B0503020000020004" pitchFamily="34" charset="-127"/>
              </a:rPr>
              <a:t>The number of delivery product is 8</a:t>
            </a:r>
            <a:r>
              <a:rPr lang="en-US" sz="1400" dirty="0">
                <a:ea typeface="Malgun Gothic" panose="020B0503020000020004" pitchFamily="34" charset="-127"/>
              </a:rPr>
              <a:t>.</a:t>
            </a:r>
          </a:p>
          <a:p>
            <a:pPr marL="250984" indent="-250984"/>
            <a:r>
              <a:rPr lang="ko-KR" altLang="en-US" sz="1400" dirty="0" err="1">
                <a:ea typeface="Malgun Gothic" panose="020B0503020000020004" pitchFamily="34" charset="-127"/>
              </a:rPr>
              <a:t>Each</a:t>
            </a:r>
            <a:r>
              <a:rPr lang="ko-KR" altLang="en-US" sz="1400" dirty="0">
                <a:ea typeface="Malgun Gothic" panose="020B0503020000020004" pitchFamily="34" charset="-127"/>
              </a:rPr>
              <a:t> </a:t>
            </a:r>
            <a:r>
              <a:rPr lang="ko-KR" altLang="en-US" sz="1400" dirty="0" err="1">
                <a:ea typeface="Malgun Gothic" panose="020B0503020000020004" pitchFamily="34" charset="-127"/>
              </a:rPr>
              <a:t>user</a:t>
            </a:r>
            <a:r>
              <a:rPr lang="ko-KR" altLang="en-US" sz="1400" dirty="0">
                <a:ea typeface="Malgun Gothic" panose="020B0503020000020004" pitchFamily="34" charset="-127"/>
              </a:rPr>
              <a:t> </a:t>
            </a:r>
            <a:r>
              <a:rPr lang="ko-KR" altLang="en-US" sz="1400" dirty="0" err="1">
                <a:ea typeface="Malgun Gothic" panose="020B0503020000020004" pitchFamily="34" charset="-127"/>
              </a:rPr>
              <a:t>has</a:t>
            </a:r>
            <a:r>
              <a:rPr lang="ko-KR" altLang="en-US" sz="1400" dirty="0">
                <a:ea typeface="Malgun Gothic" panose="020B0503020000020004" pitchFamily="34" charset="-127"/>
              </a:rPr>
              <a:t> </a:t>
            </a:r>
            <a:r>
              <a:rPr lang="ko-KR" altLang="en-US" sz="1400" dirty="0" err="1">
                <a:ea typeface="Malgun Gothic" panose="020B0503020000020004" pitchFamily="34" charset="-127"/>
              </a:rPr>
              <a:t>an</a:t>
            </a:r>
            <a:r>
              <a:rPr lang="ko-KR" altLang="en-US" sz="1400" dirty="0">
                <a:ea typeface="Malgun Gothic" panose="020B0503020000020004" pitchFamily="34" charset="-127"/>
              </a:rPr>
              <a:t> </a:t>
            </a:r>
            <a:r>
              <a:rPr lang="ko-KR" altLang="en-US" sz="1400" dirty="0" err="1">
                <a:ea typeface="Malgun Gothic" panose="020B0503020000020004" pitchFamily="34" charset="-127"/>
              </a:rPr>
              <a:t>id</a:t>
            </a:r>
            <a:r>
              <a:rPr lang="ko-KR" altLang="en-US" sz="1400" dirty="0">
                <a:ea typeface="Malgun Gothic" panose="020B0503020000020004" pitchFamily="34" charset="-127"/>
              </a:rPr>
              <a:t>, </a:t>
            </a:r>
            <a:r>
              <a:rPr lang="ko-KR" altLang="en-US" sz="1400" dirty="0" err="1">
                <a:ea typeface="Malgun Gothic" panose="020B0503020000020004" pitchFamily="34" charset="-127"/>
              </a:rPr>
              <a:t>password</a:t>
            </a:r>
            <a:r>
              <a:rPr lang="ko-KR" altLang="en-US" sz="1400" dirty="0">
                <a:ea typeface="Malgun Gothic" panose="020B0503020000020004" pitchFamily="34" charset="-127"/>
              </a:rPr>
              <a:t>, </a:t>
            </a:r>
            <a:r>
              <a:rPr lang="ko-KR" altLang="en-US" sz="1400" dirty="0" err="1">
                <a:ea typeface="Malgun Gothic" panose="020B0503020000020004" pitchFamily="34" charset="-127"/>
              </a:rPr>
              <a:t>initial</a:t>
            </a:r>
            <a:r>
              <a:rPr lang="ko-KR" altLang="en-US" sz="1400" dirty="0">
                <a:ea typeface="Malgun Gothic" panose="020B0503020000020004" pitchFamily="34" charset="-127"/>
              </a:rPr>
              <a:t> </a:t>
            </a:r>
            <a:r>
              <a:rPr lang="ko-KR" altLang="en-US" sz="1400" dirty="0" err="1">
                <a:ea typeface="Malgun Gothic" panose="020B0503020000020004" pitchFamily="34" charset="-127"/>
              </a:rPr>
              <a:t>charge</a:t>
            </a:r>
            <a:r>
              <a:rPr lang="ko-KR" altLang="en-US" sz="1400" dirty="0">
                <a:ea typeface="Malgun Gothic" panose="020B0503020000020004" pitchFamily="34" charset="-127"/>
              </a:rPr>
              <a:t> </a:t>
            </a:r>
            <a:r>
              <a:rPr lang="ko-KR" altLang="en-US" sz="1400" dirty="0" err="1">
                <a:ea typeface="Malgun Gothic" panose="020B0503020000020004" pitchFamily="34" charset="-127"/>
              </a:rPr>
              <a:t>amount</a:t>
            </a:r>
            <a:r>
              <a:rPr lang="ko-KR" altLang="en-US" sz="1400" dirty="0">
                <a:ea typeface="Malgun Gothic" panose="020B0503020000020004" pitchFamily="34" charset="-127"/>
              </a:rPr>
              <a:t>, </a:t>
            </a:r>
            <a:r>
              <a:rPr lang="ko-KR" altLang="en-US" sz="1400" dirty="0" err="1">
                <a:ea typeface="Malgun Gothic" panose="020B0503020000020004" pitchFamily="34" charset="-127"/>
              </a:rPr>
              <a:t>order</a:t>
            </a:r>
            <a:r>
              <a:rPr lang="ko-KR" altLang="en-US" sz="1400" dirty="0">
                <a:ea typeface="Malgun Gothic" panose="020B0503020000020004" pitchFamily="34" charset="-127"/>
              </a:rPr>
              <a:t> </a:t>
            </a:r>
            <a:r>
              <a:rPr lang="ko-KR" altLang="en-US" sz="1400" dirty="0" err="1">
                <a:ea typeface="Malgun Gothic" panose="020B0503020000020004" pitchFamily="34" charset="-127"/>
              </a:rPr>
              <a:t>history</a:t>
            </a:r>
            <a:r>
              <a:rPr lang="ko-KR" altLang="en-US" sz="1400" dirty="0">
                <a:ea typeface="Malgun Gothic" panose="020B0503020000020004" pitchFamily="34" charset="-127"/>
              </a:rPr>
              <a:t>.</a:t>
            </a:r>
            <a:r>
              <a:rPr lang="en-US" altLang="ko-KR" sz="1400" dirty="0">
                <a:ea typeface="Malgun Gothic" panose="020B0503020000020004" pitchFamily="34" charset="-127"/>
              </a:rPr>
              <a:t> (id should be </a:t>
            </a:r>
            <a:r>
              <a:rPr lang="ko-KR" altLang="en-US" sz="1400" dirty="0" err="1">
                <a:ea typeface="Malgun Gothic" panose="020B0503020000020004" pitchFamily="34" charset="-127"/>
              </a:rPr>
              <a:t>unique</a:t>
            </a:r>
            <a:r>
              <a:rPr lang="en-US" altLang="ko-KR" sz="1400" dirty="0">
                <a:ea typeface="Malgun Gothic" panose="020B0503020000020004" pitchFamily="34" charset="-127"/>
              </a:rPr>
              <a:t>)</a:t>
            </a:r>
          </a:p>
          <a:p>
            <a:pPr marL="250984" indent="-250984"/>
            <a:r>
              <a:rPr lang="ko-KR" altLang="en-US" sz="1400" dirty="0" err="1">
                <a:ea typeface="Malgun Gothic" panose="020B0503020000020004" pitchFamily="34" charset="-127"/>
              </a:rPr>
              <a:t>If</a:t>
            </a:r>
            <a:r>
              <a:rPr lang="ko-KR" altLang="en-US" sz="1400" dirty="0">
                <a:ea typeface="Malgun Gothic" panose="020B0503020000020004" pitchFamily="34" charset="-127"/>
              </a:rPr>
              <a:t> </a:t>
            </a:r>
            <a:r>
              <a:rPr lang="ko-KR" altLang="en-US" sz="1400" dirty="0" err="1">
                <a:ea typeface="Malgun Gothic" panose="020B0503020000020004" pitchFamily="34" charset="-127"/>
              </a:rPr>
              <a:t>you</a:t>
            </a:r>
            <a:r>
              <a:rPr lang="ko-KR" altLang="en-US" sz="1400" dirty="0">
                <a:ea typeface="Malgun Gothic" panose="020B0503020000020004" pitchFamily="34" charset="-127"/>
              </a:rPr>
              <a:t> </a:t>
            </a:r>
            <a:r>
              <a:rPr lang="ko-KR" altLang="en-US" sz="1400" dirty="0" err="1">
                <a:ea typeface="Malgun Gothic" panose="020B0503020000020004" pitchFamily="34" charset="-127"/>
              </a:rPr>
              <a:t>want</a:t>
            </a:r>
            <a:r>
              <a:rPr lang="ko-KR" altLang="en-US" sz="1400" dirty="0">
                <a:ea typeface="Malgun Gothic" panose="020B0503020000020004" pitchFamily="34" charset="-127"/>
              </a:rPr>
              <a:t> </a:t>
            </a:r>
            <a:r>
              <a:rPr lang="ko-KR" altLang="en-US" sz="1400" dirty="0" err="1">
                <a:ea typeface="Malgun Gothic" panose="020B0503020000020004" pitchFamily="34" charset="-127"/>
              </a:rPr>
              <a:t>to</a:t>
            </a:r>
            <a:r>
              <a:rPr lang="ko-KR" altLang="en-US" sz="1400" dirty="0">
                <a:ea typeface="Malgun Gothic" panose="020B0503020000020004" pitchFamily="34" charset="-127"/>
              </a:rPr>
              <a:t> </a:t>
            </a:r>
            <a:r>
              <a:rPr lang="ko-KR" altLang="en-US" sz="1400" dirty="0" err="1">
                <a:ea typeface="Malgun Gothic" panose="020B0503020000020004" pitchFamily="34" charset="-127"/>
              </a:rPr>
              <a:t>order</a:t>
            </a:r>
            <a:r>
              <a:rPr lang="ko-KR" altLang="en-US" sz="1400" dirty="0">
                <a:ea typeface="Malgun Gothic" panose="020B0503020000020004" pitchFamily="34" charset="-127"/>
              </a:rPr>
              <a:t> </a:t>
            </a:r>
            <a:r>
              <a:rPr lang="ko-KR" altLang="en-US" sz="1400" dirty="0" err="1">
                <a:ea typeface="Malgun Gothic" panose="020B0503020000020004" pitchFamily="34" charset="-127"/>
              </a:rPr>
              <a:t>some</a:t>
            </a:r>
            <a:r>
              <a:rPr lang="ko-KR" altLang="en-US" sz="1400" dirty="0">
                <a:ea typeface="Malgun Gothic" panose="020B0503020000020004" pitchFamily="34" charset="-127"/>
              </a:rPr>
              <a:t> </a:t>
            </a:r>
            <a:r>
              <a:rPr lang="ko-KR" altLang="en-US" sz="1400" dirty="0" err="1">
                <a:ea typeface="Malgun Gothic" panose="020B0503020000020004" pitchFamily="34" charset="-127"/>
              </a:rPr>
              <a:t>product</a:t>
            </a:r>
            <a:r>
              <a:rPr lang="ko-KR" altLang="en-US" sz="1400" dirty="0">
                <a:ea typeface="Malgun Gothic" panose="020B0503020000020004" pitchFamily="34" charset="-127"/>
              </a:rPr>
              <a:t>, </a:t>
            </a:r>
            <a:r>
              <a:rPr lang="ko-KR" altLang="en-US" sz="1400" dirty="0" err="1">
                <a:ea typeface="Malgun Gothic" panose="020B0503020000020004" pitchFamily="34" charset="-127"/>
              </a:rPr>
              <a:t>you</a:t>
            </a:r>
            <a:r>
              <a:rPr lang="ko-KR" altLang="en-US" sz="1400" dirty="0">
                <a:ea typeface="Malgun Gothic" panose="020B0503020000020004" pitchFamily="34" charset="-127"/>
              </a:rPr>
              <a:t> </a:t>
            </a:r>
            <a:r>
              <a:rPr lang="ko-KR" altLang="en-US" sz="1400" dirty="0" err="1">
                <a:ea typeface="Malgun Gothic" panose="020B0503020000020004" pitchFamily="34" charset="-127"/>
              </a:rPr>
              <a:t>choose</a:t>
            </a:r>
            <a:r>
              <a:rPr lang="ko-KR" altLang="en-US" sz="1400" dirty="0">
                <a:ea typeface="Malgun Gothic" panose="020B0503020000020004" pitchFamily="34" charset="-127"/>
              </a:rPr>
              <a:t> </a:t>
            </a:r>
            <a:r>
              <a:rPr lang="ko-KR" altLang="en-US" sz="1400" dirty="0" err="1">
                <a:ea typeface="Malgun Gothic" panose="020B0503020000020004" pitchFamily="34" charset="-127"/>
              </a:rPr>
              <a:t>some</a:t>
            </a:r>
            <a:r>
              <a:rPr lang="ko-KR" altLang="en-US" sz="1400" dirty="0">
                <a:ea typeface="Malgun Gothic" panose="020B0503020000020004" pitchFamily="34" charset="-127"/>
              </a:rPr>
              <a:t> </a:t>
            </a:r>
            <a:r>
              <a:rPr lang="ko-KR" altLang="en-US" sz="1400" dirty="0" err="1">
                <a:ea typeface="Malgun Gothic" panose="020B0503020000020004" pitchFamily="34" charset="-127"/>
              </a:rPr>
              <a:t>product</a:t>
            </a:r>
            <a:r>
              <a:rPr lang="ko-KR" altLang="en-US" sz="1400" dirty="0">
                <a:ea typeface="Malgun Gothic" panose="020B0503020000020004" pitchFamily="34" charset="-127"/>
              </a:rPr>
              <a:t> </a:t>
            </a:r>
            <a:r>
              <a:rPr lang="ko-KR" altLang="en-US" sz="1400" dirty="0" err="1">
                <a:ea typeface="Malgun Gothic" panose="020B0503020000020004" pitchFamily="34" charset="-127"/>
              </a:rPr>
              <a:t>in</a:t>
            </a:r>
            <a:r>
              <a:rPr lang="ko-KR" altLang="en-US" sz="1400" dirty="0">
                <a:ea typeface="Malgun Gothic" panose="020B0503020000020004" pitchFamily="34" charset="-127"/>
              </a:rPr>
              <a:t> </a:t>
            </a:r>
            <a:r>
              <a:rPr lang="ko-KR" altLang="en-US" sz="1400" dirty="0" err="1">
                <a:ea typeface="Malgun Gothic" panose="020B0503020000020004" pitchFamily="34" charset="-127"/>
              </a:rPr>
              <a:t>the</a:t>
            </a:r>
            <a:r>
              <a:rPr lang="ko-KR" altLang="en-US" sz="1400" dirty="0">
                <a:ea typeface="Malgun Gothic" panose="020B0503020000020004" pitchFamily="34" charset="-127"/>
              </a:rPr>
              <a:t> </a:t>
            </a:r>
            <a:r>
              <a:rPr lang="ko-KR" altLang="en-US" sz="1400" dirty="0" err="1">
                <a:ea typeface="Malgun Gothic" panose="020B0503020000020004" pitchFamily="34" charset="-127"/>
              </a:rPr>
              <a:t>order</a:t>
            </a:r>
            <a:r>
              <a:rPr lang="ko-KR" altLang="en-US" sz="1400" dirty="0">
                <a:ea typeface="Malgun Gothic" panose="020B0503020000020004" pitchFamily="34" charset="-127"/>
              </a:rPr>
              <a:t> </a:t>
            </a:r>
            <a:r>
              <a:rPr lang="ko-KR" altLang="en-US" sz="1400" dirty="0" err="1">
                <a:ea typeface="Malgun Gothic" panose="020B0503020000020004" pitchFamily="34" charset="-127"/>
              </a:rPr>
              <a:t>menu</a:t>
            </a:r>
            <a:r>
              <a:rPr lang="ko-KR" altLang="en-US" sz="1400" dirty="0">
                <a:ea typeface="Malgun Gothic" panose="020B0503020000020004" pitchFamily="34" charset="-127"/>
              </a:rPr>
              <a:t>.</a:t>
            </a:r>
            <a:endParaRPr lang="en-US" altLang="ko-KR" sz="1400" dirty="0">
              <a:ea typeface="Malgun Gothic" panose="020B0503020000020004" pitchFamily="34" charset="-127"/>
            </a:endParaRPr>
          </a:p>
          <a:p>
            <a:pPr marL="250984" indent="-250984"/>
            <a:r>
              <a:rPr lang="ko-KR" altLang="en-US" sz="1400" dirty="0">
                <a:ea typeface="Malgun Gothic" panose="020B0503020000020004" pitchFamily="34" charset="-127"/>
              </a:rPr>
              <a:t>The </a:t>
            </a:r>
            <a:r>
              <a:rPr lang="ko-KR" altLang="en-US" sz="1400" dirty="0" err="1">
                <a:ea typeface="Malgun Gothic" panose="020B0503020000020004" pitchFamily="34" charset="-127"/>
              </a:rPr>
              <a:t>program</a:t>
            </a:r>
            <a:r>
              <a:rPr lang="ko-KR" altLang="en-US" sz="1400" dirty="0">
                <a:ea typeface="Malgun Gothic" panose="020B0503020000020004" pitchFamily="34" charset="-127"/>
              </a:rPr>
              <a:t> </a:t>
            </a:r>
            <a:r>
              <a:rPr lang="ko-KR" altLang="en-US" sz="1400" dirty="0" err="1">
                <a:ea typeface="Malgun Gothic" panose="020B0503020000020004" pitchFamily="34" charset="-127"/>
              </a:rPr>
              <a:t>has</a:t>
            </a:r>
            <a:r>
              <a:rPr lang="ko-KR" altLang="en-US" sz="1400" dirty="0">
                <a:ea typeface="Malgun Gothic" panose="020B0503020000020004" pitchFamily="34" charset="-127"/>
              </a:rPr>
              <a:t> </a:t>
            </a:r>
            <a:r>
              <a:rPr lang="ko-KR" altLang="en-US" sz="1400" dirty="0" err="1">
                <a:ea typeface="Malgun Gothic" panose="020B0503020000020004" pitchFamily="34" charset="-127"/>
              </a:rPr>
              <a:t>the</a:t>
            </a:r>
            <a:r>
              <a:rPr lang="ko-KR" altLang="en-US" sz="1400" dirty="0">
                <a:ea typeface="Malgun Gothic" panose="020B0503020000020004" pitchFamily="34" charset="-127"/>
              </a:rPr>
              <a:t> </a:t>
            </a:r>
            <a:r>
              <a:rPr lang="ko-KR" altLang="en-US" sz="1400" dirty="0" err="1">
                <a:ea typeface="Malgun Gothic" panose="020B0503020000020004" pitchFamily="34" charset="-127"/>
              </a:rPr>
              <a:t>ability</a:t>
            </a:r>
            <a:r>
              <a:rPr lang="ko-KR" altLang="en-US" sz="1400" dirty="0">
                <a:ea typeface="Malgun Gothic" panose="020B0503020000020004" pitchFamily="34" charset="-127"/>
              </a:rPr>
              <a:t> </a:t>
            </a:r>
            <a:r>
              <a:rPr lang="ko-KR" altLang="en-US" sz="1400" dirty="0" err="1">
                <a:ea typeface="Malgun Gothic" panose="020B0503020000020004" pitchFamily="34" charset="-127"/>
              </a:rPr>
              <a:t>to</a:t>
            </a:r>
            <a:r>
              <a:rPr lang="ko-KR" altLang="en-US" sz="1400" dirty="0">
                <a:ea typeface="Malgun Gothic" panose="020B0503020000020004" pitchFamily="34" charset="-127"/>
              </a:rPr>
              <a:t> </a:t>
            </a:r>
            <a:r>
              <a:rPr lang="ko-KR" altLang="en-US" sz="1400" dirty="0" err="1">
                <a:ea typeface="Malgun Gothic" panose="020B0503020000020004" pitchFamily="34" charset="-127"/>
              </a:rPr>
              <a:t>refund</a:t>
            </a:r>
            <a:r>
              <a:rPr lang="ko-KR" altLang="en-US" sz="1400" dirty="0">
                <a:ea typeface="Malgun Gothic" panose="020B0503020000020004" pitchFamily="34" charset="-127"/>
              </a:rPr>
              <a:t> </a:t>
            </a:r>
            <a:r>
              <a:rPr lang="ko-KR" altLang="en-US" sz="1400" dirty="0" err="1">
                <a:ea typeface="Malgun Gothic" panose="020B0503020000020004" pitchFamily="34" charset="-127"/>
              </a:rPr>
              <a:t>orders</a:t>
            </a:r>
            <a:r>
              <a:rPr lang="ko-KR" altLang="en-US" sz="1400" dirty="0">
                <a:ea typeface="Malgun Gothic" panose="020B0503020000020004" pitchFamily="34" charset="-127"/>
              </a:rPr>
              <a:t>.</a:t>
            </a:r>
          </a:p>
          <a:p>
            <a:pPr marL="250984" indent="-250984"/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You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should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make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the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program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based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on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Class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.</a:t>
            </a:r>
          </a:p>
          <a:p>
            <a:pPr marL="250984" indent="-250984"/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The </a:t>
            </a: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rules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 of </a:t>
            </a: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Class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name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member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function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, # of </a:t>
            </a: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member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function</a:t>
            </a:r>
            <a:r>
              <a:rPr lang="ko-KR" altLang="en-US" sz="1400" b="1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  <a:ea typeface="맑은 고딕"/>
              </a:rPr>
              <a:t>are</a:t>
            </a:r>
            <a:r>
              <a:rPr lang="ko-KR" altLang="en-US" sz="1400" b="1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  <a:ea typeface="맑은 고딕"/>
              </a:rPr>
              <a:t>free</a:t>
            </a:r>
            <a:r>
              <a:rPr lang="ko-KR" altLang="en-US" sz="1400" b="1" dirty="0">
                <a:solidFill>
                  <a:schemeClr val="tx1"/>
                </a:solidFill>
                <a:ea typeface="맑은 고딕"/>
              </a:rPr>
              <a:t>. </a:t>
            </a:r>
          </a:p>
          <a:p>
            <a:pPr marL="250984" indent="-250984"/>
            <a:r>
              <a:rPr lang="en-US" altLang="ko-KR" sz="1600" b="1" dirty="0">
                <a:solidFill>
                  <a:schemeClr val="tx1"/>
                </a:solidFill>
                <a:ea typeface="맑은 고딕" panose="020B0503020000020004" pitchFamily="50" charset="-127"/>
              </a:rPr>
              <a:t>But you should encapsulate data (</a:t>
            </a:r>
            <a:r>
              <a:rPr lang="en-US" altLang="ko-KR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hide personal data ex.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id</a:t>
            </a:r>
            <a:r>
              <a:rPr lang="ko-KR" altLang="en-US" sz="1400" b="1" dirty="0">
                <a:ea typeface="맑은 고딕" panose="020B0503020000020004" pitchFamily="50" charset="-127"/>
              </a:rPr>
              <a:t>,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password</a:t>
            </a:r>
            <a:r>
              <a:rPr lang="ko-KR" altLang="en-US" sz="1400" b="1" dirty="0">
                <a:ea typeface="맑은 고딕" panose="020B0503020000020004" pitchFamily="50" charset="-127"/>
              </a:rPr>
              <a:t>, </a:t>
            </a:r>
            <a:r>
              <a:rPr lang="en-US" altLang="ko-KR" sz="1400" b="1" dirty="0">
                <a:ea typeface="맑은 고딕" panose="020B0503020000020004" pitchFamily="50" charset="-127"/>
              </a:rPr>
              <a:t>money</a:t>
            </a:r>
            <a:r>
              <a:rPr lang="ko-KR" altLang="en-US" sz="1400" b="1" dirty="0">
                <a:ea typeface="맑은 고딕" panose="020B0503020000020004" pitchFamily="50" charset="-127"/>
              </a:rPr>
              <a:t>,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order</a:t>
            </a:r>
            <a:r>
              <a:rPr lang="ko-KR" altLang="en-US" sz="1400" b="1" dirty="0"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history</a:t>
            </a:r>
            <a:r>
              <a:rPr lang="en-US" altLang="ko-KR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)</a:t>
            </a:r>
            <a:endParaRPr lang="en-US" altLang="ko-KR" sz="1400" b="1" dirty="0">
              <a:solidFill>
                <a:srgbClr val="FF0000"/>
              </a:solidFill>
              <a:ea typeface="맑은 고딕" panose="020B0503020000020004" pitchFamily="50" charset="-127"/>
            </a:endParaRPr>
          </a:p>
          <a:p>
            <a:pPr marL="250984" indent="-250984"/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You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can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use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multiple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classes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.</a:t>
            </a:r>
          </a:p>
          <a:p>
            <a:pPr marL="250984" indent="-250984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In problem2, you should get input by </a:t>
            </a:r>
            <a:r>
              <a:rPr lang="en-US" altLang="ko-KR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cin</a:t>
            </a:r>
            <a:r>
              <a:rPr lang="en-US" altLang="ko-KR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&gt;&gt;</a:t>
            </a:r>
          </a:p>
          <a:p>
            <a:pPr marL="250984" indent="-250984"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Don't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care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 </a:t>
            </a: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about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invalid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type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 of </a:t>
            </a: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input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.</a:t>
            </a:r>
            <a:endParaRPr lang="en-US" altLang="ko-KR" sz="1400" b="1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marL="250984" indent="-250984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FF0000"/>
                </a:solidFill>
                <a:ea typeface="맑은 고딕" panose="020B0503020000020004" pitchFamily="50" charset="-127"/>
              </a:rPr>
              <a:t>Please, make the program exactly same as shown in the following slide!!</a:t>
            </a:r>
            <a:endParaRPr lang="ko-KR" altLang="en-US" sz="1600" b="1" dirty="0">
              <a:solidFill>
                <a:srgbClr val="FF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28650" y="49351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dirty="0"/>
              <a:t>Problem 2</a:t>
            </a:r>
          </a:p>
          <a:p>
            <a:pPr algn="ctr"/>
            <a:r>
              <a:rPr lang="en-US" altLang="ko-KR" sz="2400" dirty="0" err="1"/>
              <a:t>Mcdonalds</a:t>
            </a:r>
            <a:r>
              <a:rPr lang="en-US" altLang="ko-KR" sz="2400" dirty="0"/>
              <a:t> Delivery Systems</a:t>
            </a:r>
          </a:p>
        </p:txBody>
      </p:sp>
    </p:spTree>
    <p:extLst>
      <p:ext uri="{BB962C8B-B14F-4D97-AF65-F5344CB8AC3E}">
        <p14:creationId xmlns:p14="http://schemas.microsoft.com/office/powerpoint/2010/main" val="1568642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12151" y="1701923"/>
            <a:ext cx="3319695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400" b="1" dirty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</a:rPr>
              <a:t>&lt;Main </a:t>
            </a:r>
            <a:r>
              <a:rPr lang="ko-KR" altLang="en-US" sz="1400" b="1" dirty="0" err="1">
                <a:solidFill>
                  <a:schemeClr val="tx1"/>
                </a:solidFill>
                <a:latin typeface="+mn-lt"/>
                <a:ea typeface="맑은 고딕" panose="020B0503020000020004" pitchFamily="50" charset="-127"/>
              </a:rPr>
              <a:t>Menu</a:t>
            </a:r>
            <a:r>
              <a:rPr lang="ko-KR" altLang="en-US" sz="1400" b="1" dirty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</a:rPr>
              <a:t>&gt;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28648" y="383326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300" dirty="0"/>
              <a:t>Problem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D5BF8-A5B4-714F-BC47-1C19C17460A9}"/>
              </a:ext>
            </a:extLst>
          </p:cNvPr>
          <p:cNvSpPr txBox="1"/>
          <p:nvPr/>
        </p:nvSpPr>
        <p:spPr>
          <a:xfrm>
            <a:off x="1185862" y="2358189"/>
            <a:ext cx="6815138" cy="30623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  <a:defRPr/>
            </a:pPr>
            <a:r>
              <a:rPr lang="en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  <a:r>
              <a:rPr lang="en" altLang="ko-KR" sz="11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Mcdonalds</a:t>
            </a:r>
            <a:r>
              <a:rPr lang="en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Delivery System-----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ct val="100000"/>
              </a:lnSpc>
              <a:buNone/>
              <a:defRPr/>
            </a:pPr>
            <a:endParaRPr lang="en" altLang="ko-KR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  <a:defRPr/>
            </a:pPr>
            <a:r>
              <a:rPr lang="en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Sign up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login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Show Menu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Order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 Order condition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6. Refund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7. Logout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 Exit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-&gt; </a:t>
            </a:r>
            <a:endParaRPr lang="ko-KR" alt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640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0984" indent="-250984"/>
            <a:r>
              <a:rPr lang="en-US" altLang="ko-KR" b="1" dirty="0">
                <a:ea typeface="맑은 고딕" panose="020B0503020000020004" pitchFamily="50" charset="-127"/>
              </a:rPr>
              <a:t>Program Details (Total score: 60pts)</a:t>
            </a:r>
            <a:endParaRPr lang="ko-KR" altLang="en-US" dirty="0"/>
          </a:p>
          <a:p>
            <a:pPr marL="0" indent="0">
              <a:buNone/>
            </a:pPr>
            <a:endParaRPr lang="en-US" altLang="ko-KR" dirty="0"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ea typeface="맑은 고딕" panose="020B0503020000020004" pitchFamily="50" charset="-127"/>
              </a:rPr>
              <a:t>* </a:t>
            </a:r>
            <a:r>
              <a:rPr lang="en-US" altLang="ko-KR" sz="1800" dirty="0">
                <a:ea typeface="맑은 고딕" panose="020B0503020000020004" pitchFamily="50" charset="-127"/>
              </a:rPr>
              <a:t>Make the member function or function for the following problem. 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ea typeface="맑은 고딕" panose="020B0503020000020004" pitchFamily="50" charset="-127"/>
              </a:rPr>
              <a:t>Sign up(10 pts)</a:t>
            </a:r>
            <a:endParaRPr lang="en-US" dirty="0">
              <a:cs typeface="Arial"/>
            </a:endParaRPr>
          </a:p>
          <a:p>
            <a:pPr lvl="1" indent="-214313">
              <a:buFontTx/>
              <a:buChar char="-"/>
            </a:pPr>
            <a:r>
              <a:rPr lang="ko-KR" altLang="en-US" sz="1400" b="1" dirty="0" err="1">
                <a:ea typeface="맑은 고딕" panose="020B0503020000020004" pitchFamily="50" charset="-127"/>
              </a:rPr>
              <a:t>Implement</a:t>
            </a:r>
            <a:r>
              <a:rPr lang="ko-KR" altLang="en-US" sz="1400" b="1" dirty="0"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the</a:t>
            </a:r>
            <a:r>
              <a:rPr lang="ko-KR" altLang="en-US" sz="1400" b="1" dirty="0">
                <a:ea typeface="맑은 고딕" panose="020B0503020000020004" pitchFamily="50" charset="-127"/>
              </a:rPr>
              <a:t> '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sign</a:t>
            </a:r>
            <a:r>
              <a:rPr lang="ko-KR" altLang="en-US" sz="1400" b="1" dirty="0"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up</a:t>
            </a:r>
            <a:r>
              <a:rPr lang="ko-KR" altLang="en-US" sz="1400" b="1" dirty="0">
                <a:ea typeface="맑은 고딕" panose="020B0503020000020004" pitchFamily="50" charset="-127"/>
              </a:rPr>
              <a:t>'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section</a:t>
            </a:r>
            <a:r>
              <a:rPr lang="ko-KR" altLang="en-US" sz="1400" b="1" dirty="0">
                <a:ea typeface="맑은 고딕" panose="020B0503020000020004" pitchFamily="50" charset="-127"/>
              </a:rPr>
              <a:t>.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Input</a:t>
            </a:r>
            <a:r>
              <a:rPr lang="ko-KR" altLang="en-US" sz="1400" b="1" dirty="0"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is</a:t>
            </a:r>
            <a:r>
              <a:rPr lang="ko-KR" altLang="en-US" sz="1400" b="1" dirty="0"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ID, </a:t>
            </a:r>
            <a:r>
              <a:rPr lang="ko-KR" altLang="en-US" sz="1400" b="1" dirty="0" err="1">
                <a:solidFill>
                  <a:srgbClr val="FF0000"/>
                </a:solidFill>
                <a:ea typeface="맑은 고딕" panose="020B0503020000020004" pitchFamily="50" charset="-127"/>
              </a:rPr>
              <a:t>password</a:t>
            </a:r>
            <a:r>
              <a:rPr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400" b="1" dirty="0" err="1">
                <a:solidFill>
                  <a:srgbClr val="FF0000"/>
                </a:solidFill>
                <a:ea typeface="맑은 고딕" panose="020B0503020000020004" pitchFamily="50" charset="-127"/>
              </a:rPr>
              <a:t>initial</a:t>
            </a:r>
            <a:r>
              <a:rPr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 </a:t>
            </a:r>
            <a:r>
              <a:rPr lang="ko-KR" altLang="en-US" sz="1400" b="1" dirty="0" err="1">
                <a:solidFill>
                  <a:srgbClr val="FF0000"/>
                </a:solidFill>
                <a:ea typeface="맑은 고딕" panose="020B0503020000020004" pitchFamily="50" charset="-127"/>
              </a:rPr>
              <a:t>charge</a:t>
            </a:r>
            <a:r>
              <a:rPr lang="ko-KR" altLang="en-US" sz="1400" b="1" dirty="0"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amounts</a:t>
            </a:r>
            <a:r>
              <a:rPr lang="ko-KR" altLang="en-US" sz="1400" b="1" dirty="0">
                <a:ea typeface="맑은 고딕" panose="020B0503020000020004" pitchFamily="50" charset="-127"/>
              </a:rPr>
              <a:t>.(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Max</a:t>
            </a:r>
            <a:r>
              <a:rPr lang="ko-KR" altLang="en-US" sz="1400" b="1" dirty="0">
                <a:ea typeface="맑은 고딕" panose="020B0503020000020004" pitchFamily="50" charset="-127"/>
              </a:rPr>
              <a:t> # of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account</a:t>
            </a:r>
            <a:r>
              <a:rPr lang="ko-KR" altLang="en-US" sz="1400" b="1" dirty="0">
                <a:ea typeface="맑은 고딕" panose="020B0503020000020004" pitchFamily="50" charset="-127"/>
              </a:rPr>
              <a:t>: 100 /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Max</a:t>
            </a:r>
            <a:r>
              <a:rPr lang="ko-KR" altLang="en-US" sz="1400" b="1" dirty="0"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length</a:t>
            </a:r>
            <a:r>
              <a:rPr lang="ko-KR" altLang="en-US" sz="1400" b="1" dirty="0">
                <a:ea typeface="맑은 고딕" panose="020B0503020000020004" pitchFamily="50" charset="-127"/>
              </a:rPr>
              <a:t> of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Id</a:t>
            </a:r>
            <a:r>
              <a:rPr lang="ko-KR" altLang="en-US" sz="1400" b="1" dirty="0">
                <a:ea typeface="맑은 고딕" panose="020B0503020000020004" pitchFamily="50" charset="-127"/>
              </a:rPr>
              <a:t>, PW: 10 /</a:t>
            </a:r>
            <a:r>
              <a:rPr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  <a:ea typeface="맑은 고딕" panose="020B0503020000020004" pitchFamily="50" charset="-127"/>
              </a:rPr>
              <a:t>If</a:t>
            </a:r>
            <a:r>
              <a:rPr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  <a:ea typeface="맑은 고딕" panose="020B0503020000020004" pitchFamily="50" charset="-127"/>
              </a:rPr>
              <a:t>entered</a:t>
            </a:r>
            <a:r>
              <a:rPr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 ID </a:t>
            </a:r>
            <a:r>
              <a:rPr lang="ko-KR" altLang="en-US" sz="1400" b="1" dirty="0" err="1">
                <a:solidFill>
                  <a:srgbClr val="FF0000"/>
                </a:solidFill>
                <a:ea typeface="맑은 고딕" panose="020B0503020000020004" pitchFamily="50" charset="-127"/>
              </a:rPr>
              <a:t>exists</a:t>
            </a:r>
            <a:r>
              <a:rPr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400" b="1" dirty="0" err="1">
                <a:solidFill>
                  <a:srgbClr val="FF0000"/>
                </a:solidFill>
                <a:ea typeface="맑은 고딕" panose="020B0503020000020004" pitchFamily="50" charset="-127"/>
              </a:rPr>
              <a:t>then</a:t>
            </a:r>
            <a:r>
              <a:rPr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  <a:ea typeface="맑은 고딕" panose="020B0503020000020004" pitchFamily="50" charset="-127"/>
              </a:rPr>
              <a:t>print</a:t>
            </a:r>
            <a:r>
              <a:rPr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  <a:ea typeface="맑은 고딕" panose="020B0503020000020004" pitchFamily="50" charset="-127"/>
              </a:rPr>
              <a:t>the</a:t>
            </a:r>
            <a:r>
              <a:rPr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  <a:ea typeface="맑은 고딕" panose="020B0503020000020004" pitchFamily="50" charset="-127"/>
              </a:rPr>
              <a:t>error</a:t>
            </a:r>
            <a:r>
              <a:rPr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  <a:ea typeface="맑은 고딕" panose="020B0503020000020004" pitchFamily="50" charset="-127"/>
              </a:rPr>
              <a:t>message</a:t>
            </a:r>
            <a:r>
              <a:rPr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 and </a:t>
            </a:r>
            <a:r>
              <a:rPr lang="ko-KR" altLang="en-US" sz="1400" b="1" dirty="0" err="1">
                <a:solidFill>
                  <a:srgbClr val="FF0000"/>
                </a:solidFill>
                <a:ea typeface="맑은 고딕" panose="020B0503020000020004" pitchFamily="50" charset="-127"/>
              </a:rPr>
              <a:t>Enter</a:t>
            </a:r>
            <a:r>
              <a:rPr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 </a:t>
            </a:r>
            <a:r>
              <a:rPr lang="ko-KR" altLang="en-US" sz="1400" b="1" dirty="0" err="1">
                <a:solidFill>
                  <a:srgbClr val="FF0000"/>
                </a:solidFill>
                <a:ea typeface="맑은 고딕" panose="020B0503020000020004" pitchFamily="50" charset="-127"/>
              </a:rPr>
              <a:t>the</a:t>
            </a:r>
            <a:r>
              <a:rPr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 </a:t>
            </a:r>
            <a:r>
              <a:rPr lang="ko-KR" altLang="en-US" sz="1400" b="1" dirty="0" err="1">
                <a:solidFill>
                  <a:srgbClr val="FF0000"/>
                </a:solidFill>
                <a:ea typeface="맑은 고딕" panose="020B0503020000020004" pitchFamily="50" charset="-127"/>
              </a:rPr>
              <a:t>id</a:t>
            </a:r>
            <a:r>
              <a:rPr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  <a:ea typeface="맑은 고딕" panose="020B0503020000020004" pitchFamily="50" charset="-127"/>
              </a:rPr>
              <a:t>again</a:t>
            </a:r>
            <a:r>
              <a:rPr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.  </a:t>
            </a:r>
            <a:r>
              <a:rPr lang="ko-KR" altLang="en-US" sz="1400" b="1" dirty="0">
                <a:ea typeface="맑은 고딕" panose="020B0503020000020004" pitchFamily="50" charset="-127"/>
              </a:rPr>
              <a:t> </a:t>
            </a:r>
            <a:endParaRPr lang="en-US" altLang="ko-KR" sz="1400" b="1" dirty="0">
              <a:ea typeface="맑은 고딕" panose="020B0503020000020004" pitchFamily="50" charset="-127"/>
            </a:endParaRPr>
          </a:p>
          <a:p>
            <a:pPr lvl="1" indent="-214313">
              <a:buFontTx/>
              <a:buChar char="-"/>
            </a:pPr>
            <a:r>
              <a:rPr lang="en-US" altLang="ko-KR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If you already logged in, </a:t>
            </a: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then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print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the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error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message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and back to main </a:t>
            </a:r>
            <a:endParaRPr lang="en-US" altLang="ko-KR" sz="1400" b="1" dirty="0">
              <a:ea typeface="맑은 고딕" panose="020B0503020000020004" pitchFamily="50" charset="-127"/>
            </a:endParaRPr>
          </a:p>
          <a:p>
            <a:pPr lvl="1" indent="-214313">
              <a:buFontTx/>
              <a:buChar char="-"/>
            </a:pPr>
            <a:endParaRPr lang="en-US" altLang="ko-KR" sz="1400" b="1" dirty="0">
              <a:ea typeface="맑은 고딕" panose="020B0503020000020004" pitchFamily="50" charset="-127"/>
            </a:endParaRPr>
          </a:p>
          <a:p>
            <a:pPr lvl="1" indent="-214313">
              <a:buFontTx/>
              <a:buChar char="-"/>
            </a:pPr>
            <a:r>
              <a:rPr lang="en-US" altLang="ko-KR" sz="1400" b="1" dirty="0">
                <a:ea typeface="맑은 고딕" panose="020B0503020000020004" pitchFamily="50" charset="-127"/>
              </a:rPr>
              <a:t>Don't care about exceed Max # of account, Max length of ID, PW.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28650" y="377428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300" dirty="0"/>
              <a:t>Problem 2</a:t>
            </a:r>
          </a:p>
        </p:txBody>
      </p:sp>
    </p:spTree>
    <p:extLst>
      <p:ext uri="{BB962C8B-B14F-4D97-AF65-F5344CB8AC3E}">
        <p14:creationId xmlns:p14="http://schemas.microsoft.com/office/powerpoint/2010/main" val="3653437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65941" y="1226796"/>
            <a:ext cx="5212117" cy="55401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  <a:r>
              <a:rPr lang="en-US" altLang="ko-KR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Mcdonalds</a:t>
            </a: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Delivery System-----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Sign up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login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Show Menu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Order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 Order condition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6. Refund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7. Logout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 Exit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-&gt; 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your ID(0-to main menu) : 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OOP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your password : 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1234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your total money : 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10000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Welcome, OOP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  <a:r>
              <a:rPr lang="en-US" altLang="ko-KR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Mcdonalds</a:t>
            </a: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Delivery System-----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Sign up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login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Show Menu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Order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 Order condition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6. Refund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7. Logout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 Exit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-&gt; 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your ID(0-to main menu) : 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OOP2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your password : 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1232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your total money : 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20000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Welcome, OOP2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1997242" y="3103406"/>
            <a:ext cx="2296239" cy="55624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342900">
              <a:lnSpc>
                <a:spcPts val="3188"/>
              </a:lnSpc>
              <a:spcBef>
                <a:spcPts val="338"/>
              </a:spcBef>
              <a:buFont typeface="Arial" pitchFamily="34" charset="0"/>
              <a:buChar char="–"/>
            </a:pPr>
            <a:endParaRPr lang="ko-KR" altLang="en-US">
              <a:solidFill>
                <a:schemeClr val="bg1"/>
              </a:solidFill>
              <a:latin typeface="Arial" pitchFamily="34" charset="0"/>
              <a:ea typeface="돋움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5589" y="3244097"/>
            <a:ext cx="1612262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200" b="1" dirty="0">
                <a:solidFill>
                  <a:schemeClr val="tx1"/>
                </a:solidFill>
              </a:rPr>
              <a:t>←</a:t>
            </a:r>
            <a:r>
              <a:rPr lang="en-US" altLang="ko-KR" sz="1200" dirty="0">
                <a:solidFill>
                  <a:schemeClr val="tx1"/>
                </a:solidFill>
              </a:rPr>
              <a:t> </a:t>
            </a:r>
            <a:r>
              <a:rPr lang="en-US" altLang="ko-KR" sz="1200" dirty="0">
                <a:solidFill>
                  <a:schemeClr val="tx1"/>
                </a:solidFill>
                <a:cs typeface="Arial"/>
              </a:rPr>
              <a:t>Make the account 5pt</a:t>
            </a:r>
            <a:endParaRPr lang="ko-KR" altLang="en-US" sz="12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997241" y="5903682"/>
            <a:ext cx="2418348" cy="55624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342900">
              <a:lnSpc>
                <a:spcPts val="3188"/>
              </a:lnSpc>
              <a:spcBef>
                <a:spcPts val="338"/>
              </a:spcBef>
              <a:buFont typeface="Arial" pitchFamily="34" charset="0"/>
              <a:buChar char="–"/>
            </a:pPr>
            <a:endParaRPr lang="ko-KR" altLang="en-US">
              <a:solidFill>
                <a:schemeClr val="bg1"/>
              </a:solidFill>
              <a:latin typeface="Arial" pitchFamily="34" charset="0"/>
              <a:ea typeface="돋움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3985" y="5898388"/>
            <a:ext cx="267277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sz="1200" b="1" dirty="0">
                <a:solidFill>
                  <a:schemeClr val="tx1"/>
                </a:solidFill>
              </a:rPr>
              <a:t>← </a:t>
            </a:r>
            <a:r>
              <a:rPr lang="en-US" altLang="ko-KR" sz="1200" b="1" dirty="0">
                <a:solidFill>
                  <a:schemeClr val="tx1"/>
                </a:solidFill>
                <a:latin typeface="돋움"/>
              </a:rPr>
              <a:t>This program can have multiple accounts(Max number: 100)</a:t>
            </a:r>
            <a:endParaRPr lang="en-US" altLang="ko-KR" sz="12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31050" y="676196"/>
            <a:ext cx="1872629" cy="55060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Sign up(10pt)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09380" y="194369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300" dirty="0"/>
              <a:t>Problem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C3F103-E16A-DF4E-A8A6-C8F3904AEDA3}"/>
              </a:ext>
            </a:extLst>
          </p:cNvPr>
          <p:cNvSpPr txBox="1"/>
          <p:nvPr/>
        </p:nvSpPr>
        <p:spPr>
          <a:xfrm>
            <a:off x="4415589" y="1341830"/>
            <a:ext cx="2574759" cy="5257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  <a:highlight>
                  <a:srgbClr val="FFFF00"/>
                </a:highlight>
                <a:cs typeface="Arial"/>
              </a:rPr>
              <a:t>Highlight text</a:t>
            </a:r>
            <a:r>
              <a:rPr lang="en-US" altLang="ko-KR" sz="1200" dirty="0">
                <a:solidFill>
                  <a:schemeClr val="tx1"/>
                </a:solidFill>
                <a:cs typeface="Arial"/>
              </a:rPr>
              <a:t> is your input </a:t>
            </a:r>
          </a:p>
          <a:p>
            <a:pPr algn="ctr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  <a:cs typeface="Arial"/>
              </a:rPr>
              <a:t>You have to get input using </a:t>
            </a:r>
            <a:r>
              <a:rPr lang="en-US" altLang="ko-KR" sz="1200" dirty="0" err="1">
                <a:solidFill>
                  <a:schemeClr val="tx1"/>
                </a:solidFill>
                <a:cs typeface="Arial"/>
              </a:rPr>
              <a:t>cin</a:t>
            </a:r>
            <a:r>
              <a:rPr lang="en-US" altLang="ko-KR" sz="1200" dirty="0">
                <a:solidFill>
                  <a:schemeClr val="tx1"/>
                </a:solidFill>
                <a:cs typeface="Arial"/>
              </a:rPr>
              <a:t>&lt;&lt;</a:t>
            </a:r>
            <a:endParaRPr lang="ko-KR" altLang="en-US" sz="1200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5641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65941" y="1226796"/>
            <a:ext cx="5212117" cy="55401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  <a:r>
              <a:rPr lang="en-US" altLang="ko-KR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Mcdonalds</a:t>
            </a: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Delivery System-----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Sign up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login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Show Menu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Order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 Order condition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6. Refund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7. Logout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 Exit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-&gt; 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your ID(0-to main menu) : 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OOP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your password : 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1234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your total money : 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10000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Welcome, OOP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  <a:r>
              <a:rPr lang="en-US" altLang="ko-KR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Mcdonalds</a:t>
            </a: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Delivery System-----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Sign up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login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Show Menu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Order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 Order condition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6. Refund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7. Logout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 Exit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-&gt; 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your ID(0-to main menu) : 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OOP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Duplicated user id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your ID(0-to main menu) :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1997242" y="3103406"/>
            <a:ext cx="2296239" cy="55624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342900">
              <a:lnSpc>
                <a:spcPts val="3188"/>
              </a:lnSpc>
              <a:spcBef>
                <a:spcPts val="338"/>
              </a:spcBef>
              <a:buFont typeface="Arial" pitchFamily="34" charset="0"/>
              <a:buChar char="–"/>
            </a:pPr>
            <a:endParaRPr lang="ko-KR" altLang="en-US">
              <a:solidFill>
                <a:schemeClr val="bg1"/>
              </a:solidFill>
              <a:latin typeface="Arial" pitchFamily="34" charset="0"/>
              <a:ea typeface="돋움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5589" y="2974615"/>
            <a:ext cx="2574758" cy="8951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  <a:cs typeface="Arial"/>
              </a:rPr>
              <a:t>you don’t have to care about invalid type of input. </a:t>
            </a:r>
          </a:p>
          <a:p>
            <a:pPr algn="ctr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  <a:cs typeface="Arial"/>
              </a:rPr>
              <a:t>ex) assume always enter string for id/pw, integer for total money</a:t>
            </a:r>
            <a:endParaRPr lang="ko-KR" altLang="en-US" sz="12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3985" y="5898388"/>
            <a:ext cx="267277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sz="1200" b="1" dirty="0">
                <a:solidFill>
                  <a:schemeClr val="tx1"/>
                </a:solidFill>
              </a:rPr>
              <a:t>←</a:t>
            </a:r>
            <a:r>
              <a:rPr lang="en-US" altLang="ko-KR" sz="1200" dirty="0">
                <a:solidFill>
                  <a:schemeClr val="tx1"/>
                </a:solidFill>
              </a:rPr>
              <a:t> </a:t>
            </a:r>
            <a:r>
              <a:rPr lang="en-US" altLang="ko-KR" sz="1200" dirty="0">
                <a:solidFill>
                  <a:schemeClr val="tx1"/>
                </a:solidFill>
                <a:latin typeface="Arial"/>
                <a:cs typeface="Arial"/>
              </a:rPr>
              <a:t>if user create the account with an existing ID, Print the error message and enter the other ID</a:t>
            </a:r>
            <a:r>
              <a:rPr lang="en-US" altLang="ko-KR" sz="1200" dirty="0">
                <a:solidFill>
                  <a:schemeClr val="tx1"/>
                </a:solidFill>
                <a:cs typeface="Arial"/>
              </a:rPr>
              <a:t> again.</a:t>
            </a:r>
            <a:endParaRPr lang="ko-KR" altLang="en-US" sz="1200" dirty="0">
              <a:solidFill>
                <a:schemeClr val="tx1"/>
              </a:solidFill>
              <a:latin typeface="돋움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31050" y="676196"/>
            <a:ext cx="1944763" cy="55060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Sign up(10pt)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09380" y="194369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300" dirty="0"/>
              <a:t>Problem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C3F103-E16A-DF4E-A8A6-C8F3904AEDA3}"/>
              </a:ext>
            </a:extLst>
          </p:cNvPr>
          <p:cNvSpPr txBox="1"/>
          <p:nvPr/>
        </p:nvSpPr>
        <p:spPr>
          <a:xfrm>
            <a:off x="4415589" y="1341830"/>
            <a:ext cx="2574759" cy="5257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  <a:highlight>
                  <a:srgbClr val="FFFF00"/>
                </a:highlight>
                <a:cs typeface="Arial"/>
              </a:rPr>
              <a:t>Highlight text</a:t>
            </a:r>
            <a:r>
              <a:rPr lang="en-US" altLang="ko-KR" sz="1200" dirty="0">
                <a:solidFill>
                  <a:schemeClr val="tx1"/>
                </a:solidFill>
                <a:cs typeface="Arial"/>
              </a:rPr>
              <a:t> is your input </a:t>
            </a:r>
          </a:p>
          <a:p>
            <a:pPr algn="ctr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  <a:cs typeface="Arial"/>
              </a:rPr>
              <a:t>You have to get input using </a:t>
            </a:r>
            <a:r>
              <a:rPr lang="en-US" altLang="ko-KR" sz="1200" dirty="0" err="1">
                <a:solidFill>
                  <a:schemeClr val="tx1"/>
                </a:solidFill>
                <a:cs typeface="Arial"/>
              </a:rPr>
              <a:t>cin</a:t>
            </a:r>
            <a:r>
              <a:rPr lang="en-US" altLang="ko-KR" sz="1200" dirty="0">
                <a:solidFill>
                  <a:schemeClr val="tx1"/>
                </a:solidFill>
                <a:cs typeface="Arial"/>
              </a:rPr>
              <a:t>&lt;&lt;</a:t>
            </a:r>
            <a:endParaRPr lang="ko-KR" altLang="en-US" sz="12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54673E-B912-CF4D-B50C-B061F9B9CEF1}"/>
              </a:ext>
            </a:extLst>
          </p:cNvPr>
          <p:cNvSpPr/>
          <p:nvPr/>
        </p:nvSpPr>
        <p:spPr bwMode="auto">
          <a:xfrm>
            <a:off x="1997242" y="5903682"/>
            <a:ext cx="2418347" cy="75994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342900">
              <a:lnSpc>
                <a:spcPts val="3188"/>
              </a:lnSpc>
              <a:spcBef>
                <a:spcPts val="338"/>
              </a:spcBef>
              <a:buFont typeface="Arial" pitchFamily="34" charset="0"/>
              <a:buChar char="–"/>
            </a:pPr>
            <a:endParaRPr lang="ko-KR" altLang="en-US">
              <a:solidFill>
                <a:schemeClr val="bg1"/>
              </a:solidFill>
              <a:latin typeface="Arial" pitchFamily="34" charset="0"/>
              <a:ea typeface="돋움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93E053-00CB-B244-AAD5-1AD26AF1A7E1}"/>
              </a:ext>
            </a:extLst>
          </p:cNvPr>
          <p:cNvSpPr txBox="1"/>
          <p:nvPr/>
        </p:nvSpPr>
        <p:spPr>
          <a:xfrm>
            <a:off x="4473985" y="5285337"/>
            <a:ext cx="1612262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  <a:cs typeface="Arial"/>
              </a:rPr>
              <a:t>Exception handling 5pt</a:t>
            </a:r>
            <a:endParaRPr lang="ko-KR" altLang="en-US" sz="1200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2251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65941" y="1226796"/>
            <a:ext cx="5212117" cy="55401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  <a:r>
              <a:rPr lang="en-US" altLang="ko-KR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Mcdonalds</a:t>
            </a: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Delivery System-----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Sign up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login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Show Menu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Order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 Order condition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6. Refund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7. Logout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 Exit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-&gt; 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your ID(0-to main menu) : 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OOP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your password : 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1234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Welcome, 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OOP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  <a:r>
              <a:rPr lang="en-US" altLang="ko-KR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Mcdonalds</a:t>
            </a: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Delivery System-----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Sign up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login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Show Menu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Order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 Order condition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6. Refund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7. Logout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 Exit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-&gt; 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are already logged in to OOP account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to main menu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  <a:r>
              <a:rPr lang="en-US" altLang="ko-KR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Mcdonalds</a:t>
            </a: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Delivery System-----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2020046" y="2899611"/>
            <a:ext cx="2296239" cy="85343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342900">
              <a:lnSpc>
                <a:spcPts val="3188"/>
              </a:lnSpc>
              <a:spcBef>
                <a:spcPts val="338"/>
              </a:spcBef>
              <a:buFont typeface="Arial" pitchFamily="34" charset="0"/>
              <a:buChar char="–"/>
            </a:pPr>
            <a:endParaRPr lang="ko-KR" altLang="en-US">
              <a:solidFill>
                <a:schemeClr val="bg1"/>
              </a:solidFill>
              <a:latin typeface="Arial" pitchFamily="34" charset="0"/>
              <a:ea typeface="돋움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3634" y="3171905"/>
            <a:ext cx="2296239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200" b="1" dirty="0">
                <a:solidFill>
                  <a:schemeClr val="tx1"/>
                </a:solidFill>
              </a:rPr>
              <a:t>←</a:t>
            </a:r>
            <a:r>
              <a:rPr lang="en-US" altLang="ko-KR" sz="1200" dirty="0">
                <a:solidFill>
                  <a:schemeClr val="tx1"/>
                </a:solidFill>
              </a:rPr>
              <a:t> </a:t>
            </a:r>
            <a:r>
              <a:rPr lang="en-US" altLang="ko-KR" sz="1200" dirty="0">
                <a:solidFill>
                  <a:schemeClr val="tx1"/>
                </a:solidFill>
                <a:cs typeface="Arial"/>
              </a:rPr>
              <a:t>login process(details in 2.)</a:t>
            </a:r>
            <a:endParaRPr lang="ko-KR" altLang="en-US" sz="12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020045" y="5786124"/>
            <a:ext cx="2574759" cy="3799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342900">
              <a:lnSpc>
                <a:spcPts val="3188"/>
              </a:lnSpc>
              <a:spcBef>
                <a:spcPts val="338"/>
              </a:spcBef>
              <a:buFont typeface="Arial" pitchFamily="34" charset="0"/>
              <a:buChar char="–"/>
            </a:pPr>
            <a:endParaRPr lang="ko-KR" altLang="en-US">
              <a:solidFill>
                <a:schemeClr val="bg1"/>
              </a:solidFill>
              <a:latin typeface="Arial" pitchFamily="34" charset="0"/>
              <a:ea typeface="돋움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91464" y="5616745"/>
            <a:ext cx="2540698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sz="1200" b="1" dirty="0">
                <a:solidFill>
                  <a:schemeClr val="tx1"/>
                </a:solidFill>
              </a:rPr>
              <a:t>← </a:t>
            </a:r>
            <a:r>
              <a:rPr lang="en-US" altLang="ko-KR" sz="1200" b="1" dirty="0">
                <a:solidFill>
                  <a:schemeClr val="tx1"/>
                </a:solidFill>
                <a:latin typeface="돋움"/>
              </a:rPr>
              <a:t> if you already logged in, print error msg and return to main menu </a:t>
            </a:r>
            <a:endParaRPr lang="en-US" altLang="ko-KR" sz="12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31050" y="676196"/>
            <a:ext cx="1872629" cy="55060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Sign up(10pt)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09380" y="194369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300" dirty="0"/>
              <a:t>Problem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C3F103-E16A-DF4E-A8A6-C8F3904AEDA3}"/>
              </a:ext>
            </a:extLst>
          </p:cNvPr>
          <p:cNvSpPr txBox="1"/>
          <p:nvPr/>
        </p:nvSpPr>
        <p:spPr>
          <a:xfrm>
            <a:off x="4415589" y="1341830"/>
            <a:ext cx="2574759" cy="5257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  <a:highlight>
                  <a:srgbClr val="FFFF00"/>
                </a:highlight>
                <a:cs typeface="Arial"/>
              </a:rPr>
              <a:t>Highlight text</a:t>
            </a:r>
            <a:r>
              <a:rPr lang="en-US" altLang="ko-KR" sz="1200" dirty="0">
                <a:solidFill>
                  <a:schemeClr val="tx1"/>
                </a:solidFill>
                <a:cs typeface="Arial"/>
              </a:rPr>
              <a:t> is your input </a:t>
            </a:r>
          </a:p>
          <a:p>
            <a:pPr algn="ctr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  <a:cs typeface="Arial"/>
              </a:rPr>
              <a:t>You have to get input using </a:t>
            </a:r>
            <a:r>
              <a:rPr lang="en-US" altLang="ko-KR" sz="1200" dirty="0" err="1">
                <a:solidFill>
                  <a:schemeClr val="tx1"/>
                </a:solidFill>
                <a:cs typeface="Arial"/>
              </a:rPr>
              <a:t>cin</a:t>
            </a:r>
            <a:r>
              <a:rPr lang="en-US" altLang="ko-KR" sz="1200" dirty="0">
                <a:solidFill>
                  <a:schemeClr val="tx1"/>
                </a:solidFill>
                <a:cs typeface="Arial"/>
              </a:rPr>
              <a:t>&lt;&lt;</a:t>
            </a:r>
            <a:endParaRPr lang="ko-KR" altLang="en-US" sz="1200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236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0984" indent="-250984"/>
            <a:r>
              <a:rPr lang="en-US" altLang="ko-KR" b="1" dirty="0">
                <a:ea typeface="맑은 고딕" panose="020B0503020000020004" pitchFamily="50" charset="-127"/>
              </a:rPr>
              <a:t>Program Details (Total score: 60pts)</a:t>
            </a:r>
            <a:endParaRPr lang="ko-KR" altLang="en-US" dirty="0"/>
          </a:p>
          <a:p>
            <a:pPr marL="0" indent="0">
              <a:buNone/>
            </a:pPr>
            <a:endParaRPr lang="en-US" altLang="ko-KR" dirty="0"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ea typeface="맑은 고딕" panose="020B0503020000020004" pitchFamily="50" charset="-127"/>
              </a:rPr>
              <a:t>* </a:t>
            </a:r>
            <a:r>
              <a:rPr lang="en-US" altLang="ko-KR" sz="1800" dirty="0">
                <a:ea typeface="맑은 고딕" panose="020B0503020000020004" pitchFamily="50" charset="-127"/>
              </a:rPr>
              <a:t>Make the member function or function for the following problem. </a:t>
            </a:r>
          </a:p>
          <a:p>
            <a:pPr marL="0" indent="0">
              <a:buNone/>
            </a:pPr>
            <a:r>
              <a:rPr lang="en-US" altLang="ko-KR" b="1" dirty="0">
                <a:ea typeface="맑은 고딕" panose="020B0503020000020004" pitchFamily="50" charset="-127"/>
              </a:rPr>
              <a:t>2.	Login(10 pts)</a:t>
            </a:r>
            <a:endParaRPr lang="en-US" dirty="0">
              <a:cs typeface="Arial"/>
            </a:endParaRPr>
          </a:p>
          <a:p>
            <a:pPr lvl="1" indent="-214313">
              <a:buFontTx/>
              <a:buChar char="-"/>
            </a:pPr>
            <a:r>
              <a:rPr lang="ko-KR" altLang="en-US" sz="1400" b="1" dirty="0" err="1">
                <a:ea typeface="맑은 고딕" panose="020B0503020000020004" pitchFamily="50" charset="-127"/>
              </a:rPr>
              <a:t>Implement</a:t>
            </a:r>
            <a:r>
              <a:rPr lang="ko-KR" altLang="en-US" sz="1400" b="1" dirty="0"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the</a:t>
            </a:r>
            <a:r>
              <a:rPr lang="ko-KR" altLang="en-US" sz="1400" b="1" dirty="0">
                <a:ea typeface="맑은 고딕" panose="020B0503020000020004" pitchFamily="50" charset="-127"/>
              </a:rPr>
              <a:t> </a:t>
            </a:r>
            <a:r>
              <a:rPr lang="en-US" altLang="ko-KR" sz="1400" b="1" dirty="0">
                <a:ea typeface="맑은 고딕" panose="020B0503020000020004" pitchFamily="50" charset="-127"/>
              </a:rPr>
              <a:t>’login</a:t>
            </a:r>
            <a:r>
              <a:rPr lang="ko-KR" altLang="en-US" sz="1400" b="1" dirty="0">
                <a:ea typeface="맑은 고딕" panose="020B0503020000020004" pitchFamily="50" charset="-127"/>
              </a:rPr>
              <a:t>'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section</a:t>
            </a:r>
            <a:r>
              <a:rPr lang="ko-KR" altLang="en-US" sz="1400" b="1" dirty="0">
                <a:ea typeface="맑은 고딕" panose="020B0503020000020004" pitchFamily="50" charset="-127"/>
              </a:rPr>
              <a:t>.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Input</a:t>
            </a:r>
            <a:r>
              <a:rPr lang="ko-KR" altLang="en-US" sz="1400" b="1" dirty="0"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is</a:t>
            </a:r>
            <a:r>
              <a:rPr lang="ko-KR" altLang="en-US" sz="1400" b="1" dirty="0"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ID, </a:t>
            </a:r>
            <a:r>
              <a:rPr lang="ko-KR" altLang="en-US" sz="1400" b="1" dirty="0" err="1">
                <a:solidFill>
                  <a:srgbClr val="FF0000"/>
                </a:solidFill>
                <a:ea typeface="맑은 고딕" panose="020B0503020000020004" pitchFamily="50" charset="-127"/>
              </a:rPr>
              <a:t>password</a:t>
            </a:r>
            <a:r>
              <a:rPr lang="ko-KR" altLang="en-US" sz="1400" b="1" dirty="0">
                <a:ea typeface="맑은 고딕" panose="020B0503020000020004" pitchFamily="50" charset="-127"/>
              </a:rPr>
              <a:t>.</a:t>
            </a:r>
            <a:r>
              <a:rPr lang="en-US" altLang="ko-KR" sz="1400" b="1" dirty="0">
                <a:ea typeface="맑은 고딕" panose="020B0503020000020004" pitchFamily="50" charset="-127"/>
              </a:rPr>
              <a:t> </a:t>
            </a:r>
          </a:p>
          <a:p>
            <a:pPr marL="520700" lvl="1" indent="0">
              <a:buNone/>
            </a:pPr>
            <a:r>
              <a:rPr lang="en-US" altLang="ko-KR" sz="1400" b="1" dirty="0">
                <a:ea typeface="맑은 고딕" panose="020B0503020000020004" pitchFamily="50" charset="-127"/>
              </a:rPr>
              <a:t>5pt</a:t>
            </a:r>
          </a:p>
          <a:p>
            <a:pPr lvl="1" indent="-214313">
              <a:buFontTx/>
              <a:buChar char="-"/>
            </a:pPr>
            <a:r>
              <a:rPr lang="en-US" altLang="ko-KR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If you already logged in, </a:t>
            </a: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then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print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the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error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message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and back to main </a:t>
            </a:r>
            <a:endParaRPr lang="en-US" altLang="ko-KR" sz="1400" b="1" dirty="0">
              <a:ea typeface="맑은 고딕" panose="020B0503020000020004" pitchFamily="50" charset="-127"/>
            </a:endParaRPr>
          </a:p>
          <a:p>
            <a:pPr lvl="1" indent="-214313">
              <a:buFontTx/>
              <a:buChar char="-"/>
            </a:pP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If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entered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ID </a:t>
            </a:r>
            <a:r>
              <a:rPr lang="en-US" altLang="ko-KR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doesn’t </a:t>
            </a:r>
            <a:r>
              <a:rPr lang="ko-KR" altLang="en-US" sz="1400" b="1" dirty="0" err="1">
                <a:solidFill>
                  <a:srgbClr val="FF0000"/>
                </a:solidFill>
                <a:ea typeface="맑은 고딕" panose="020B0503020000020004" pitchFamily="50" charset="-127"/>
              </a:rPr>
              <a:t>exist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then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print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the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error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message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and back to main menu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.</a:t>
            </a:r>
            <a:r>
              <a:rPr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 </a:t>
            </a:r>
            <a:endParaRPr lang="en-US" altLang="ko-KR" sz="1400" b="1" dirty="0">
              <a:solidFill>
                <a:srgbClr val="FF0000"/>
              </a:solidFill>
              <a:ea typeface="맑은 고딕" panose="020B0503020000020004" pitchFamily="50" charset="-127"/>
            </a:endParaRPr>
          </a:p>
          <a:p>
            <a:pPr marL="520700" lvl="1" indent="0">
              <a:buNone/>
            </a:pPr>
            <a:r>
              <a:rPr lang="en-US" altLang="ko-KR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5pt</a:t>
            </a:r>
          </a:p>
          <a:p>
            <a:pPr lvl="1" indent="-214313">
              <a:buFontTx/>
              <a:buChar char="-"/>
            </a:pPr>
            <a:r>
              <a:rPr lang="en-US" altLang="ko-KR" sz="1400" b="1" dirty="0">
                <a:ea typeface="맑은 고딕" panose="020B0503020000020004" pitchFamily="50" charset="-127"/>
              </a:rPr>
              <a:t>If entered ID exists, then enter pw. </a:t>
            </a:r>
          </a:p>
          <a:p>
            <a:pPr lvl="1" indent="-214313">
              <a:buFontTx/>
              <a:buChar char="-"/>
            </a:pPr>
            <a:r>
              <a:rPr lang="en-US" altLang="ko-KR" sz="1400" b="1" dirty="0">
                <a:ea typeface="맑은 고딕" panose="020B0503020000020004" pitchFamily="50" charset="-127"/>
              </a:rPr>
              <a:t>if entered pw </a:t>
            </a:r>
            <a:r>
              <a:rPr lang="en-US" altLang="ko-KR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doesn’t </a:t>
            </a:r>
            <a:r>
              <a:rPr lang="en-US" altLang="ko-KR" sz="1400" b="1" dirty="0">
                <a:ea typeface="맑은 고딕" panose="020B0503020000020004" pitchFamily="50" charset="-127"/>
              </a:rPr>
              <a:t>match, </a:t>
            </a: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then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print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the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error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message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and ask pw again</a:t>
            </a:r>
          </a:p>
          <a:p>
            <a:pPr lvl="1" indent="-214313">
              <a:buFontTx/>
              <a:buChar char="-"/>
            </a:pPr>
            <a:r>
              <a:rPr lang="en-US" altLang="ko-KR" sz="1400" b="1" dirty="0">
                <a:ea typeface="맑은 고딕" panose="020B0503020000020004" pitchFamily="50" charset="-127"/>
              </a:rPr>
              <a:t>if entered pw matches, </a:t>
            </a: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then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print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the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welcome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message</a:t>
            </a:r>
            <a:r>
              <a:rPr lang="ko-KR" altLang="en-US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ea typeface="맑은 고딕" panose="020B0503020000020004" pitchFamily="50" charset="-127"/>
              </a:rPr>
              <a:t>and login to account.</a:t>
            </a:r>
          </a:p>
          <a:p>
            <a:pPr lvl="1" indent="-214313">
              <a:buFontTx/>
              <a:buChar char="-"/>
            </a:pPr>
            <a:endParaRPr lang="en-US" altLang="ko-KR" sz="2100" b="1" dirty="0">
              <a:ea typeface="맑은 고딕" panose="020B0503020000020004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28650" y="377428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300" dirty="0"/>
              <a:t>Problem 2</a:t>
            </a:r>
          </a:p>
        </p:txBody>
      </p:sp>
    </p:spTree>
    <p:extLst>
      <p:ext uri="{BB962C8B-B14F-4D97-AF65-F5344CB8AC3E}">
        <p14:creationId xmlns:p14="http://schemas.microsoft.com/office/powerpoint/2010/main" val="3067333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65941" y="1226796"/>
            <a:ext cx="5212117" cy="5399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  <a:r>
              <a:rPr lang="en-US" altLang="ko-KR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Mcdonalds</a:t>
            </a: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Delivery System-----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Sign up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login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Show Menu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Order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 Order condition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6. Refund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7. Logout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 Exit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-&gt; 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your ID(0-to main menu) : </a:t>
            </a:r>
            <a:r>
              <a:rPr lang="en-US" altLang="ko-KR" sz="900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OOp</a:t>
            </a:r>
            <a:endParaRPr lang="en-US" altLang="ko-KR" sz="900" dirty="0">
              <a:solidFill>
                <a:schemeClr val="tx1"/>
              </a:solidFill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 is not existing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  <a:r>
              <a:rPr lang="en-US" altLang="ko-KR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Mcdonalds</a:t>
            </a: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Delivery System-----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Sign up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login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Show Menu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Order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 Order condition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6. Refund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7. Logout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 Exit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-&gt; 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your ID(0-to main menu) : 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OOP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your password : 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Wrong password!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your password : 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1234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Welcome, OOP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1997241" y="3051284"/>
            <a:ext cx="2296239" cy="55624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342900">
              <a:lnSpc>
                <a:spcPts val="3188"/>
              </a:lnSpc>
              <a:spcBef>
                <a:spcPts val="338"/>
              </a:spcBef>
              <a:buFont typeface="Arial" pitchFamily="34" charset="0"/>
              <a:buChar char="–"/>
            </a:pPr>
            <a:endParaRPr lang="ko-KR" altLang="en-US">
              <a:solidFill>
                <a:schemeClr val="bg1"/>
              </a:solidFill>
              <a:latin typeface="Arial" pitchFamily="34" charset="0"/>
              <a:ea typeface="돋움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5589" y="3063351"/>
            <a:ext cx="2574758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200" b="1" dirty="0">
                <a:solidFill>
                  <a:schemeClr val="tx1"/>
                </a:solidFill>
              </a:rPr>
              <a:t>←</a:t>
            </a:r>
            <a:r>
              <a:rPr lang="en-US" altLang="ko-KR" sz="1200" dirty="0">
                <a:solidFill>
                  <a:schemeClr val="tx1"/>
                </a:solidFill>
              </a:rPr>
              <a:t> if entered id is not exists, print error message and go to main menu</a:t>
            </a:r>
            <a:endParaRPr lang="ko-KR" altLang="en-US" sz="12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997241" y="5517203"/>
            <a:ext cx="2418348" cy="66460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342900">
              <a:lnSpc>
                <a:spcPts val="3188"/>
              </a:lnSpc>
              <a:spcBef>
                <a:spcPts val="338"/>
              </a:spcBef>
              <a:buFont typeface="Arial" pitchFamily="34" charset="0"/>
              <a:buChar char="–"/>
            </a:pPr>
            <a:endParaRPr lang="ko-KR" altLang="en-US">
              <a:solidFill>
                <a:schemeClr val="bg1"/>
              </a:solidFill>
              <a:latin typeface="Arial" pitchFamily="34" charset="0"/>
              <a:ea typeface="돋움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46889" y="5516170"/>
            <a:ext cx="267277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sz="1200" b="1" dirty="0">
                <a:solidFill>
                  <a:schemeClr val="tx1"/>
                </a:solidFill>
              </a:rPr>
              <a:t>← </a:t>
            </a:r>
            <a:r>
              <a:rPr lang="en-US" altLang="ko-KR" sz="1200" dirty="0">
                <a:solidFill>
                  <a:schemeClr val="tx1"/>
                </a:solidFill>
              </a:rPr>
              <a:t>if entered pw is not match with id account, print error message and ask pw again.</a:t>
            </a:r>
            <a:endParaRPr lang="en-US" altLang="ko-KR" sz="12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31050" y="676196"/>
            <a:ext cx="1585690" cy="55060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buNone/>
            </a:pP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 login(10pt)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09380" y="194369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300" dirty="0"/>
              <a:t>Problem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C3F103-E16A-DF4E-A8A6-C8F3904AEDA3}"/>
              </a:ext>
            </a:extLst>
          </p:cNvPr>
          <p:cNvSpPr txBox="1"/>
          <p:nvPr/>
        </p:nvSpPr>
        <p:spPr>
          <a:xfrm>
            <a:off x="4415589" y="1341830"/>
            <a:ext cx="2574759" cy="5257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  <a:highlight>
                  <a:srgbClr val="FFFF00"/>
                </a:highlight>
                <a:cs typeface="Arial"/>
              </a:rPr>
              <a:t>Highlight text</a:t>
            </a:r>
            <a:r>
              <a:rPr lang="en-US" altLang="ko-KR" sz="1200" dirty="0">
                <a:solidFill>
                  <a:schemeClr val="tx1"/>
                </a:solidFill>
                <a:cs typeface="Arial"/>
              </a:rPr>
              <a:t> is your input </a:t>
            </a:r>
          </a:p>
          <a:p>
            <a:pPr algn="ctr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  <a:cs typeface="Arial"/>
              </a:rPr>
              <a:t>You have to get input using </a:t>
            </a:r>
            <a:r>
              <a:rPr lang="en-US" altLang="ko-KR" sz="1200" dirty="0" err="1">
                <a:solidFill>
                  <a:schemeClr val="tx1"/>
                </a:solidFill>
                <a:cs typeface="Arial"/>
              </a:rPr>
              <a:t>cin</a:t>
            </a:r>
            <a:r>
              <a:rPr lang="en-US" altLang="ko-KR" sz="1200" dirty="0">
                <a:solidFill>
                  <a:schemeClr val="tx1"/>
                </a:solidFill>
                <a:cs typeface="Arial"/>
              </a:rPr>
              <a:t>&lt;&lt;</a:t>
            </a:r>
            <a:endParaRPr lang="ko-KR" altLang="en-US" sz="1200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516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7696200" cy="8382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Outline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477692"/>
            <a:ext cx="8274050" cy="4033838"/>
          </a:xfrm>
        </p:spPr>
        <p:txBody>
          <a:bodyPr/>
          <a:lstStyle/>
          <a:p>
            <a:pPr>
              <a:lnSpc>
                <a:spcPct val="13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ko-KR" dirty="0"/>
              <a:t>Deadline</a:t>
            </a:r>
          </a:p>
          <a:p>
            <a:pPr>
              <a:lnSpc>
                <a:spcPct val="13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Plagiarism</a:t>
            </a:r>
          </a:p>
          <a:p>
            <a:pPr>
              <a:lnSpc>
                <a:spcPct val="13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ko-KR" dirty="0"/>
              <a:t>Leave</a:t>
            </a:r>
            <a:r>
              <a:rPr lang="ko-KR" altLang="en-US" dirty="0"/>
              <a:t> </a:t>
            </a:r>
            <a:r>
              <a:rPr lang="en-US" altLang="ko-KR" dirty="0"/>
              <a:t>Comments</a:t>
            </a:r>
          </a:p>
          <a:p>
            <a:pPr>
              <a:lnSpc>
                <a:spcPct val="13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Scoring</a:t>
            </a:r>
            <a:endParaRPr lang="en-GB" dirty="0"/>
          </a:p>
          <a:p>
            <a:pPr>
              <a:lnSpc>
                <a:spcPct val="13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Problem 1</a:t>
            </a:r>
          </a:p>
          <a:p>
            <a:pPr>
              <a:lnSpc>
                <a:spcPct val="13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Problem 2</a:t>
            </a:r>
            <a:endParaRPr lang="en-US" dirty="0"/>
          </a:p>
          <a:p>
            <a:pPr>
              <a:lnSpc>
                <a:spcPct val="13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Submission</a:t>
            </a:r>
          </a:p>
          <a:p>
            <a:pPr>
              <a:lnSpc>
                <a:spcPct val="13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ko-KR" dirty="0"/>
              <a:t>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61574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65941" y="1226796"/>
            <a:ext cx="5212117" cy="5822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  <a:r>
              <a:rPr lang="en-US" altLang="ko-KR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Mcdonalds</a:t>
            </a: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Delivery System-----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Sign up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login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Show Menu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Order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 Order condition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6. Refund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7. Logout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 Exit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-&gt; 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your ID(0-to main menu) : 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OOP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your password : 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Wrong password!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your password : 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1234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Welcome, OOP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  <a:r>
              <a:rPr lang="en-US" altLang="ko-KR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Mcdonalds</a:t>
            </a: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Delivery System-----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Sign up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login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Show Menu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Order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 Order condition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6. Refund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7. Logout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 Exit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-&gt; 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are already logged in to OOP account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to main menu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  <a:r>
              <a:rPr lang="en-US" altLang="ko-KR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Mcdonalds</a:t>
            </a: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Delivery System-----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1997241" y="3580976"/>
            <a:ext cx="2296239" cy="50567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342900">
              <a:lnSpc>
                <a:spcPts val="3188"/>
              </a:lnSpc>
              <a:spcBef>
                <a:spcPts val="338"/>
              </a:spcBef>
              <a:buFont typeface="Arial" pitchFamily="34" charset="0"/>
              <a:buChar char="–"/>
            </a:pPr>
            <a:endParaRPr lang="ko-KR" altLang="en-US">
              <a:solidFill>
                <a:schemeClr val="bg1"/>
              </a:solidFill>
              <a:latin typeface="Arial" pitchFamily="34" charset="0"/>
              <a:ea typeface="돋움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5589" y="3504846"/>
            <a:ext cx="2574758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200" b="1" dirty="0">
                <a:solidFill>
                  <a:schemeClr val="tx1"/>
                </a:solidFill>
              </a:rPr>
              <a:t>←</a:t>
            </a:r>
            <a:r>
              <a:rPr lang="en-US" altLang="ko-KR" sz="1200" dirty="0">
                <a:solidFill>
                  <a:schemeClr val="tx1"/>
                </a:solidFill>
              </a:rPr>
              <a:t> if entered pw is </a:t>
            </a:r>
            <a:r>
              <a:rPr lang="en-US" altLang="ko-KR" sz="1200" dirty="0" err="1">
                <a:solidFill>
                  <a:schemeClr val="tx1"/>
                </a:solidFill>
              </a:rPr>
              <a:t>corect</a:t>
            </a:r>
            <a:r>
              <a:rPr lang="en-US" altLang="ko-KR" sz="1200" dirty="0">
                <a:solidFill>
                  <a:schemeClr val="tx1"/>
                </a:solidFill>
              </a:rPr>
              <a:t>, print welcome message and go to main menu</a:t>
            </a:r>
            <a:endParaRPr lang="ko-KR" altLang="en-US" sz="12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997241" y="5988319"/>
            <a:ext cx="2672774" cy="52578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342900">
              <a:lnSpc>
                <a:spcPts val="3188"/>
              </a:lnSpc>
              <a:spcBef>
                <a:spcPts val="338"/>
              </a:spcBef>
              <a:buFont typeface="Arial" pitchFamily="34" charset="0"/>
              <a:buChar char="–"/>
            </a:pPr>
            <a:endParaRPr lang="ko-KR" altLang="en-US">
              <a:solidFill>
                <a:schemeClr val="bg1"/>
              </a:solidFill>
              <a:latin typeface="Arial" pitchFamily="34" charset="0"/>
              <a:ea typeface="돋움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7678" y="5867773"/>
            <a:ext cx="267277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sz="1200" b="1" dirty="0">
                <a:solidFill>
                  <a:schemeClr val="tx1"/>
                </a:solidFill>
              </a:rPr>
              <a:t>← </a:t>
            </a:r>
            <a:r>
              <a:rPr lang="en-US" altLang="ko-KR" sz="1200" dirty="0">
                <a:solidFill>
                  <a:schemeClr val="tx1"/>
                </a:solidFill>
              </a:rPr>
              <a:t>if you already login, and didn’t logout yet, print error message and back to main menu</a:t>
            </a:r>
            <a:endParaRPr lang="en-US" altLang="ko-KR" sz="12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31050" y="676196"/>
            <a:ext cx="1585690" cy="55060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buNone/>
            </a:pP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 login(10pt)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09380" y="194369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300" dirty="0"/>
              <a:t>Problem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C3F103-E16A-DF4E-A8A6-C8F3904AEDA3}"/>
              </a:ext>
            </a:extLst>
          </p:cNvPr>
          <p:cNvSpPr txBox="1"/>
          <p:nvPr/>
        </p:nvSpPr>
        <p:spPr>
          <a:xfrm>
            <a:off x="4415589" y="1341830"/>
            <a:ext cx="2574759" cy="5257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  <a:highlight>
                  <a:srgbClr val="FFFF00"/>
                </a:highlight>
                <a:cs typeface="Arial"/>
              </a:rPr>
              <a:t>Highlight text</a:t>
            </a:r>
            <a:r>
              <a:rPr lang="en-US" altLang="ko-KR" sz="1200" dirty="0">
                <a:solidFill>
                  <a:schemeClr val="tx1"/>
                </a:solidFill>
                <a:cs typeface="Arial"/>
              </a:rPr>
              <a:t> is your input </a:t>
            </a:r>
          </a:p>
          <a:p>
            <a:pPr algn="ctr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  <a:cs typeface="Arial"/>
              </a:rPr>
              <a:t>You have to get input using </a:t>
            </a:r>
            <a:r>
              <a:rPr lang="en-US" altLang="ko-KR" sz="1200" dirty="0" err="1">
                <a:solidFill>
                  <a:schemeClr val="tx1"/>
                </a:solidFill>
                <a:cs typeface="Arial"/>
              </a:rPr>
              <a:t>cin</a:t>
            </a:r>
            <a:r>
              <a:rPr lang="en-US" altLang="ko-KR" sz="1200" dirty="0">
                <a:solidFill>
                  <a:schemeClr val="tx1"/>
                </a:solidFill>
                <a:cs typeface="Arial"/>
              </a:rPr>
              <a:t>&lt;&lt;</a:t>
            </a:r>
            <a:endParaRPr lang="ko-KR" altLang="en-US" sz="1200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3259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0984" indent="-250984"/>
            <a:r>
              <a:rPr lang="en-US" altLang="ko-KR" b="1" dirty="0">
                <a:ea typeface="맑은 고딕" panose="020B0503020000020004" pitchFamily="50" charset="-127"/>
              </a:rPr>
              <a:t>Program Details (Total score: 60pts)</a:t>
            </a:r>
            <a:endParaRPr lang="ko-KR" altLang="en-US" dirty="0"/>
          </a:p>
          <a:p>
            <a:pPr marL="0" indent="0">
              <a:buNone/>
            </a:pPr>
            <a:endParaRPr lang="en-US" altLang="ko-KR" dirty="0"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ea typeface="맑은 고딕" panose="020B0503020000020004" pitchFamily="50" charset="-127"/>
              </a:rPr>
              <a:t>* </a:t>
            </a:r>
            <a:r>
              <a:rPr lang="en-US" altLang="ko-KR" sz="1800" dirty="0">
                <a:ea typeface="맑은 고딕" panose="020B0503020000020004" pitchFamily="50" charset="-127"/>
              </a:rPr>
              <a:t>Make the member function or function for the following problem. </a:t>
            </a:r>
          </a:p>
          <a:p>
            <a:pPr marL="0" indent="0">
              <a:buNone/>
            </a:pPr>
            <a:r>
              <a:rPr lang="en-US" altLang="ko-KR" b="1" dirty="0">
                <a:ea typeface="맑은 고딕" panose="020B0503020000020004" pitchFamily="50" charset="-127"/>
              </a:rPr>
              <a:t>3.	Show menu(5 pts)</a:t>
            </a:r>
            <a:endParaRPr lang="en-US" dirty="0">
              <a:cs typeface="Arial"/>
            </a:endParaRPr>
          </a:p>
          <a:p>
            <a:pPr lvl="1" indent="-214313">
              <a:buFontTx/>
              <a:buChar char="-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section of showing menu. Please refer to the following slide for the information of products.</a:t>
            </a:r>
            <a:endParaRPr lang="en-US" altLang="ko-KR" sz="2100" b="1" dirty="0">
              <a:ea typeface="맑은 고딕" panose="020B0503020000020004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28650" y="377428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300" dirty="0"/>
              <a:t>Problem 2</a:t>
            </a:r>
          </a:p>
        </p:txBody>
      </p:sp>
    </p:spTree>
    <p:extLst>
      <p:ext uri="{BB962C8B-B14F-4D97-AF65-F5344CB8AC3E}">
        <p14:creationId xmlns:p14="http://schemas.microsoft.com/office/powerpoint/2010/main" val="2411080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65941" y="1293703"/>
            <a:ext cx="5212117" cy="42705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  <a:r>
              <a:rPr lang="en-US" altLang="ko-KR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Mcdonalds</a:t>
            </a: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Delivery System-----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Sign up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login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Show Menu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Order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 Order condition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6. Refund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7. Logout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 Exit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-&gt; 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</a:t>
            </a:r>
            <a:r>
              <a:rPr lang="en-US" altLang="ko-KR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Mcdonalds</a:t>
            </a: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Menu----------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 Hamburger               - 1000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 Cheeseburger            - 1500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 Big Mac                 - 3000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 Quarter Pounder Burger  - 4000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  Double Quarter Pounder  - 5000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6.  Fries                   - 1500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7.  Chicken McNuggets       - 2000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8.  Coke                    - 1500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  <a:r>
              <a:rPr lang="en-US" altLang="ko-KR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Mcdonalds</a:t>
            </a: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Delivery System-----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Sign up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login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1997241" y="3200400"/>
            <a:ext cx="2296239" cy="134753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342900">
              <a:lnSpc>
                <a:spcPts val="3188"/>
              </a:lnSpc>
              <a:spcBef>
                <a:spcPts val="338"/>
              </a:spcBef>
              <a:buFont typeface="Arial" pitchFamily="34" charset="0"/>
              <a:buChar char="–"/>
            </a:pPr>
            <a:endParaRPr lang="ko-KR" altLang="en-US">
              <a:solidFill>
                <a:schemeClr val="bg1"/>
              </a:solidFill>
              <a:latin typeface="Arial" pitchFamily="34" charset="0"/>
              <a:ea typeface="돋움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5589" y="3251157"/>
            <a:ext cx="2574758" cy="7104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200" b="1" dirty="0">
                <a:solidFill>
                  <a:schemeClr val="tx1"/>
                </a:solidFill>
              </a:rPr>
              <a:t>←</a:t>
            </a:r>
            <a:r>
              <a:rPr lang="en-US" altLang="ko-KR" sz="1200" dirty="0">
                <a:solidFill>
                  <a:schemeClr val="tx1"/>
                </a:solidFill>
              </a:rPr>
              <a:t> print all foods of </a:t>
            </a:r>
            <a:r>
              <a:rPr lang="en-US" altLang="ko-KR" sz="1200" dirty="0" err="1">
                <a:solidFill>
                  <a:schemeClr val="tx1"/>
                </a:solidFill>
              </a:rPr>
              <a:t>mcdonalds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  <a:buNone/>
            </a:pPr>
            <a:r>
              <a:rPr lang="en" altLang="ko-KR" sz="1200" dirty="0">
                <a:solidFill>
                  <a:schemeClr val="tx1"/>
                </a:solidFill>
                <a:cs typeface="Arial"/>
              </a:rPr>
              <a:t>You can print </a:t>
            </a:r>
            <a:r>
              <a:rPr lang="en-US" altLang="ko-KR" sz="1200" dirty="0">
                <a:solidFill>
                  <a:schemeClr val="tx1"/>
                </a:solidFill>
                <a:cs typeface="Arial"/>
              </a:rPr>
              <a:t>menu</a:t>
            </a:r>
            <a:r>
              <a:rPr lang="en" altLang="ko-KR" sz="1200" dirty="0">
                <a:solidFill>
                  <a:schemeClr val="tx1"/>
                </a:solidFill>
                <a:cs typeface="Arial"/>
              </a:rPr>
              <a:t> regardless of whether you are logged in or not.</a:t>
            </a:r>
            <a:endParaRPr lang="ko-KR" altLang="en-US" sz="12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93480" y="4732951"/>
            <a:ext cx="2672774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</a:rPr>
              <a:t>← after than, back to main menu</a:t>
            </a:r>
            <a:endParaRPr lang="en-US" altLang="ko-KR" sz="12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31050" y="676196"/>
            <a:ext cx="2137124" cy="55060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buNone/>
            </a:pP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 Show Menu(5pt)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09380" y="194369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300" dirty="0"/>
              <a:t>Problem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C3F103-E16A-DF4E-A8A6-C8F3904AEDA3}"/>
              </a:ext>
            </a:extLst>
          </p:cNvPr>
          <p:cNvSpPr txBox="1"/>
          <p:nvPr/>
        </p:nvSpPr>
        <p:spPr>
          <a:xfrm>
            <a:off x="4415589" y="1341830"/>
            <a:ext cx="2574759" cy="5257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  <a:highlight>
                  <a:srgbClr val="FFFF00"/>
                </a:highlight>
                <a:cs typeface="Arial"/>
              </a:rPr>
              <a:t>Highlight text</a:t>
            </a:r>
            <a:r>
              <a:rPr lang="en-US" altLang="ko-KR" sz="1200" dirty="0">
                <a:solidFill>
                  <a:schemeClr val="tx1"/>
                </a:solidFill>
                <a:cs typeface="Arial"/>
              </a:rPr>
              <a:t> is your input </a:t>
            </a:r>
          </a:p>
          <a:p>
            <a:pPr algn="ctr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  <a:cs typeface="Arial"/>
              </a:rPr>
              <a:t>You have to get input using </a:t>
            </a:r>
            <a:r>
              <a:rPr lang="en-US" altLang="ko-KR" sz="1200" dirty="0" err="1">
                <a:solidFill>
                  <a:schemeClr val="tx1"/>
                </a:solidFill>
                <a:cs typeface="Arial"/>
              </a:rPr>
              <a:t>cin</a:t>
            </a:r>
            <a:r>
              <a:rPr lang="en-US" altLang="ko-KR" sz="1200" dirty="0">
                <a:solidFill>
                  <a:schemeClr val="tx1"/>
                </a:solidFill>
                <a:cs typeface="Arial"/>
              </a:rPr>
              <a:t>&lt;&lt;</a:t>
            </a:r>
            <a:endParaRPr lang="ko-KR" altLang="en-US" sz="1200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3564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0984" indent="-250984"/>
            <a:r>
              <a:rPr lang="en-US" altLang="ko-KR" b="1" dirty="0">
                <a:ea typeface="맑은 고딕" panose="020B0503020000020004" pitchFamily="50" charset="-127"/>
              </a:rPr>
              <a:t>Program Details (Total score: 60pts)</a:t>
            </a:r>
            <a:endParaRPr lang="ko-KR" altLang="en-US" dirty="0"/>
          </a:p>
          <a:p>
            <a:pPr marL="0" indent="0">
              <a:buNone/>
            </a:pPr>
            <a:endParaRPr lang="en-US" altLang="ko-KR" dirty="0"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ea typeface="맑은 고딕" panose="020B0503020000020004" pitchFamily="50" charset="-127"/>
              </a:rPr>
              <a:t>* </a:t>
            </a:r>
            <a:r>
              <a:rPr lang="en-US" altLang="ko-KR" sz="1800" dirty="0">
                <a:ea typeface="맑은 고딕" panose="020B0503020000020004" pitchFamily="50" charset="-127"/>
              </a:rPr>
              <a:t>Make the member function or function for the following problem. </a:t>
            </a:r>
          </a:p>
          <a:p>
            <a:pPr marL="0" indent="0">
              <a:buNone/>
            </a:pPr>
            <a:r>
              <a:rPr lang="en-US" altLang="ko-KR" b="1" dirty="0">
                <a:ea typeface="맑은 고딕" panose="020B0503020000020004" pitchFamily="50" charset="-127"/>
              </a:rPr>
              <a:t>4.	Order(10 pts)</a:t>
            </a:r>
            <a:endParaRPr lang="en-US" dirty="0">
              <a:cs typeface="Arial"/>
            </a:endParaRPr>
          </a:p>
          <a:p>
            <a:pPr lvl="1" indent="-214313">
              <a:buFontTx/>
              <a:buChar char="-"/>
            </a:pPr>
            <a:r>
              <a:rPr lang="en-US" altLang="ko-KR" sz="1400" b="1" dirty="0">
                <a:ea typeface="맑은 고딕" panose="020B0503020000020004" pitchFamily="50" charset="-127"/>
              </a:rPr>
              <a:t>The section of ordering the product after login process.</a:t>
            </a:r>
          </a:p>
          <a:p>
            <a:pPr lvl="1" indent="-214313">
              <a:buFontTx/>
              <a:buChar char="-"/>
            </a:pPr>
            <a:r>
              <a:rPr lang="en-US" altLang="ko-KR" sz="1400" b="1" dirty="0">
                <a:ea typeface="맑은 고딕" panose="020B0503020000020004" pitchFamily="50" charset="-127"/>
              </a:rPr>
              <a:t>If you are not logged in, print error message and return to main menu.</a:t>
            </a:r>
          </a:p>
          <a:p>
            <a:pPr lvl="1" indent="-214313">
              <a:buFontTx/>
              <a:buChar char="-"/>
            </a:pPr>
            <a:r>
              <a:rPr lang="en-US" altLang="ko-KR" sz="1400" b="1" dirty="0">
                <a:ea typeface="맑은 고딕" panose="020B0503020000020004" pitchFamily="50" charset="-127"/>
              </a:rPr>
              <a:t>Ask the user which food to buy and the amount to purchase, until the user input reaches 0. </a:t>
            </a:r>
          </a:p>
          <a:p>
            <a:pPr lvl="1" indent="-214313">
              <a:buFontTx/>
              <a:buChar char="-"/>
            </a:pPr>
            <a:r>
              <a:rPr lang="en-US" altLang="ko-KR" sz="1400" b="1" dirty="0">
                <a:ea typeface="맑은 고딕" panose="020B0503020000020004" pitchFamily="50" charset="-127"/>
              </a:rPr>
              <a:t>If the user input is 0, order is complete and print the total order. </a:t>
            </a:r>
          </a:p>
          <a:p>
            <a:pPr marL="520700" lvl="1" indent="0">
              <a:buNone/>
            </a:pPr>
            <a:r>
              <a:rPr lang="en-US" altLang="ko-KR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* </a:t>
            </a:r>
            <a:r>
              <a:rPr lang="en-US" altLang="ko-Kore-KR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If the total order amount exceeds the balance, print the error message</a:t>
            </a:r>
            <a:endParaRPr lang="en-US" altLang="ko-KR" b="1" dirty="0">
              <a:ea typeface="맑은 고딕" panose="020B0503020000020004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28650" y="377428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300" dirty="0"/>
              <a:t>Problem 2</a:t>
            </a:r>
          </a:p>
        </p:txBody>
      </p:sp>
    </p:spTree>
    <p:extLst>
      <p:ext uri="{BB962C8B-B14F-4D97-AF65-F5344CB8AC3E}">
        <p14:creationId xmlns:p14="http://schemas.microsoft.com/office/powerpoint/2010/main" val="2862814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65941" y="1293703"/>
            <a:ext cx="5212117" cy="31181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  <a:r>
              <a:rPr lang="en-US" altLang="ko-KR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Mcdonalds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Delivery System-----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700"/>
              </a:lnSpc>
              <a:buNone/>
              <a:defRPr/>
            </a:pPr>
            <a:endParaRPr lang="en-US" altLang="ko-KR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Sign up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login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Show Menu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Order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 Order condition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6. Refund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7. Logout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 Exit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-&gt; </a:t>
            </a:r>
            <a:r>
              <a:rPr lang="en-US" altLang="ko-KR" sz="105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>
              <a:lnSpc>
                <a:spcPts val="700"/>
              </a:lnSpc>
              <a:buNone/>
              <a:defRPr/>
            </a:pPr>
            <a:endParaRPr lang="en-US" altLang="ko-KR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have to login first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to main menu</a:t>
            </a:r>
          </a:p>
          <a:p>
            <a:pPr>
              <a:lnSpc>
                <a:spcPts val="700"/>
              </a:lnSpc>
              <a:buNone/>
              <a:defRPr/>
            </a:pPr>
            <a:endParaRPr lang="en-US" altLang="ko-KR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  <a:r>
              <a:rPr lang="en-US" altLang="ko-KR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Mcdonalds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Delivery System-----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1990000" y="3320716"/>
            <a:ext cx="1848069" cy="4891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342900">
              <a:lnSpc>
                <a:spcPts val="3188"/>
              </a:lnSpc>
              <a:spcBef>
                <a:spcPts val="338"/>
              </a:spcBef>
              <a:buFont typeface="Arial" pitchFamily="34" charset="0"/>
              <a:buChar char="–"/>
            </a:pPr>
            <a:endParaRPr lang="ko-KR" altLang="en-US">
              <a:solidFill>
                <a:schemeClr val="bg1"/>
              </a:solidFill>
              <a:latin typeface="Arial" pitchFamily="34" charset="0"/>
              <a:ea typeface="돋움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31050" y="676196"/>
            <a:ext cx="1619931" cy="55060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buNone/>
            </a:pP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 order(10pt)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09380" y="194369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300" dirty="0"/>
              <a:t>Problem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C3F103-E16A-DF4E-A8A6-C8F3904AEDA3}"/>
              </a:ext>
            </a:extLst>
          </p:cNvPr>
          <p:cNvSpPr txBox="1"/>
          <p:nvPr/>
        </p:nvSpPr>
        <p:spPr>
          <a:xfrm>
            <a:off x="4415589" y="1341830"/>
            <a:ext cx="2574759" cy="5257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  <a:highlight>
                  <a:srgbClr val="FFFF00"/>
                </a:highlight>
                <a:cs typeface="Arial"/>
              </a:rPr>
              <a:t>Highlight text</a:t>
            </a:r>
            <a:r>
              <a:rPr lang="en-US" altLang="ko-KR" sz="1200" dirty="0">
                <a:solidFill>
                  <a:schemeClr val="tx1"/>
                </a:solidFill>
                <a:cs typeface="Arial"/>
              </a:rPr>
              <a:t> is your input </a:t>
            </a:r>
          </a:p>
          <a:p>
            <a:pPr algn="ctr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  <a:cs typeface="Arial"/>
              </a:rPr>
              <a:t>You have to get input using </a:t>
            </a:r>
            <a:r>
              <a:rPr lang="en-US" altLang="ko-KR" sz="1200" dirty="0" err="1">
                <a:solidFill>
                  <a:schemeClr val="tx1"/>
                </a:solidFill>
                <a:cs typeface="Arial"/>
              </a:rPr>
              <a:t>cin</a:t>
            </a:r>
            <a:r>
              <a:rPr lang="en-US" altLang="ko-KR" sz="1200" dirty="0">
                <a:solidFill>
                  <a:schemeClr val="tx1"/>
                </a:solidFill>
                <a:cs typeface="Arial"/>
              </a:rPr>
              <a:t>&lt;&lt;</a:t>
            </a:r>
            <a:endParaRPr lang="ko-KR" altLang="en-US" sz="12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7F1124-E6BC-4848-8B72-FB31F574B166}"/>
              </a:ext>
            </a:extLst>
          </p:cNvPr>
          <p:cNvSpPr txBox="1"/>
          <p:nvPr/>
        </p:nvSpPr>
        <p:spPr>
          <a:xfrm>
            <a:off x="4415588" y="3320716"/>
            <a:ext cx="2574759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/>
                </a:solidFill>
              </a:rPr>
              <a:t>← If you didn’t login before, print error message and return to main menu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524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65941" y="1293703"/>
            <a:ext cx="5212117" cy="44116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  <a:r>
              <a:rPr lang="en-US" altLang="ko-KR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Mcdonalds</a:t>
            </a: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Delivery System-----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Sign up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login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Show Menu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Order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 Order condition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6. Refund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7. Logout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 Exit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-&gt; 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menu number(0-to main menu) : 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many 'Cheeseburger' do you want : 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menu number(0-to main menu) : 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many 'Big Mac' do you want : 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menu number(0-to main menu) : 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many 'Coke' do you want : 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menu number(0-to main menu) : 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 total purchase amount is 7500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 balance is 2500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Thanks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  <a:r>
              <a:rPr lang="en-US" altLang="ko-KR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Mcdonalds</a:t>
            </a: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Delivery System-----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1997241" y="3200400"/>
            <a:ext cx="2574758" cy="188459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342900">
              <a:lnSpc>
                <a:spcPts val="3188"/>
              </a:lnSpc>
              <a:spcBef>
                <a:spcPts val="338"/>
              </a:spcBef>
              <a:buFont typeface="Arial" pitchFamily="34" charset="0"/>
              <a:buChar char="–"/>
            </a:pPr>
            <a:endParaRPr lang="ko-KR" altLang="en-US">
              <a:solidFill>
                <a:schemeClr val="bg1"/>
              </a:solidFill>
              <a:latin typeface="Arial" pitchFamily="34" charset="0"/>
              <a:ea typeface="돋움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8410" y="3215650"/>
            <a:ext cx="2418349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200" b="1" dirty="0">
                <a:solidFill>
                  <a:schemeClr val="tx1"/>
                </a:solidFill>
              </a:rPr>
              <a:t>←</a:t>
            </a:r>
            <a:r>
              <a:rPr lang="en-US" altLang="ko-KR" sz="1200" dirty="0">
                <a:solidFill>
                  <a:schemeClr val="tx1"/>
                </a:solidFill>
              </a:rPr>
              <a:t> select the menu and # of food</a:t>
            </a:r>
            <a:endParaRPr lang="ko-KR" altLang="en-US" sz="12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17573" y="5084996"/>
            <a:ext cx="2672774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</a:rPr>
              <a:t>← after than, back to main menu</a:t>
            </a:r>
            <a:endParaRPr lang="en-US" altLang="ko-KR" sz="12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31050" y="676196"/>
            <a:ext cx="1619931" cy="55060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buNone/>
            </a:pP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 order(10pt)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09380" y="194369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300" dirty="0"/>
              <a:t>Problem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C3F103-E16A-DF4E-A8A6-C8F3904AEDA3}"/>
              </a:ext>
            </a:extLst>
          </p:cNvPr>
          <p:cNvSpPr txBox="1"/>
          <p:nvPr/>
        </p:nvSpPr>
        <p:spPr>
          <a:xfrm>
            <a:off x="4415589" y="1341830"/>
            <a:ext cx="2574759" cy="5257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  <a:highlight>
                  <a:srgbClr val="FFFF00"/>
                </a:highlight>
                <a:cs typeface="Arial"/>
              </a:rPr>
              <a:t>Highlight text</a:t>
            </a:r>
            <a:r>
              <a:rPr lang="en-US" altLang="ko-KR" sz="1200" dirty="0">
                <a:solidFill>
                  <a:schemeClr val="tx1"/>
                </a:solidFill>
                <a:cs typeface="Arial"/>
              </a:rPr>
              <a:t> is your input </a:t>
            </a:r>
          </a:p>
          <a:p>
            <a:pPr algn="ctr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  <a:cs typeface="Arial"/>
              </a:rPr>
              <a:t>You have to get input using </a:t>
            </a:r>
            <a:r>
              <a:rPr lang="en-US" altLang="ko-KR" sz="1200" dirty="0" err="1">
                <a:solidFill>
                  <a:schemeClr val="tx1"/>
                </a:solidFill>
                <a:cs typeface="Arial"/>
              </a:rPr>
              <a:t>cin</a:t>
            </a:r>
            <a:r>
              <a:rPr lang="en-US" altLang="ko-KR" sz="1200" dirty="0">
                <a:solidFill>
                  <a:schemeClr val="tx1"/>
                </a:solidFill>
                <a:cs typeface="Arial"/>
              </a:rPr>
              <a:t>&lt;&lt;</a:t>
            </a:r>
            <a:endParaRPr lang="ko-KR" altLang="en-US" sz="12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CD2119-4898-9A4C-A134-17FA5F7B2CD5}"/>
              </a:ext>
            </a:extLst>
          </p:cNvPr>
          <p:cNvSpPr/>
          <p:nvPr/>
        </p:nvSpPr>
        <p:spPr bwMode="auto">
          <a:xfrm>
            <a:off x="2610853" y="3354183"/>
            <a:ext cx="902368" cy="207164"/>
          </a:xfrm>
          <a:prstGeom prst="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</a:pPr>
            <a:endParaRPr lang="ko-KR" altLang="en-US" sz="1200">
              <a:solidFill>
                <a:schemeClr val="bg1"/>
              </a:solidFill>
              <a:latin typeface="Arial" pitchFamily="34" charset="0"/>
              <a:ea typeface="돋움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7E3409-1932-DB42-9CD6-D8FE80C8D214}"/>
              </a:ext>
            </a:extLst>
          </p:cNvPr>
          <p:cNvSpPr/>
          <p:nvPr/>
        </p:nvSpPr>
        <p:spPr bwMode="auto">
          <a:xfrm>
            <a:off x="2616871" y="3778180"/>
            <a:ext cx="594270" cy="207164"/>
          </a:xfrm>
          <a:prstGeom prst="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</a:pPr>
            <a:endParaRPr lang="ko-KR" altLang="en-US" sz="1200">
              <a:solidFill>
                <a:schemeClr val="bg1"/>
              </a:solidFill>
              <a:latin typeface="Arial" pitchFamily="34" charset="0"/>
              <a:ea typeface="돋움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6AE2A1-BB2A-2E47-9059-301592ADEE13}"/>
              </a:ext>
            </a:extLst>
          </p:cNvPr>
          <p:cNvSpPr/>
          <p:nvPr/>
        </p:nvSpPr>
        <p:spPr bwMode="auto">
          <a:xfrm>
            <a:off x="2610853" y="4186136"/>
            <a:ext cx="397042" cy="207164"/>
          </a:xfrm>
          <a:prstGeom prst="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</a:pPr>
            <a:endParaRPr lang="ko-KR" altLang="en-US" sz="1200">
              <a:solidFill>
                <a:schemeClr val="bg1"/>
              </a:solidFill>
              <a:latin typeface="Arial" pitchFamily="34" charset="0"/>
              <a:ea typeface="돋움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DD6630-AE98-994B-AD35-46049B132E32}"/>
              </a:ext>
            </a:extLst>
          </p:cNvPr>
          <p:cNvSpPr txBox="1"/>
          <p:nvPr/>
        </p:nvSpPr>
        <p:spPr>
          <a:xfrm>
            <a:off x="72190" y="3168636"/>
            <a:ext cx="1869688" cy="6412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sz="1050" dirty="0">
                <a:solidFill>
                  <a:schemeClr val="tx1"/>
                </a:solidFill>
              </a:rPr>
              <a:t>How many ‘~~’ do you want</a:t>
            </a:r>
          </a:p>
          <a:p>
            <a:pPr>
              <a:lnSpc>
                <a:spcPct val="100000"/>
              </a:lnSpc>
              <a:buNone/>
            </a:pPr>
            <a:r>
              <a:rPr lang="en-US" altLang="ko-KR" sz="1050" dirty="0">
                <a:solidFill>
                  <a:schemeClr val="tx1"/>
                </a:solidFill>
              </a:rPr>
              <a:t>(‘~~’ is food name of the selected number)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7F1124-E6BC-4848-8B72-FB31F574B166}"/>
              </a:ext>
            </a:extLst>
          </p:cNvPr>
          <p:cNvSpPr txBox="1"/>
          <p:nvPr/>
        </p:nvSpPr>
        <p:spPr>
          <a:xfrm>
            <a:off x="4729926" y="4465613"/>
            <a:ext cx="2344645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/>
                </a:solidFill>
              </a:rPr>
              <a:t>← If input is 0, the current order state is printed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754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8231" y="1434296"/>
            <a:ext cx="5212117" cy="51187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  <a:r>
              <a:rPr lang="en-US" altLang="ko-KR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Mcdonalds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Delivery System-----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700"/>
              </a:lnSpc>
              <a:buNone/>
              <a:defRPr/>
            </a:pPr>
            <a:endParaRPr lang="en-US" altLang="ko-KR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Sign up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login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Show Menu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Order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 Order condition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6. Refund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7. Logout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 Exit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-&gt; </a:t>
            </a:r>
            <a:r>
              <a:rPr lang="en-US" altLang="ko-KR" sz="105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>
              <a:lnSpc>
                <a:spcPts val="700"/>
              </a:lnSpc>
              <a:buNone/>
              <a:defRPr/>
            </a:pPr>
            <a:endParaRPr lang="en-US" altLang="ko-KR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menu number(0-to main menu) : </a:t>
            </a:r>
            <a:r>
              <a:rPr lang="en-US" altLang="ko-KR" sz="105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many 'Big Mac' do you want : </a:t>
            </a:r>
            <a:r>
              <a:rPr lang="en-US" altLang="ko-KR" sz="105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>
              <a:lnSpc>
                <a:spcPts val="700"/>
              </a:lnSpc>
              <a:buNone/>
              <a:defRPr/>
            </a:pPr>
            <a:endParaRPr lang="en-US" altLang="ko-KR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don't have enough money!</a:t>
            </a:r>
          </a:p>
          <a:p>
            <a:pPr>
              <a:lnSpc>
                <a:spcPts val="700"/>
              </a:lnSpc>
              <a:buNone/>
              <a:defRPr/>
            </a:pPr>
            <a:endParaRPr lang="en-US" altLang="ko-KR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menu number(0-to main menu) : </a:t>
            </a:r>
            <a:r>
              <a:rPr lang="en-US" altLang="ko-KR" sz="105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many 'Fries' do you want : </a:t>
            </a:r>
            <a:r>
              <a:rPr lang="en-US" altLang="ko-KR" sz="105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>
              <a:lnSpc>
                <a:spcPts val="700"/>
              </a:lnSpc>
              <a:buNone/>
              <a:defRPr/>
            </a:pPr>
            <a:endParaRPr lang="en-US" altLang="ko-KR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menu number(0-to main menu) : </a:t>
            </a:r>
            <a:r>
              <a:rPr lang="en-US" altLang="ko-KR" sz="105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many 'Double Quarter Pounder' do you want : </a:t>
            </a:r>
            <a:r>
              <a:rPr lang="en-US" altLang="ko-KR" sz="105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>
              <a:lnSpc>
                <a:spcPts val="700"/>
              </a:lnSpc>
              <a:buNone/>
              <a:defRPr/>
            </a:pPr>
            <a:endParaRPr lang="en-US" altLang="ko-KR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menu number(0-to main menu) : </a:t>
            </a:r>
            <a:r>
              <a:rPr lang="en-US" altLang="ko-KR" sz="105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 total purchase amount is 9000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 balance is 1000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Thanks</a:t>
            </a:r>
          </a:p>
          <a:p>
            <a:pPr>
              <a:lnSpc>
                <a:spcPts val="700"/>
              </a:lnSpc>
              <a:buNone/>
              <a:defRPr/>
            </a:pPr>
            <a:endParaRPr lang="en-US" altLang="ko-KR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  <a:r>
              <a:rPr lang="en-US" altLang="ko-KR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Mcdonalds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Delivery System-----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1826357" y="3521029"/>
            <a:ext cx="2962211" cy="77051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342900">
              <a:lnSpc>
                <a:spcPts val="3188"/>
              </a:lnSpc>
              <a:spcBef>
                <a:spcPts val="338"/>
              </a:spcBef>
              <a:buFont typeface="Arial" pitchFamily="34" charset="0"/>
              <a:buChar char="–"/>
            </a:pPr>
            <a:endParaRPr lang="ko-KR" altLang="en-US">
              <a:solidFill>
                <a:schemeClr val="bg1"/>
              </a:solidFill>
              <a:latin typeface="Arial" pitchFamily="34" charset="0"/>
              <a:ea typeface="돋움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1821" y="2784371"/>
            <a:ext cx="2791327" cy="7104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  <a:cs typeface="Arial"/>
              </a:rPr>
              <a:t>When your balance is 2500, you can’t buy Big Mac. Over the budget.</a:t>
            </a:r>
          </a:p>
          <a:p>
            <a:pPr algn="ctr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  <a:cs typeface="Arial"/>
              </a:rPr>
              <a:t>Print error msg, and ask again</a:t>
            </a:r>
            <a:endParaRPr lang="ko-KR" altLang="en-US" sz="12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5589" y="6093990"/>
            <a:ext cx="2672774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</a:rPr>
              <a:t>← after than, back to main menu</a:t>
            </a:r>
            <a:endParaRPr lang="en-US" altLang="ko-KR" sz="12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31050" y="676196"/>
            <a:ext cx="1692066" cy="55060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buNone/>
            </a:pP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 order (10pt)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09380" y="194369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300" dirty="0"/>
              <a:t>Problem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C3F103-E16A-DF4E-A8A6-C8F3904AEDA3}"/>
              </a:ext>
            </a:extLst>
          </p:cNvPr>
          <p:cNvSpPr txBox="1"/>
          <p:nvPr/>
        </p:nvSpPr>
        <p:spPr>
          <a:xfrm>
            <a:off x="4415589" y="1341830"/>
            <a:ext cx="2574759" cy="5257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  <a:highlight>
                  <a:srgbClr val="FFFF00"/>
                </a:highlight>
                <a:cs typeface="Arial"/>
              </a:rPr>
              <a:t>Highlight text</a:t>
            </a:r>
            <a:r>
              <a:rPr lang="en-US" altLang="ko-KR" sz="1200" dirty="0">
                <a:solidFill>
                  <a:schemeClr val="tx1"/>
                </a:solidFill>
                <a:cs typeface="Arial"/>
              </a:rPr>
              <a:t> is your input </a:t>
            </a:r>
          </a:p>
          <a:p>
            <a:pPr algn="ctr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  <a:cs typeface="Arial"/>
              </a:rPr>
              <a:t>You have to get input using </a:t>
            </a:r>
            <a:r>
              <a:rPr lang="en-US" altLang="ko-KR" sz="1200" dirty="0" err="1">
                <a:solidFill>
                  <a:schemeClr val="tx1"/>
                </a:solidFill>
                <a:cs typeface="Arial"/>
              </a:rPr>
              <a:t>cin</a:t>
            </a:r>
            <a:r>
              <a:rPr lang="en-US" altLang="ko-KR" sz="1200" dirty="0">
                <a:solidFill>
                  <a:schemeClr val="tx1"/>
                </a:solidFill>
                <a:cs typeface="Arial"/>
              </a:rPr>
              <a:t>&lt;&lt;</a:t>
            </a:r>
            <a:endParaRPr lang="ko-KR" altLang="en-US" sz="12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CD4913-A8ED-B543-8A6D-7BA8BF9FF100}"/>
              </a:ext>
            </a:extLst>
          </p:cNvPr>
          <p:cNvSpPr/>
          <p:nvPr/>
        </p:nvSpPr>
        <p:spPr bwMode="auto">
          <a:xfrm>
            <a:off x="1826357" y="4780556"/>
            <a:ext cx="3720201" cy="30469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342900">
              <a:lnSpc>
                <a:spcPts val="3188"/>
              </a:lnSpc>
              <a:spcBef>
                <a:spcPts val="338"/>
              </a:spcBef>
              <a:buFont typeface="Arial" pitchFamily="34" charset="0"/>
              <a:buChar char="–"/>
            </a:pPr>
            <a:endParaRPr lang="ko-KR" altLang="en-US">
              <a:solidFill>
                <a:schemeClr val="bg1"/>
              </a:solidFill>
              <a:latin typeface="Arial" pitchFamily="34" charset="0"/>
              <a:ea typeface="돋움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944AB2-EAF0-4147-AB61-1F466ED1D3A1}"/>
              </a:ext>
            </a:extLst>
          </p:cNvPr>
          <p:cNvSpPr txBox="1"/>
          <p:nvPr/>
        </p:nvSpPr>
        <p:spPr>
          <a:xfrm>
            <a:off x="5653961" y="4780556"/>
            <a:ext cx="267277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</a:rPr>
              <a:t>← If you enter a purchase quantity of 0, it is considered not purchased.</a:t>
            </a:r>
            <a:endParaRPr lang="en-US" altLang="ko-KR" sz="1200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0891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0984" indent="-250984"/>
            <a:r>
              <a:rPr lang="en-US" altLang="ko-KR" b="1" dirty="0">
                <a:ea typeface="맑은 고딕" panose="020B0503020000020004" pitchFamily="50" charset="-127"/>
              </a:rPr>
              <a:t>Program Details (Total score: 60pts)</a:t>
            </a:r>
            <a:endParaRPr lang="ko-KR" altLang="en-US" dirty="0"/>
          </a:p>
          <a:p>
            <a:pPr marL="0" indent="0">
              <a:buNone/>
            </a:pPr>
            <a:endParaRPr lang="en-US" altLang="ko-KR" dirty="0"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ea typeface="맑은 고딕" panose="020B0503020000020004" pitchFamily="50" charset="-127"/>
              </a:rPr>
              <a:t>* </a:t>
            </a:r>
            <a:r>
              <a:rPr lang="en-US" altLang="ko-KR" sz="1800" dirty="0">
                <a:ea typeface="맑은 고딕" panose="020B0503020000020004" pitchFamily="50" charset="-127"/>
              </a:rPr>
              <a:t>Make the member function or function for the following problem. </a:t>
            </a:r>
          </a:p>
          <a:p>
            <a:pPr marL="0" indent="0">
              <a:buNone/>
            </a:pPr>
            <a:r>
              <a:rPr lang="en-US" altLang="ko-KR" b="1" dirty="0">
                <a:ea typeface="맑은 고딕" panose="020B0503020000020004" pitchFamily="50" charset="-127"/>
              </a:rPr>
              <a:t>5.	Order condition (5pts)</a:t>
            </a:r>
          </a:p>
          <a:p>
            <a:pPr marL="734695" lvl="1" indent="-277495">
              <a:buFontTx/>
              <a:buChar char="-"/>
            </a:pPr>
            <a:r>
              <a:rPr lang="ko-KR" altLang="en-US" sz="1400" b="1" dirty="0">
                <a:ea typeface="맑은 고딕" panose="020B0503020000020004" pitchFamily="50" charset="-127"/>
              </a:rPr>
              <a:t>The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section</a:t>
            </a:r>
            <a:r>
              <a:rPr lang="ko-KR" altLang="en-US" sz="1400" b="1" dirty="0">
                <a:ea typeface="맑은 고딕" panose="020B0503020000020004" pitchFamily="50" charset="-127"/>
              </a:rPr>
              <a:t> of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checking</a:t>
            </a:r>
            <a:r>
              <a:rPr lang="ko-KR" altLang="en-US" sz="1400" b="1" dirty="0">
                <a:ea typeface="맑은 고딕" panose="020B0503020000020004" pitchFamily="50" charset="-127"/>
              </a:rPr>
              <a:t> 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current</a:t>
            </a:r>
            <a:r>
              <a:rPr lang="ko-KR" altLang="en-US" sz="1400" b="1" dirty="0"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user</a:t>
            </a:r>
            <a:r>
              <a:rPr lang="ko-KR" altLang="en-US" sz="1400" b="1" dirty="0">
                <a:ea typeface="맑은 고딕" panose="020B0503020000020004" pitchFamily="50" charset="-127"/>
              </a:rPr>
              <a:t> 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order</a:t>
            </a:r>
            <a:r>
              <a:rPr lang="ko-KR" altLang="en-US" sz="1400" b="1" dirty="0"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history</a:t>
            </a:r>
            <a:r>
              <a:rPr lang="ko-KR" altLang="en-US" sz="1400" b="1" dirty="0">
                <a:ea typeface="맑은 고딕" panose="020B0503020000020004" pitchFamily="50" charset="-127"/>
              </a:rPr>
              <a:t>.</a:t>
            </a:r>
            <a:endParaRPr lang="en-US" altLang="ko-KR" sz="1400" b="1" dirty="0">
              <a:ea typeface="맑은 고딕" panose="020B0503020000020004" pitchFamily="50" charset="-127"/>
            </a:endParaRPr>
          </a:p>
          <a:p>
            <a:pPr marL="734695" lvl="1" indent="-277495">
              <a:buFontTx/>
              <a:buChar char="-"/>
            </a:pPr>
            <a:r>
              <a:rPr lang="en-US" altLang="ko-KR" sz="1400" b="1" dirty="0">
                <a:ea typeface="맑은 고딕" panose="020B0503020000020004" pitchFamily="50" charset="-127"/>
              </a:rPr>
              <a:t>If you are not logged in, print error message and return to main menu.</a:t>
            </a:r>
            <a:endParaRPr lang="ko-KR" altLang="en-US" sz="1400" b="1" dirty="0">
              <a:ea typeface="맑은 고딕" panose="020B0503020000020004" pitchFamily="50" charset="-127"/>
            </a:endParaRPr>
          </a:p>
          <a:p>
            <a:pPr marL="734695" lvl="1" indent="-277495">
              <a:buFontTx/>
              <a:buChar char="-"/>
            </a:pPr>
            <a:r>
              <a:rPr lang="ko-KR" altLang="en-US" sz="1400" b="1" dirty="0">
                <a:ea typeface="맑은 고딕" panose="020B0503020000020004" pitchFamily="50" charset="-127"/>
              </a:rPr>
              <a:t>The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sequence</a:t>
            </a:r>
            <a:r>
              <a:rPr lang="ko-KR" altLang="en-US" sz="1400" b="1" dirty="0">
                <a:ea typeface="맑은 고딕" panose="020B0503020000020004" pitchFamily="50" charset="-127"/>
              </a:rPr>
              <a:t> of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order</a:t>
            </a:r>
            <a:r>
              <a:rPr lang="ko-KR" altLang="en-US" sz="1400" b="1" dirty="0"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history</a:t>
            </a:r>
            <a:r>
              <a:rPr lang="ko-KR" altLang="en-US" sz="1400" b="1" dirty="0"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is</a:t>
            </a:r>
            <a:r>
              <a:rPr lang="ko-KR" altLang="en-US" sz="1400" b="1" dirty="0"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same</a:t>
            </a:r>
            <a:r>
              <a:rPr lang="ko-KR" altLang="en-US" sz="1400" b="1" dirty="0"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as</a:t>
            </a:r>
            <a:r>
              <a:rPr lang="ko-KR" altLang="en-US" sz="1400" b="1" dirty="0">
                <a:ea typeface="맑은 고딕" panose="020B0503020000020004" pitchFamily="50" charset="-127"/>
              </a:rPr>
              <a:t> 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the</a:t>
            </a:r>
            <a:r>
              <a:rPr lang="ko-KR" altLang="en-US" sz="1400" b="1" dirty="0"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order</a:t>
            </a:r>
            <a:r>
              <a:rPr lang="ko-KR" altLang="en-US" sz="1400" b="1" dirty="0"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ea typeface="맑은 고딕" panose="020B0503020000020004" pitchFamily="50" charset="-127"/>
              </a:rPr>
              <a:t>time.</a:t>
            </a:r>
            <a:endParaRPr lang="en-US" altLang="ko-Kore-KR" sz="1800" dirty="0">
              <a:ea typeface="맑은 고딕" panose="020B0503020000020004" pitchFamily="50" charset="-127"/>
              <a:cs typeface="Arial"/>
            </a:endParaRPr>
          </a:p>
          <a:p>
            <a:pPr marL="734695" lvl="1" indent="-277495">
              <a:buFontTx/>
              <a:buChar char="-"/>
            </a:pPr>
            <a:r>
              <a:rPr lang="ko-KR" altLang="en-US" sz="1400" b="1" dirty="0" err="1">
                <a:ea typeface="맑은 고딕" panose="020B0503020000020004" pitchFamily="50" charset="-127"/>
              </a:rPr>
              <a:t>Print</a:t>
            </a:r>
            <a:r>
              <a:rPr lang="ko-KR" altLang="en-US" sz="1400" b="1" dirty="0"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the</a:t>
            </a:r>
            <a:r>
              <a:rPr lang="ko-KR" altLang="en-US" sz="1400" b="1" dirty="0"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ordered</a:t>
            </a:r>
            <a:r>
              <a:rPr lang="ko-KR" altLang="en-US" sz="1400" b="1" dirty="0">
                <a:ea typeface="맑은 고딕" panose="020B0503020000020004" pitchFamily="50" charset="-127"/>
              </a:rPr>
              <a:t> 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food</a:t>
            </a:r>
            <a:r>
              <a:rPr lang="ko-KR" altLang="en-US" sz="1400" b="1" dirty="0">
                <a:ea typeface="맑은 고딕" panose="020B0503020000020004" pitchFamily="50" charset="-127"/>
              </a:rPr>
              <a:t> and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amounts</a:t>
            </a:r>
            <a:r>
              <a:rPr lang="ko-KR" altLang="en-US" sz="1400" b="1" dirty="0">
                <a:ea typeface="맑은 고딕" panose="020B0503020000020004" pitchFamily="50" charset="-127"/>
              </a:rPr>
              <a:t>.</a:t>
            </a:r>
            <a:r>
              <a:rPr lang="en-US" altLang="ko-KR" sz="1400" b="1" dirty="0">
                <a:ea typeface="맑은 고딕" panose="020B0503020000020004" pitchFamily="50" charset="-127"/>
              </a:rPr>
              <a:t>(5pts) </a:t>
            </a:r>
            <a:endParaRPr lang="en-US" altLang="ko-KR" sz="1800" dirty="0">
              <a:ea typeface="맑은 고딕" panose="020B0503020000020004" pitchFamily="50" charset="-127"/>
              <a:cs typeface="Arial"/>
            </a:endParaRPr>
          </a:p>
          <a:p>
            <a:pPr marL="734695" lvl="1" indent="-277495">
              <a:buFontTx/>
              <a:buChar char="-"/>
            </a:pPr>
            <a:r>
              <a:rPr lang="ko-KR" altLang="en-US" sz="1400" b="1" dirty="0" err="1">
                <a:solidFill>
                  <a:srgbClr val="FF0000"/>
                </a:solidFill>
                <a:ea typeface="맑은 고딕" panose="020B0503020000020004" pitchFamily="50" charset="-127"/>
              </a:rPr>
              <a:t>Do</a:t>
            </a:r>
            <a:r>
              <a:rPr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  <a:ea typeface="맑은 고딕" panose="020B0503020000020004" pitchFamily="50" charset="-127"/>
              </a:rPr>
              <a:t>not</a:t>
            </a:r>
            <a:r>
              <a:rPr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  <a:ea typeface="맑은 고딕" panose="020B0503020000020004" pitchFamily="50" charset="-127"/>
              </a:rPr>
              <a:t>print</a:t>
            </a:r>
            <a:r>
              <a:rPr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  <a:ea typeface="맑은 고딕" panose="020B0503020000020004" pitchFamily="50" charset="-127"/>
              </a:rPr>
              <a:t>about</a:t>
            </a:r>
            <a:r>
              <a:rPr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  <a:ea typeface="맑은 고딕" panose="020B0503020000020004" pitchFamily="50" charset="-127"/>
              </a:rPr>
              <a:t>the</a:t>
            </a:r>
            <a:r>
              <a:rPr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  <a:ea typeface="맑은 고딕" panose="020B0503020000020004" pitchFamily="50" charset="-127"/>
              </a:rPr>
              <a:t>food</a:t>
            </a:r>
            <a:r>
              <a:rPr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  <a:ea typeface="맑은 고딕" panose="020B0503020000020004" pitchFamily="50" charset="-127"/>
              </a:rPr>
              <a:t>item</a:t>
            </a:r>
            <a:r>
              <a:rPr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you have </a:t>
            </a:r>
            <a:r>
              <a:rPr lang="ko-KR" altLang="en-US" sz="1400" b="1" dirty="0" err="1">
                <a:solidFill>
                  <a:srgbClr val="FF0000"/>
                </a:solidFill>
                <a:ea typeface="맑은 고딕" panose="020B0503020000020004" pitchFamily="50" charset="-127"/>
              </a:rPr>
              <a:t>not</a:t>
            </a:r>
            <a:r>
              <a:rPr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  <a:ea typeface="맑은 고딕" panose="020B0503020000020004" pitchFamily="50" charset="-127"/>
              </a:rPr>
              <a:t>ordered</a:t>
            </a:r>
            <a:r>
              <a:rPr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.</a:t>
            </a:r>
            <a:r>
              <a:rPr lang="en-US" altLang="ko-KR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(-2pts)</a:t>
            </a:r>
            <a:endParaRPr lang="en-US" altLang="ko-Kore-KR" sz="1800" dirty="0">
              <a:cs typeface="Arial"/>
            </a:endParaRPr>
          </a:p>
          <a:p>
            <a:pPr marL="457200" lvl="1" indent="0">
              <a:buNone/>
            </a:pPr>
            <a:r>
              <a:rPr lang="ko-KR" altLang="en-US" sz="1400" b="1" dirty="0">
                <a:ea typeface="맑은 고딕" panose="020B0503020000020004" pitchFamily="50" charset="-127"/>
              </a:rPr>
              <a:t>+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Print</a:t>
            </a:r>
            <a:r>
              <a:rPr lang="ko-KR" altLang="en-US" sz="1400" b="1" dirty="0"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the</a:t>
            </a:r>
            <a:r>
              <a:rPr lang="ko-KR" altLang="en-US" sz="1400" b="1" dirty="0"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total</a:t>
            </a:r>
            <a:r>
              <a:rPr lang="ko-KR" altLang="en-US" sz="1400" b="1" dirty="0"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purchase</a:t>
            </a:r>
            <a:r>
              <a:rPr lang="ko-KR" altLang="en-US" sz="1400" b="1" dirty="0"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amount</a:t>
            </a:r>
            <a:r>
              <a:rPr lang="ko-KR" altLang="en-US" sz="1400" b="1" dirty="0">
                <a:ea typeface="맑은 고딕" panose="020B0503020000020004" pitchFamily="50" charset="-127"/>
              </a:rPr>
              <a:t> and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balance</a:t>
            </a:r>
            <a:r>
              <a:rPr lang="ko-KR" altLang="en-US" sz="1400" b="1" dirty="0">
                <a:ea typeface="맑은 고딕" panose="020B0503020000020004" pitchFamily="50" charset="-127"/>
              </a:rPr>
              <a:t>.</a:t>
            </a:r>
            <a:endParaRPr lang="en-US" altLang="ko-KR" sz="1800" b="1" dirty="0">
              <a:ea typeface="맑은 고딕" panose="020B0503020000020004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28650" y="377428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300" dirty="0"/>
              <a:t>Problem 2</a:t>
            </a:r>
          </a:p>
        </p:txBody>
      </p:sp>
    </p:spTree>
    <p:extLst>
      <p:ext uri="{BB962C8B-B14F-4D97-AF65-F5344CB8AC3E}">
        <p14:creationId xmlns:p14="http://schemas.microsoft.com/office/powerpoint/2010/main" val="2068131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65941" y="1293703"/>
            <a:ext cx="5212117" cy="31181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  <a:r>
              <a:rPr lang="en-US" altLang="ko-KR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Mcdonalds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Delivery System-----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700"/>
              </a:lnSpc>
              <a:buNone/>
              <a:defRPr/>
            </a:pPr>
            <a:endParaRPr lang="en-US" altLang="ko-KR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Sign up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login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Show Menu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Order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 Order condition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6. Refund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7. Logout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 Exit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-&gt; </a:t>
            </a:r>
            <a:r>
              <a:rPr lang="en-US" altLang="ko-KR" sz="105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>
              <a:lnSpc>
                <a:spcPts val="700"/>
              </a:lnSpc>
              <a:buNone/>
              <a:defRPr/>
            </a:pPr>
            <a:endParaRPr lang="en-US" altLang="ko-KR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have to login first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to main menu</a:t>
            </a:r>
          </a:p>
          <a:p>
            <a:pPr>
              <a:lnSpc>
                <a:spcPts val="700"/>
              </a:lnSpc>
              <a:buNone/>
              <a:defRPr/>
            </a:pPr>
            <a:endParaRPr lang="en-US" altLang="ko-KR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  <a:r>
              <a:rPr lang="en-US" altLang="ko-KR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Mcdonalds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Delivery System-----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1990000" y="3320716"/>
            <a:ext cx="1848069" cy="4891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342900">
              <a:lnSpc>
                <a:spcPts val="3188"/>
              </a:lnSpc>
              <a:spcBef>
                <a:spcPts val="338"/>
              </a:spcBef>
              <a:buFont typeface="Arial" pitchFamily="34" charset="0"/>
              <a:buChar char="–"/>
            </a:pPr>
            <a:endParaRPr lang="ko-KR" altLang="en-US">
              <a:solidFill>
                <a:schemeClr val="bg1"/>
              </a:solidFill>
              <a:latin typeface="Arial" pitchFamily="34" charset="0"/>
              <a:ea typeface="돋움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31050" y="676196"/>
            <a:ext cx="2527230" cy="55060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buNone/>
            </a:pP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 Order condition(5pt)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09380" y="194369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300" dirty="0"/>
              <a:t>Problem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C3F103-E16A-DF4E-A8A6-C8F3904AEDA3}"/>
              </a:ext>
            </a:extLst>
          </p:cNvPr>
          <p:cNvSpPr txBox="1"/>
          <p:nvPr/>
        </p:nvSpPr>
        <p:spPr>
          <a:xfrm>
            <a:off x="4415589" y="1341830"/>
            <a:ext cx="2574759" cy="5257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  <a:highlight>
                  <a:srgbClr val="FFFF00"/>
                </a:highlight>
                <a:cs typeface="Arial"/>
              </a:rPr>
              <a:t>Highlight text</a:t>
            </a:r>
            <a:r>
              <a:rPr lang="en-US" altLang="ko-KR" sz="1200" dirty="0">
                <a:solidFill>
                  <a:schemeClr val="tx1"/>
                </a:solidFill>
                <a:cs typeface="Arial"/>
              </a:rPr>
              <a:t> is your input </a:t>
            </a:r>
          </a:p>
          <a:p>
            <a:pPr algn="ctr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  <a:cs typeface="Arial"/>
              </a:rPr>
              <a:t>You have to get input using </a:t>
            </a:r>
            <a:r>
              <a:rPr lang="en-US" altLang="ko-KR" sz="1200" dirty="0" err="1">
                <a:solidFill>
                  <a:schemeClr val="tx1"/>
                </a:solidFill>
                <a:cs typeface="Arial"/>
              </a:rPr>
              <a:t>cin</a:t>
            </a:r>
            <a:r>
              <a:rPr lang="en-US" altLang="ko-KR" sz="1200" dirty="0">
                <a:solidFill>
                  <a:schemeClr val="tx1"/>
                </a:solidFill>
                <a:cs typeface="Arial"/>
              </a:rPr>
              <a:t>&lt;&lt;</a:t>
            </a:r>
            <a:endParaRPr lang="ko-KR" altLang="en-US" sz="12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7F1124-E6BC-4848-8B72-FB31F574B166}"/>
              </a:ext>
            </a:extLst>
          </p:cNvPr>
          <p:cNvSpPr txBox="1"/>
          <p:nvPr/>
        </p:nvSpPr>
        <p:spPr>
          <a:xfrm>
            <a:off x="4415588" y="3320716"/>
            <a:ext cx="2574759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/>
                </a:solidFill>
              </a:rPr>
              <a:t>← If you didn’t login before, print error message and return to main menu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248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65941" y="1293703"/>
            <a:ext cx="5212117" cy="40414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  <a:r>
              <a:rPr lang="en-US" altLang="ko-KR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Mcdonalds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Delivery System-----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700"/>
              </a:lnSpc>
              <a:buNone/>
              <a:defRPr/>
            </a:pPr>
            <a:endParaRPr lang="en-US" altLang="ko-KR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Sign up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login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Show Menu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Order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 Order condition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6. Refund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7. Logout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 Exit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-&gt; </a:t>
            </a:r>
            <a:r>
              <a:rPr lang="en-US" altLang="ko-KR" sz="105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>
              <a:lnSpc>
                <a:spcPts val="700"/>
              </a:lnSpc>
              <a:buNone/>
              <a:defRPr/>
            </a:pPr>
            <a:endParaRPr lang="en-US" altLang="ko-KR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'Cheeseburger'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'Big Mac'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'Coke'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'Coke'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 'Fries'</a:t>
            </a:r>
          </a:p>
          <a:p>
            <a:pPr>
              <a:lnSpc>
                <a:spcPts val="700"/>
              </a:lnSpc>
              <a:buNone/>
              <a:defRPr/>
            </a:pPr>
            <a:endParaRPr lang="en-US" altLang="ko-KR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 total price is 9000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 total money is 1000</a:t>
            </a:r>
          </a:p>
          <a:p>
            <a:pPr>
              <a:lnSpc>
                <a:spcPts val="700"/>
              </a:lnSpc>
              <a:buNone/>
              <a:defRPr/>
            </a:pPr>
            <a:endParaRPr lang="en-US" altLang="ko-KR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  <a:r>
              <a:rPr lang="en-US" altLang="ko-KR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Mcdonalds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Delivery System-----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1990000" y="3320715"/>
            <a:ext cx="1932295" cy="139566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342900">
              <a:lnSpc>
                <a:spcPts val="3188"/>
              </a:lnSpc>
              <a:spcBef>
                <a:spcPts val="338"/>
              </a:spcBef>
              <a:buFont typeface="Arial" pitchFamily="34" charset="0"/>
              <a:buChar char="–"/>
            </a:pPr>
            <a:endParaRPr lang="ko-KR" altLang="en-US">
              <a:solidFill>
                <a:schemeClr val="bg1"/>
              </a:solidFill>
              <a:latin typeface="Arial" pitchFamily="34" charset="0"/>
              <a:ea typeface="돋움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31050" y="676196"/>
            <a:ext cx="2527230" cy="55060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buNone/>
            </a:pP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 Order condition(5pt)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09380" y="194369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300" dirty="0"/>
              <a:t>Problem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C3F103-E16A-DF4E-A8A6-C8F3904AEDA3}"/>
              </a:ext>
            </a:extLst>
          </p:cNvPr>
          <p:cNvSpPr txBox="1"/>
          <p:nvPr/>
        </p:nvSpPr>
        <p:spPr>
          <a:xfrm>
            <a:off x="4415589" y="1341830"/>
            <a:ext cx="2574759" cy="5257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  <a:highlight>
                  <a:srgbClr val="FFFF00"/>
                </a:highlight>
                <a:cs typeface="Arial"/>
              </a:rPr>
              <a:t>Highlight text</a:t>
            </a:r>
            <a:r>
              <a:rPr lang="en-US" altLang="ko-KR" sz="1200" dirty="0">
                <a:solidFill>
                  <a:schemeClr val="tx1"/>
                </a:solidFill>
                <a:cs typeface="Arial"/>
              </a:rPr>
              <a:t> is your input </a:t>
            </a:r>
          </a:p>
          <a:p>
            <a:pPr algn="ctr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  <a:cs typeface="Arial"/>
              </a:rPr>
              <a:t>You have to get input using </a:t>
            </a:r>
            <a:r>
              <a:rPr lang="en-US" altLang="ko-KR" sz="1200" dirty="0" err="1">
                <a:solidFill>
                  <a:schemeClr val="tx1"/>
                </a:solidFill>
                <a:cs typeface="Arial"/>
              </a:rPr>
              <a:t>cin</a:t>
            </a:r>
            <a:r>
              <a:rPr lang="en-US" altLang="ko-KR" sz="1200" dirty="0">
                <a:solidFill>
                  <a:schemeClr val="tx1"/>
                </a:solidFill>
                <a:cs typeface="Arial"/>
              </a:rPr>
              <a:t>&lt;&lt;</a:t>
            </a:r>
            <a:endParaRPr lang="ko-KR" altLang="en-US" sz="12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7F1124-E6BC-4848-8B72-FB31F574B166}"/>
              </a:ext>
            </a:extLst>
          </p:cNvPr>
          <p:cNvSpPr txBox="1"/>
          <p:nvPr/>
        </p:nvSpPr>
        <p:spPr>
          <a:xfrm>
            <a:off x="4066674" y="3585408"/>
            <a:ext cx="2923673" cy="6001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/>
                </a:solidFill>
                <a:latin typeface="+mn-lt"/>
              </a:rPr>
              <a:t>← Print the current</a:t>
            </a:r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 order </a:t>
            </a:r>
            <a:r>
              <a:rPr lang="en-US" altLang="ko-KR" sz="1100" b="1" dirty="0">
                <a:solidFill>
                  <a:schemeClr val="tx1"/>
                </a:solidFill>
                <a:latin typeface="+mn-lt"/>
                <a:ea typeface="돋움"/>
              </a:rPr>
              <a:t>history</a:t>
            </a:r>
            <a:r>
              <a:rPr lang="en-US" altLang="ko-KR" sz="1100" dirty="0">
                <a:solidFill>
                  <a:schemeClr val="tx1"/>
                </a:solidFill>
                <a:latin typeface="+mn-lt"/>
                <a:ea typeface="돋움"/>
              </a:rPr>
              <a:t>(keep the sequence of order) and </a:t>
            </a:r>
            <a:r>
              <a:rPr lang="en-US" altLang="ko-KR" sz="1100" dirty="0">
                <a:solidFill>
                  <a:schemeClr val="tx1"/>
                </a:solidFill>
                <a:latin typeface="+mn-lt"/>
              </a:rPr>
              <a:t> </a:t>
            </a:r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total purchase amount and balance.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C50497-AC33-6B46-B951-86D19F47071D}"/>
              </a:ext>
            </a:extLst>
          </p:cNvPr>
          <p:cNvSpPr txBox="1"/>
          <p:nvPr/>
        </p:nvSpPr>
        <p:spPr>
          <a:xfrm>
            <a:off x="4656220" y="4851886"/>
            <a:ext cx="2009275" cy="2855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</a:rPr>
              <a:t>← back to main menu</a:t>
            </a:r>
            <a:endParaRPr lang="en-US" altLang="ko-KR" sz="1200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308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A55E-2593-DA4D-AF26-22037519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Deadline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C0697-169A-734B-B99E-46A9274F7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Tuesday, </a:t>
            </a:r>
            <a:r>
              <a:rPr lang="en-US" altLang="ko-KR" dirty="0" err="1">
                <a:solidFill>
                  <a:srgbClr val="FF0000"/>
                </a:solidFill>
              </a:rPr>
              <a:t>nov</a:t>
            </a:r>
            <a:r>
              <a:rPr lang="en-US" altLang="ko-KR" dirty="0">
                <a:solidFill>
                  <a:srgbClr val="FF0000"/>
                </a:solidFill>
              </a:rPr>
              <a:t> 17</a:t>
            </a:r>
            <a:r>
              <a:rPr lang="en-US" altLang="ko-KR" baseline="30000" dirty="0">
                <a:solidFill>
                  <a:srgbClr val="FF0000"/>
                </a:solidFill>
              </a:rPr>
              <a:t>th</a:t>
            </a:r>
            <a:r>
              <a:rPr lang="ko-KR" altLang="en-US" dirty="0">
                <a:solidFill>
                  <a:srgbClr val="FF0000"/>
                </a:solidFill>
              </a:rPr>
              <a:t>  </a:t>
            </a:r>
            <a:r>
              <a:rPr lang="en-US" altLang="ko-KR" dirty="0">
                <a:solidFill>
                  <a:srgbClr val="FF0000"/>
                </a:solidFill>
              </a:rPr>
              <a:t>23:55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No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late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submissions at all</a:t>
            </a:r>
          </a:p>
        </p:txBody>
      </p:sp>
    </p:spTree>
    <p:extLst>
      <p:ext uri="{BB962C8B-B14F-4D97-AF65-F5344CB8AC3E}">
        <p14:creationId xmlns:p14="http://schemas.microsoft.com/office/powerpoint/2010/main" val="2665139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0984" indent="-250984"/>
            <a:r>
              <a:rPr lang="en-US" altLang="ko-KR" b="1" dirty="0">
                <a:ea typeface="맑은 고딕" panose="020B0503020000020004" pitchFamily="50" charset="-127"/>
              </a:rPr>
              <a:t>Program Details (Total score: 60pts)</a:t>
            </a:r>
            <a:endParaRPr lang="ko-KR" altLang="en-US" dirty="0"/>
          </a:p>
          <a:p>
            <a:pPr marL="0" indent="0">
              <a:buNone/>
            </a:pPr>
            <a:endParaRPr lang="en-US" altLang="ko-KR" dirty="0"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ea typeface="맑은 고딕" panose="020B0503020000020004" pitchFamily="50" charset="-127"/>
              </a:rPr>
              <a:t>* </a:t>
            </a:r>
            <a:r>
              <a:rPr lang="en-US" altLang="ko-KR" sz="1800" dirty="0">
                <a:ea typeface="맑은 고딕" panose="020B0503020000020004" pitchFamily="50" charset="-127"/>
              </a:rPr>
              <a:t>Make the member function or function for the following problem. </a:t>
            </a:r>
          </a:p>
          <a:p>
            <a:pPr marL="0" indent="0">
              <a:buNone/>
            </a:pPr>
            <a:r>
              <a:rPr lang="en-US" altLang="ko-KR" b="1" dirty="0">
                <a:ea typeface="맑은 고딕" panose="020B0503020000020004" pitchFamily="50" charset="-127"/>
              </a:rPr>
              <a:t>6.	refund(10pts)</a:t>
            </a:r>
          </a:p>
          <a:p>
            <a:pPr marL="734695" lvl="1" indent="-277495">
              <a:buFontTx/>
              <a:buChar char="-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Refund section for ordering food.</a:t>
            </a:r>
          </a:p>
          <a:p>
            <a:pPr marL="734695" lvl="1" indent="-277495">
              <a:buFontTx/>
              <a:buChar char="-"/>
            </a:pPr>
            <a:r>
              <a:rPr lang="en-US" altLang="ko-KR" sz="1400" b="1" dirty="0">
                <a:ea typeface="맑은 고딕" panose="020B0503020000020004" pitchFamily="50" charset="-127"/>
              </a:rPr>
              <a:t>If you are not logged in, print error message and return to main menu.</a:t>
            </a:r>
          </a:p>
          <a:p>
            <a:pPr marL="734695" lvl="1" indent="-277495">
              <a:buFontTx/>
              <a:buChar char="-"/>
            </a:pPr>
            <a:r>
              <a:rPr lang="en-US" altLang="ko-Kore-KR" sz="1400" dirty="0">
                <a:ea typeface="맑은 고딕" panose="020B0503020000020004" pitchFamily="50" charset="-127"/>
              </a:rPr>
              <a:t>If the user selects the item to be refunded,  item </a:t>
            </a:r>
            <a:r>
              <a:rPr lang="en-US" altLang="ko-KR" sz="1400" dirty="0">
                <a:ea typeface="맑은 고딕" panose="020B0503020000020004" pitchFamily="50" charset="-127"/>
              </a:rPr>
              <a:t>will be</a:t>
            </a:r>
            <a:r>
              <a:rPr lang="en-US" altLang="ko-Kore-KR" sz="1400" dirty="0"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ea typeface="맑은 고딕" panose="020B0503020000020004" pitchFamily="50" charset="-127"/>
              </a:rPr>
              <a:t>refunded</a:t>
            </a:r>
            <a:r>
              <a:rPr lang="en-US" altLang="ko-Kore-KR" sz="1400" dirty="0">
                <a:ea typeface="맑은 고딕" panose="020B0503020000020004" pitchFamily="50" charset="-127"/>
              </a:rPr>
              <a:t>. You have to get refund money back</a:t>
            </a:r>
            <a:r>
              <a:rPr lang="en-US" altLang="ko-KR" sz="1400" b="1" dirty="0">
                <a:ea typeface="맑은 고딕" panose="020B0503020000020004" pitchFamily="50" charset="-127"/>
              </a:rPr>
              <a:t> (5pts) </a:t>
            </a:r>
          </a:p>
          <a:p>
            <a:pPr marL="734695" lvl="1" indent="-277495">
              <a:buFontTx/>
              <a:buChar char="-"/>
            </a:pPr>
            <a:r>
              <a:rPr lang="ko-KR" altLang="en-US" sz="1400" b="1" dirty="0" err="1">
                <a:solidFill>
                  <a:srgbClr val="FF0000"/>
                </a:solidFill>
                <a:ea typeface="맑은 고딕" panose="020B0503020000020004" pitchFamily="50" charset="-127"/>
              </a:rPr>
              <a:t>Print</a:t>
            </a:r>
            <a:r>
              <a:rPr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  <a:ea typeface="맑은 고딕" panose="020B0503020000020004" pitchFamily="50" charset="-127"/>
              </a:rPr>
              <a:t>the</a:t>
            </a:r>
            <a:r>
              <a:rPr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  <a:ea typeface="맑은 고딕" panose="020B0503020000020004" pitchFamily="50" charset="-127"/>
              </a:rPr>
              <a:t>error</a:t>
            </a:r>
            <a:r>
              <a:rPr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  <a:ea typeface="맑은 고딕" panose="020B0503020000020004" pitchFamily="50" charset="-127"/>
              </a:rPr>
              <a:t>message</a:t>
            </a:r>
            <a:r>
              <a:rPr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 </a:t>
            </a:r>
            <a:r>
              <a:rPr lang="ko-KR" altLang="en-US" sz="1400" b="1" dirty="0" err="1">
                <a:solidFill>
                  <a:srgbClr val="FF0000"/>
                </a:solidFill>
                <a:ea typeface="맑은 고딕" panose="020B0503020000020004" pitchFamily="50" charset="-127"/>
              </a:rPr>
              <a:t>for</a:t>
            </a:r>
            <a:r>
              <a:rPr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  <a:ea typeface="맑은 고딕" panose="020B0503020000020004" pitchFamily="50" charset="-127"/>
              </a:rPr>
              <a:t>wrong</a:t>
            </a:r>
            <a:r>
              <a:rPr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  <a:ea typeface="맑은 고딕" panose="020B0503020000020004" pitchFamily="50" charset="-127"/>
              </a:rPr>
              <a:t>input</a:t>
            </a:r>
            <a:r>
              <a:rPr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 and </a:t>
            </a:r>
            <a:r>
              <a:rPr lang="ko-KR" altLang="en-US" sz="1400" b="1" dirty="0" err="1">
                <a:solidFill>
                  <a:srgbClr val="FF0000"/>
                </a:solidFill>
                <a:ea typeface="맑은 고딕" panose="020B0503020000020004" pitchFamily="50" charset="-127"/>
              </a:rPr>
              <a:t>try</a:t>
            </a:r>
            <a:r>
              <a:rPr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  <a:ea typeface="맑은 고딕" panose="020B0503020000020004" pitchFamily="50" charset="-127"/>
              </a:rPr>
              <a:t>typing</a:t>
            </a:r>
            <a:r>
              <a:rPr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  <a:ea typeface="맑은 고딕" panose="020B0503020000020004" pitchFamily="50" charset="-127"/>
              </a:rPr>
              <a:t>again</a:t>
            </a:r>
            <a:r>
              <a:rPr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.</a:t>
            </a:r>
            <a:r>
              <a:rPr lang="en-US" altLang="ko-KR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(5 pts)</a:t>
            </a:r>
            <a:r>
              <a:rPr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   </a:t>
            </a:r>
            <a:endParaRPr lang="en-US" altLang="ko-KR" sz="1400" b="1" dirty="0"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sz="1800" b="1" dirty="0">
              <a:ea typeface="맑은 고딕" panose="020B0503020000020004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28650" y="377428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300" dirty="0"/>
              <a:t>Problem 2</a:t>
            </a:r>
          </a:p>
        </p:txBody>
      </p:sp>
    </p:spTree>
    <p:extLst>
      <p:ext uri="{BB962C8B-B14F-4D97-AF65-F5344CB8AC3E}">
        <p14:creationId xmlns:p14="http://schemas.microsoft.com/office/powerpoint/2010/main" val="979672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65941" y="1293703"/>
            <a:ext cx="5212117" cy="31181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  <a:r>
              <a:rPr lang="en-US" altLang="ko-KR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Mcdonalds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Delivery System-----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700"/>
              </a:lnSpc>
              <a:buNone/>
              <a:defRPr/>
            </a:pPr>
            <a:endParaRPr lang="en-US" altLang="ko-KR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Sign up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login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Show Menu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Order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 Order condition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6. Refund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7. Logout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 Exit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-&gt; </a:t>
            </a:r>
            <a:r>
              <a:rPr lang="en-US" altLang="ko-KR" sz="105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>
              <a:lnSpc>
                <a:spcPts val="700"/>
              </a:lnSpc>
              <a:buNone/>
              <a:defRPr/>
            </a:pPr>
            <a:endParaRPr lang="en-US" altLang="ko-KR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have to login first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to main menu</a:t>
            </a:r>
          </a:p>
          <a:p>
            <a:pPr>
              <a:lnSpc>
                <a:spcPts val="700"/>
              </a:lnSpc>
              <a:buNone/>
              <a:defRPr/>
            </a:pPr>
            <a:endParaRPr lang="en-US" altLang="ko-KR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  <a:r>
              <a:rPr lang="en-US" altLang="ko-KR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Mcdonalds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Delivery System-----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1990000" y="3320716"/>
            <a:ext cx="1848069" cy="4891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342900">
              <a:lnSpc>
                <a:spcPts val="3188"/>
              </a:lnSpc>
              <a:spcBef>
                <a:spcPts val="338"/>
              </a:spcBef>
              <a:buFont typeface="Arial" pitchFamily="34" charset="0"/>
              <a:buChar char="–"/>
            </a:pPr>
            <a:endParaRPr lang="ko-KR" altLang="en-US">
              <a:solidFill>
                <a:schemeClr val="bg1"/>
              </a:solidFill>
              <a:latin typeface="Arial" pitchFamily="34" charset="0"/>
              <a:ea typeface="돋움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31050" y="676196"/>
            <a:ext cx="1717906" cy="55060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buNone/>
            </a:pP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Refund(10pt)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09380" y="194369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300" dirty="0"/>
              <a:t>Problem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C3F103-E16A-DF4E-A8A6-C8F3904AEDA3}"/>
              </a:ext>
            </a:extLst>
          </p:cNvPr>
          <p:cNvSpPr txBox="1"/>
          <p:nvPr/>
        </p:nvSpPr>
        <p:spPr>
          <a:xfrm>
            <a:off x="4608093" y="1341830"/>
            <a:ext cx="2574760" cy="5257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  <a:highlight>
                  <a:srgbClr val="FFFF00"/>
                </a:highlight>
                <a:cs typeface="Arial"/>
              </a:rPr>
              <a:t>Highlight text</a:t>
            </a:r>
            <a:r>
              <a:rPr lang="en-US" altLang="ko-KR" sz="1200" dirty="0">
                <a:solidFill>
                  <a:schemeClr val="tx1"/>
                </a:solidFill>
                <a:cs typeface="Arial"/>
              </a:rPr>
              <a:t> is your input </a:t>
            </a:r>
          </a:p>
          <a:p>
            <a:pPr algn="ctr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  <a:cs typeface="Arial"/>
              </a:rPr>
              <a:t>You have to get input using </a:t>
            </a:r>
            <a:r>
              <a:rPr lang="en-US" altLang="ko-KR" sz="1200" dirty="0" err="1">
                <a:solidFill>
                  <a:schemeClr val="tx1"/>
                </a:solidFill>
                <a:cs typeface="Arial"/>
              </a:rPr>
              <a:t>cin</a:t>
            </a:r>
            <a:r>
              <a:rPr lang="en-US" altLang="ko-KR" sz="1200" dirty="0">
                <a:solidFill>
                  <a:schemeClr val="tx1"/>
                </a:solidFill>
                <a:cs typeface="Arial"/>
              </a:rPr>
              <a:t>&lt;&lt;</a:t>
            </a:r>
            <a:endParaRPr lang="ko-KR" altLang="en-US" sz="12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7F1124-E6BC-4848-8B72-FB31F574B166}"/>
              </a:ext>
            </a:extLst>
          </p:cNvPr>
          <p:cNvSpPr txBox="1"/>
          <p:nvPr/>
        </p:nvSpPr>
        <p:spPr>
          <a:xfrm>
            <a:off x="4415588" y="3320716"/>
            <a:ext cx="2574759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/>
                </a:solidFill>
              </a:rPr>
              <a:t>← If you didn’t login before, print error message and return to main menu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27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65941" y="1197447"/>
            <a:ext cx="5212117" cy="59633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  <a:r>
              <a:rPr lang="en-US" altLang="ko-KR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Mcdonalds</a:t>
            </a: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Delivery System-----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Sign up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login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Show Menu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Order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 Order condition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6. Refund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7. Logout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 Exit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-&gt; 6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'Cheeseburger'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'Big Mac'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'Coke'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'Coke'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 'Fries'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 total price is 9000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 total money is 1000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Choose number(0 - to main menu) : 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Successfully returned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'Cheeseburger'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'Coke'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'Coke'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'Fries'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 total price is 6000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 total money is 4000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Choose number(0 - to main menu) : 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Successfully returned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'Cheeseburger'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'Coke'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'Fries'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 total price is 4500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 total money is 5500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Choose number(0 - to main menu) :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2022081" y="4194478"/>
            <a:ext cx="2333347" cy="41361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342900">
              <a:lnSpc>
                <a:spcPts val="3188"/>
              </a:lnSpc>
              <a:spcBef>
                <a:spcPts val="338"/>
              </a:spcBef>
              <a:buFont typeface="Arial" pitchFamily="34" charset="0"/>
              <a:buChar char="–"/>
            </a:pPr>
            <a:endParaRPr lang="ko-KR" altLang="en-US">
              <a:solidFill>
                <a:schemeClr val="bg1"/>
              </a:solidFill>
              <a:latin typeface="Arial" pitchFamily="34" charset="0"/>
              <a:ea typeface="돋움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31050" y="676196"/>
            <a:ext cx="1790042" cy="55060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buNone/>
            </a:pP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 Refund(10pt)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09380" y="194369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300" dirty="0"/>
              <a:t>Problem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C3F103-E16A-DF4E-A8A6-C8F3904AEDA3}"/>
              </a:ext>
            </a:extLst>
          </p:cNvPr>
          <p:cNvSpPr txBox="1"/>
          <p:nvPr/>
        </p:nvSpPr>
        <p:spPr>
          <a:xfrm>
            <a:off x="4415589" y="1341830"/>
            <a:ext cx="2574759" cy="5257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  <a:highlight>
                  <a:srgbClr val="FFFF00"/>
                </a:highlight>
                <a:cs typeface="Arial"/>
              </a:rPr>
              <a:t>Highlight text</a:t>
            </a:r>
            <a:r>
              <a:rPr lang="en-US" altLang="ko-KR" sz="1200" dirty="0">
                <a:solidFill>
                  <a:schemeClr val="tx1"/>
                </a:solidFill>
                <a:cs typeface="Arial"/>
              </a:rPr>
              <a:t> is your input </a:t>
            </a:r>
          </a:p>
          <a:p>
            <a:pPr algn="ctr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  <a:cs typeface="Arial"/>
              </a:rPr>
              <a:t>You have to get input using </a:t>
            </a:r>
            <a:r>
              <a:rPr lang="en-US" altLang="ko-KR" sz="1200" dirty="0" err="1">
                <a:solidFill>
                  <a:schemeClr val="tx1"/>
                </a:solidFill>
                <a:cs typeface="Arial"/>
              </a:rPr>
              <a:t>cin</a:t>
            </a:r>
            <a:r>
              <a:rPr lang="en-US" altLang="ko-KR" sz="1200" dirty="0">
                <a:solidFill>
                  <a:schemeClr val="tx1"/>
                </a:solidFill>
                <a:cs typeface="Arial"/>
              </a:rPr>
              <a:t>&lt;&lt;</a:t>
            </a:r>
            <a:endParaRPr lang="ko-KR" altLang="en-US" sz="12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7F1124-E6BC-4848-8B72-FB31F574B166}"/>
              </a:ext>
            </a:extLst>
          </p:cNvPr>
          <p:cNvSpPr txBox="1"/>
          <p:nvPr/>
        </p:nvSpPr>
        <p:spPr>
          <a:xfrm>
            <a:off x="4656221" y="3914049"/>
            <a:ext cx="2521838" cy="7694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/>
                </a:solidFill>
                <a:latin typeface="+mn-lt"/>
              </a:rPr>
              <a:t>← Print the current</a:t>
            </a:r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 order condition</a:t>
            </a:r>
            <a:r>
              <a:rPr lang="en-US" altLang="ko-KR" sz="1100" dirty="0">
                <a:solidFill>
                  <a:schemeClr val="tx1"/>
                </a:solidFill>
                <a:latin typeface="+mn-lt"/>
                <a:ea typeface="돋움"/>
              </a:rPr>
              <a:t>(keep the sequence of order) and ask what to refund, select refund item</a:t>
            </a:r>
            <a:endParaRPr lang="en-US" altLang="ko-KR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C50497-AC33-6B46-B951-86D19F47071D}"/>
              </a:ext>
            </a:extLst>
          </p:cNvPr>
          <p:cNvSpPr txBox="1"/>
          <p:nvPr/>
        </p:nvSpPr>
        <p:spPr>
          <a:xfrm>
            <a:off x="3907865" y="4721847"/>
            <a:ext cx="2009275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</a:rPr>
              <a:t>← Print the current</a:t>
            </a:r>
            <a:r>
              <a:rPr lang="en-US" altLang="ko-KR" sz="1200" b="1" dirty="0">
                <a:solidFill>
                  <a:schemeClr val="tx1"/>
                </a:solidFill>
              </a:rPr>
              <a:t> order condition </a:t>
            </a:r>
            <a:r>
              <a:rPr lang="en-US" altLang="ko-KR" sz="1200" dirty="0">
                <a:solidFill>
                  <a:schemeClr val="tx1"/>
                </a:solidFill>
                <a:ea typeface="돋움"/>
              </a:rPr>
              <a:t>and ask what to refund  again, </a:t>
            </a:r>
            <a:r>
              <a:rPr lang="en-US" altLang="ko-KR" sz="1200" dirty="0">
                <a:solidFill>
                  <a:schemeClr val="tx1"/>
                </a:solidFill>
              </a:rPr>
              <a:t>after item refunded</a:t>
            </a:r>
            <a:endParaRPr lang="en-US" altLang="ko-KR" sz="12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A0BEB4-BC5C-1644-A46E-D5B01900ECCE}"/>
              </a:ext>
            </a:extLst>
          </p:cNvPr>
          <p:cNvSpPr/>
          <p:nvPr/>
        </p:nvSpPr>
        <p:spPr bwMode="auto">
          <a:xfrm>
            <a:off x="2016463" y="3105952"/>
            <a:ext cx="1222427" cy="754381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342900">
              <a:lnSpc>
                <a:spcPts val="3188"/>
              </a:lnSpc>
              <a:spcBef>
                <a:spcPts val="338"/>
              </a:spcBef>
              <a:buFont typeface="Arial" pitchFamily="34" charset="0"/>
              <a:buChar char="–"/>
            </a:pPr>
            <a:endParaRPr lang="ko-KR" altLang="en-US">
              <a:solidFill>
                <a:schemeClr val="tx1"/>
              </a:solidFill>
              <a:latin typeface="Arial" pitchFamily="34" charset="0"/>
              <a:ea typeface="돋움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29B915-EB9C-E24A-AC63-D3A0F7549E99}"/>
              </a:ext>
            </a:extLst>
          </p:cNvPr>
          <p:cNvSpPr/>
          <p:nvPr/>
        </p:nvSpPr>
        <p:spPr bwMode="auto">
          <a:xfrm>
            <a:off x="2016463" y="4683490"/>
            <a:ext cx="1222427" cy="574310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342900">
              <a:lnSpc>
                <a:spcPts val="3188"/>
              </a:lnSpc>
              <a:spcBef>
                <a:spcPts val="338"/>
              </a:spcBef>
              <a:buFont typeface="Arial" pitchFamily="34" charset="0"/>
              <a:buChar char="–"/>
            </a:pPr>
            <a:endParaRPr lang="ko-KR" altLang="en-US">
              <a:solidFill>
                <a:schemeClr val="tx1"/>
              </a:solidFill>
              <a:latin typeface="Arial" pitchFamily="34" charset="0"/>
              <a:ea typeface="돋움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D65CB2-F553-6C4B-A11B-6FA0A4BBE9A4}"/>
              </a:ext>
            </a:extLst>
          </p:cNvPr>
          <p:cNvSpPr/>
          <p:nvPr/>
        </p:nvSpPr>
        <p:spPr bwMode="auto">
          <a:xfrm>
            <a:off x="2016462" y="6077786"/>
            <a:ext cx="1222427" cy="431487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342900">
              <a:lnSpc>
                <a:spcPts val="3188"/>
              </a:lnSpc>
              <a:spcBef>
                <a:spcPts val="338"/>
              </a:spcBef>
              <a:buFont typeface="Arial" pitchFamily="34" charset="0"/>
              <a:buChar char="–"/>
            </a:pPr>
            <a:endParaRPr lang="ko-KR" altLang="en-US">
              <a:solidFill>
                <a:schemeClr val="tx1"/>
              </a:solidFill>
              <a:latin typeface="Arial" pitchFamily="34" charset="0"/>
              <a:ea typeface="돋움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358CD4-26A6-2A46-AAA9-B30201531A73}"/>
              </a:ext>
            </a:extLst>
          </p:cNvPr>
          <p:cNvSpPr/>
          <p:nvPr/>
        </p:nvSpPr>
        <p:spPr bwMode="auto">
          <a:xfrm>
            <a:off x="2022087" y="5585814"/>
            <a:ext cx="2333347" cy="41361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342900">
              <a:lnSpc>
                <a:spcPts val="3188"/>
              </a:lnSpc>
              <a:spcBef>
                <a:spcPts val="338"/>
              </a:spcBef>
              <a:buFont typeface="Arial" pitchFamily="34" charset="0"/>
              <a:buChar char="–"/>
            </a:pPr>
            <a:endParaRPr lang="ko-KR" altLang="en-US">
              <a:solidFill>
                <a:schemeClr val="bg1"/>
              </a:solidFill>
              <a:latin typeface="Arial" pitchFamily="34" charset="0"/>
              <a:ea typeface="돋움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489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65941" y="1293703"/>
            <a:ext cx="5212117" cy="38876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'Cheeseburger'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'Coke'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 total price is 3000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 total money is 7000</a:t>
            </a:r>
          </a:p>
          <a:p>
            <a:pPr>
              <a:lnSpc>
                <a:spcPts val="700"/>
              </a:lnSpc>
              <a:buNone/>
              <a:defRPr/>
            </a:pPr>
            <a:endParaRPr lang="en-US" altLang="ko-KR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Choose number(0 - to main menu) : </a:t>
            </a:r>
            <a:r>
              <a:rPr lang="en-US" altLang="ko-KR" sz="105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Wrong input!</a:t>
            </a:r>
          </a:p>
          <a:p>
            <a:pPr>
              <a:lnSpc>
                <a:spcPts val="700"/>
              </a:lnSpc>
              <a:buNone/>
              <a:defRPr/>
            </a:pPr>
            <a:endParaRPr lang="en-US" altLang="ko-KR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Choose number(0 - to main menu) : </a:t>
            </a:r>
            <a:r>
              <a:rPr lang="en-US" altLang="ko-KR" sz="105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Successfully returned</a:t>
            </a:r>
          </a:p>
          <a:p>
            <a:pPr>
              <a:lnSpc>
                <a:spcPts val="700"/>
              </a:lnSpc>
              <a:buNone/>
              <a:defRPr/>
            </a:pPr>
            <a:endParaRPr lang="en-US" altLang="ko-KR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'Cheeseburger'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 total price is 1500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 total money is 8500</a:t>
            </a:r>
          </a:p>
          <a:p>
            <a:pPr>
              <a:lnSpc>
                <a:spcPts val="700"/>
              </a:lnSpc>
              <a:buNone/>
              <a:defRPr/>
            </a:pPr>
            <a:endParaRPr lang="en-US" altLang="ko-KR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Choose number(0 - to main menu) : </a:t>
            </a:r>
            <a:r>
              <a:rPr lang="en-US" altLang="ko-KR" sz="105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Successfully returned</a:t>
            </a:r>
          </a:p>
          <a:p>
            <a:pPr>
              <a:lnSpc>
                <a:spcPts val="700"/>
              </a:lnSpc>
              <a:buNone/>
              <a:defRPr/>
            </a:pPr>
            <a:endParaRPr lang="en-US" altLang="ko-KR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 total price is 0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 total money is 10000</a:t>
            </a:r>
          </a:p>
          <a:p>
            <a:pPr>
              <a:lnSpc>
                <a:spcPts val="700"/>
              </a:lnSpc>
              <a:buNone/>
              <a:defRPr/>
            </a:pPr>
            <a:endParaRPr lang="en-US" altLang="ko-KR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Choose number(0 - to main menu) : </a:t>
            </a:r>
            <a:r>
              <a:rPr lang="en-US" altLang="ko-KR" sz="105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Wrong input!</a:t>
            </a:r>
          </a:p>
          <a:p>
            <a:pPr>
              <a:lnSpc>
                <a:spcPts val="700"/>
              </a:lnSpc>
              <a:buNone/>
              <a:defRPr/>
            </a:pPr>
            <a:endParaRPr lang="en-US" altLang="ko-KR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Choose number(0 - to main menu) : 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1965941" y="2033337"/>
            <a:ext cx="2734803" cy="36094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342900">
              <a:lnSpc>
                <a:spcPts val="3188"/>
              </a:lnSpc>
              <a:spcBef>
                <a:spcPts val="338"/>
              </a:spcBef>
              <a:buFont typeface="Arial" pitchFamily="34" charset="0"/>
              <a:buChar char="–"/>
            </a:pPr>
            <a:endParaRPr lang="ko-KR" altLang="en-US">
              <a:solidFill>
                <a:schemeClr val="bg1"/>
              </a:solidFill>
              <a:latin typeface="Arial" pitchFamily="34" charset="0"/>
              <a:ea typeface="돋움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31050" y="676196"/>
            <a:ext cx="1790042" cy="55060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buNone/>
            </a:pP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 Refund(10pt)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09380" y="194369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300" dirty="0"/>
              <a:t>Problem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C3F103-E16A-DF4E-A8A6-C8F3904AEDA3}"/>
              </a:ext>
            </a:extLst>
          </p:cNvPr>
          <p:cNvSpPr txBox="1"/>
          <p:nvPr/>
        </p:nvSpPr>
        <p:spPr>
          <a:xfrm>
            <a:off x="4415589" y="1341830"/>
            <a:ext cx="2574759" cy="5257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  <a:highlight>
                  <a:srgbClr val="FFFF00"/>
                </a:highlight>
                <a:cs typeface="Arial"/>
              </a:rPr>
              <a:t>Highlight text</a:t>
            </a:r>
            <a:r>
              <a:rPr lang="en-US" altLang="ko-KR" sz="1200" dirty="0">
                <a:solidFill>
                  <a:schemeClr val="tx1"/>
                </a:solidFill>
                <a:cs typeface="Arial"/>
              </a:rPr>
              <a:t> is your input </a:t>
            </a:r>
          </a:p>
          <a:p>
            <a:pPr algn="ctr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  <a:cs typeface="Arial"/>
              </a:rPr>
              <a:t>You have to get input using </a:t>
            </a:r>
            <a:r>
              <a:rPr lang="en-US" altLang="ko-KR" sz="1200" dirty="0" err="1">
                <a:solidFill>
                  <a:schemeClr val="tx1"/>
                </a:solidFill>
                <a:cs typeface="Arial"/>
              </a:rPr>
              <a:t>cin</a:t>
            </a:r>
            <a:r>
              <a:rPr lang="en-US" altLang="ko-KR" sz="1200" dirty="0">
                <a:solidFill>
                  <a:schemeClr val="tx1"/>
                </a:solidFill>
                <a:cs typeface="Arial"/>
              </a:rPr>
              <a:t>&lt;&lt;</a:t>
            </a:r>
            <a:endParaRPr lang="ko-KR" altLang="en-US" sz="12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7F1124-E6BC-4848-8B72-FB31F574B166}"/>
              </a:ext>
            </a:extLst>
          </p:cNvPr>
          <p:cNvSpPr txBox="1"/>
          <p:nvPr/>
        </p:nvSpPr>
        <p:spPr>
          <a:xfrm>
            <a:off x="4103992" y="3877087"/>
            <a:ext cx="2923673" cy="6001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/>
                </a:solidFill>
                <a:latin typeface="+mn-lt"/>
              </a:rPr>
              <a:t>← when order food list is empty, print total price, total balance(money). Ask again until user enter 0</a:t>
            </a:r>
            <a:endParaRPr lang="en-US" altLang="ko-KR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C50497-AC33-6B46-B951-86D19F47071D}"/>
              </a:ext>
            </a:extLst>
          </p:cNvPr>
          <p:cNvSpPr txBox="1"/>
          <p:nvPr/>
        </p:nvSpPr>
        <p:spPr>
          <a:xfrm>
            <a:off x="4812631" y="2071011"/>
            <a:ext cx="200927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</a:rPr>
              <a:t>← if you enter a number that is not in the list, print error msg and ask again</a:t>
            </a:r>
            <a:endParaRPr lang="en-US" altLang="ko-KR" sz="1200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066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0984" indent="-250984"/>
            <a:r>
              <a:rPr lang="en-US" altLang="ko-KR" b="1" dirty="0">
                <a:ea typeface="맑은 고딕" panose="020B0503020000020004" pitchFamily="50" charset="-127"/>
              </a:rPr>
              <a:t>Program Details (Total score: 60pts)</a:t>
            </a:r>
            <a:endParaRPr lang="ko-KR" altLang="en-US" dirty="0"/>
          </a:p>
          <a:p>
            <a:pPr marL="0" indent="0">
              <a:buNone/>
            </a:pPr>
            <a:endParaRPr lang="en-US" altLang="ko-KR" dirty="0"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ea typeface="맑은 고딕" panose="020B0503020000020004" pitchFamily="50" charset="-127"/>
              </a:rPr>
              <a:t>* </a:t>
            </a:r>
            <a:r>
              <a:rPr lang="en-US" altLang="ko-KR" sz="1800" dirty="0">
                <a:ea typeface="맑은 고딕" panose="020B0503020000020004" pitchFamily="50" charset="-127"/>
              </a:rPr>
              <a:t>Make the member function or function for the following problem. </a:t>
            </a:r>
          </a:p>
          <a:p>
            <a:pPr marL="0" indent="0">
              <a:buNone/>
            </a:pPr>
            <a:r>
              <a:rPr lang="en-US" altLang="ko-KR" b="1" dirty="0">
                <a:ea typeface="맑은 고딕" panose="020B0503020000020004" pitchFamily="50" charset="-127"/>
              </a:rPr>
              <a:t>7.	logout(10pts)</a:t>
            </a:r>
          </a:p>
          <a:p>
            <a:pPr marL="734695" lvl="1" indent="-277495">
              <a:buFontTx/>
              <a:buChar char="-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logout section</a:t>
            </a:r>
          </a:p>
          <a:p>
            <a:pPr marL="734695" lvl="1" indent="-277495">
              <a:buFontTx/>
              <a:buChar char="-"/>
            </a:pPr>
            <a:r>
              <a:rPr lang="en-US" altLang="ko-KR" sz="1400" b="1" dirty="0">
                <a:ea typeface="맑은 고딕" panose="020B0503020000020004" pitchFamily="50" charset="-127"/>
              </a:rPr>
              <a:t>If you are not logged in, print error message and return to main menu.</a:t>
            </a:r>
          </a:p>
          <a:p>
            <a:pPr marL="734695" lvl="1" indent="-277495">
              <a:buFontTx/>
              <a:buChar char="-"/>
            </a:pPr>
            <a:r>
              <a:rPr lang="en-US" altLang="ko-Kore-KR" sz="1400" dirty="0">
                <a:ea typeface="맑은 고딕" panose="020B0503020000020004" pitchFamily="50" charset="-127"/>
              </a:rPr>
              <a:t>If the user enter 0, logout process should be cancelled</a:t>
            </a:r>
            <a:r>
              <a:rPr lang="en-US" altLang="ko-Kore-KR" sz="1400" b="1" dirty="0">
                <a:ea typeface="맑은 고딕" panose="020B0503020000020004" pitchFamily="50" charset="-127"/>
              </a:rPr>
              <a:t>.</a:t>
            </a:r>
          </a:p>
          <a:p>
            <a:pPr marL="734695" lvl="1" indent="-277495">
              <a:buFontTx/>
              <a:buChar char="-"/>
            </a:pPr>
            <a:r>
              <a:rPr lang="en-US" altLang="ko-Kore-KR" sz="1400" dirty="0">
                <a:ea typeface="맑은 고딕" panose="020B0503020000020004" pitchFamily="50" charset="-127"/>
              </a:rPr>
              <a:t>If the user enter 1, logout from the current account.</a:t>
            </a:r>
            <a:endParaRPr lang="en-US" altLang="ko-KR" sz="1400" b="1" dirty="0">
              <a:ea typeface="맑은 고딕" panose="020B0503020000020004" pitchFamily="50" charset="-127"/>
            </a:endParaRPr>
          </a:p>
          <a:p>
            <a:pPr marL="734695" lvl="1" indent="-277495">
              <a:buFontTx/>
              <a:buChar char="-"/>
            </a:pPr>
            <a:r>
              <a:rPr lang="ko-KR" altLang="en-US" sz="1400" b="1" dirty="0" err="1">
                <a:solidFill>
                  <a:srgbClr val="FF0000"/>
                </a:solidFill>
                <a:ea typeface="맑은 고딕" panose="020B0503020000020004" pitchFamily="50" charset="-127"/>
              </a:rPr>
              <a:t>Print</a:t>
            </a:r>
            <a:r>
              <a:rPr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  <a:ea typeface="맑은 고딕" panose="020B0503020000020004" pitchFamily="50" charset="-127"/>
              </a:rPr>
              <a:t>the</a:t>
            </a:r>
            <a:r>
              <a:rPr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  <a:ea typeface="맑은 고딕" panose="020B0503020000020004" pitchFamily="50" charset="-127"/>
              </a:rPr>
              <a:t>error</a:t>
            </a:r>
            <a:r>
              <a:rPr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  <a:ea typeface="맑은 고딕" panose="020B0503020000020004" pitchFamily="50" charset="-127"/>
              </a:rPr>
              <a:t>message</a:t>
            </a:r>
            <a:r>
              <a:rPr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 </a:t>
            </a:r>
            <a:r>
              <a:rPr lang="ko-KR" altLang="en-US" sz="1400" b="1" dirty="0" err="1">
                <a:solidFill>
                  <a:srgbClr val="FF0000"/>
                </a:solidFill>
                <a:ea typeface="맑은 고딕" panose="020B0503020000020004" pitchFamily="50" charset="-127"/>
              </a:rPr>
              <a:t>for</a:t>
            </a:r>
            <a:r>
              <a:rPr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  <a:ea typeface="맑은 고딕" panose="020B0503020000020004" pitchFamily="50" charset="-127"/>
              </a:rPr>
              <a:t>wrong</a:t>
            </a:r>
            <a:r>
              <a:rPr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  <a:ea typeface="맑은 고딕" panose="020B0503020000020004" pitchFamily="50" charset="-127"/>
              </a:rPr>
              <a:t>input</a:t>
            </a:r>
            <a:r>
              <a:rPr lang="en-US" altLang="ko-KR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(all input except 0, 1)</a:t>
            </a:r>
            <a:r>
              <a:rPr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 and </a:t>
            </a:r>
            <a:r>
              <a:rPr lang="en-US" altLang="ko-KR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ask</a:t>
            </a:r>
            <a:r>
              <a:rPr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  <a:ea typeface="맑은 고딕" panose="020B0503020000020004" pitchFamily="50" charset="-127"/>
              </a:rPr>
              <a:t>again</a:t>
            </a:r>
            <a:r>
              <a:rPr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.</a:t>
            </a:r>
            <a:endParaRPr lang="en-US" altLang="ko-KR" sz="1400" b="1" dirty="0"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sz="1800" b="1" dirty="0">
              <a:ea typeface="맑은 고딕" panose="020B0503020000020004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28650" y="377428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300" dirty="0"/>
              <a:t>Problem 2</a:t>
            </a:r>
          </a:p>
        </p:txBody>
      </p:sp>
    </p:spTree>
    <p:extLst>
      <p:ext uri="{BB962C8B-B14F-4D97-AF65-F5344CB8AC3E}">
        <p14:creationId xmlns:p14="http://schemas.microsoft.com/office/powerpoint/2010/main" val="2772328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65941" y="1293703"/>
            <a:ext cx="5212117" cy="34259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  <a:r>
              <a:rPr lang="en-US" altLang="ko-KR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Mcdonalds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Delivery System-----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700"/>
              </a:lnSpc>
              <a:buNone/>
              <a:defRPr/>
            </a:pPr>
            <a:endParaRPr lang="en-US" altLang="ko-KR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Sign up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login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Show Menu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Order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 Order condition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6. Refund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7. Logout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 Exit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-&gt; </a:t>
            </a:r>
            <a:r>
              <a:rPr lang="en-US" altLang="ko-KR" sz="105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pPr>
              <a:lnSpc>
                <a:spcPts val="700"/>
              </a:lnSpc>
              <a:buNone/>
              <a:defRPr/>
            </a:pPr>
            <a:endParaRPr lang="en-US" altLang="ko-KR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you want to logout, Please enter 1 (0-to main menu) : </a:t>
            </a:r>
            <a:r>
              <a:rPr lang="en-US" altLang="ko-KR" sz="105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Wrong input!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you want to logout, Please enter 1 (0-to main menu) : </a:t>
            </a:r>
            <a:r>
              <a:rPr lang="en-US" altLang="ko-KR" sz="105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Logout is canceled</a:t>
            </a:r>
          </a:p>
          <a:p>
            <a:pPr>
              <a:lnSpc>
                <a:spcPts val="700"/>
              </a:lnSpc>
              <a:buNone/>
              <a:defRPr/>
            </a:pPr>
            <a:endParaRPr lang="en-US" altLang="ko-KR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  <a:r>
              <a:rPr lang="en-US" altLang="ko-KR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Mcdonalds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Delivery System-----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1990005" y="3380872"/>
            <a:ext cx="4398764" cy="63428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342900">
              <a:lnSpc>
                <a:spcPts val="3188"/>
              </a:lnSpc>
              <a:spcBef>
                <a:spcPts val="338"/>
              </a:spcBef>
              <a:buFont typeface="Arial" pitchFamily="34" charset="0"/>
              <a:buChar char="–"/>
            </a:pPr>
            <a:endParaRPr lang="ko-KR" altLang="en-US">
              <a:solidFill>
                <a:schemeClr val="bg1"/>
              </a:solidFill>
              <a:latin typeface="Arial" pitchFamily="34" charset="0"/>
              <a:ea typeface="돋움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31050" y="676196"/>
            <a:ext cx="1734770" cy="55060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buNone/>
            </a:pP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 logout(10pt)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09380" y="194369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300" dirty="0"/>
              <a:t>Problem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C3F103-E16A-DF4E-A8A6-C8F3904AEDA3}"/>
              </a:ext>
            </a:extLst>
          </p:cNvPr>
          <p:cNvSpPr txBox="1"/>
          <p:nvPr/>
        </p:nvSpPr>
        <p:spPr>
          <a:xfrm>
            <a:off x="4698330" y="1341830"/>
            <a:ext cx="2376242" cy="7104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  <a:highlight>
                  <a:srgbClr val="FFFF00"/>
                </a:highlight>
                <a:cs typeface="Arial"/>
              </a:rPr>
              <a:t>Highlight text</a:t>
            </a:r>
            <a:r>
              <a:rPr lang="en-US" altLang="ko-KR" sz="1200" dirty="0">
                <a:solidFill>
                  <a:schemeClr val="tx1"/>
                </a:solidFill>
                <a:cs typeface="Arial"/>
              </a:rPr>
              <a:t> is your input </a:t>
            </a:r>
          </a:p>
          <a:p>
            <a:pPr algn="ctr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  <a:cs typeface="Arial"/>
              </a:rPr>
              <a:t>You have to get input using </a:t>
            </a:r>
            <a:r>
              <a:rPr lang="en-US" altLang="ko-KR" sz="1200" dirty="0" err="1">
                <a:solidFill>
                  <a:schemeClr val="tx1"/>
                </a:solidFill>
                <a:cs typeface="Arial"/>
              </a:rPr>
              <a:t>cin</a:t>
            </a:r>
            <a:r>
              <a:rPr lang="en-US" altLang="ko-KR" sz="1200" dirty="0">
                <a:solidFill>
                  <a:schemeClr val="tx1"/>
                </a:solidFill>
                <a:cs typeface="Arial"/>
              </a:rPr>
              <a:t>&lt;&lt;</a:t>
            </a:r>
            <a:endParaRPr lang="ko-KR" altLang="en-US" sz="12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7F1124-E6BC-4848-8B72-FB31F574B166}"/>
              </a:ext>
            </a:extLst>
          </p:cNvPr>
          <p:cNvSpPr txBox="1"/>
          <p:nvPr/>
        </p:nvSpPr>
        <p:spPr>
          <a:xfrm>
            <a:off x="4717602" y="4195176"/>
            <a:ext cx="1815546" cy="2616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/>
                </a:solidFill>
                <a:latin typeface="+mn-lt"/>
              </a:rPr>
              <a:t>← return to main menu</a:t>
            </a:r>
            <a:endParaRPr lang="en-US" altLang="ko-KR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C50497-AC33-6B46-B951-86D19F47071D}"/>
              </a:ext>
            </a:extLst>
          </p:cNvPr>
          <p:cNvSpPr txBox="1"/>
          <p:nvPr/>
        </p:nvSpPr>
        <p:spPr>
          <a:xfrm>
            <a:off x="4698330" y="2449476"/>
            <a:ext cx="2292018" cy="8951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</a:rPr>
              <a:t>5pt)  if you enter wrong input, print error msg and ask again.</a:t>
            </a:r>
          </a:p>
          <a:p>
            <a:pPr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</a:rPr>
              <a:t>If 0 is entered, cancel logout process</a:t>
            </a:r>
          </a:p>
        </p:txBody>
      </p:sp>
    </p:spTree>
    <p:extLst>
      <p:ext uri="{BB962C8B-B14F-4D97-AF65-F5344CB8AC3E}">
        <p14:creationId xmlns:p14="http://schemas.microsoft.com/office/powerpoint/2010/main" val="37805399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65941" y="1233543"/>
            <a:ext cx="5212117" cy="55803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  <a:r>
              <a:rPr lang="en-US" altLang="ko-KR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Mcdonalds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Delivery System-----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700"/>
              </a:lnSpc>
              <a:buNone/>
              <a:defRPr/>
            </a:pPr>
            <a:endParaRPr lang="en-US" altLang="ko-KR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Sign up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login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Show Menu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Order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 Order condition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6. Refund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7. Logout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 Exit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-&gt; </a:t>
            </a:r>
            <a:r>
              <a:rPr lang="en-US" altLang="ko-KR" sz="105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pPr>
              <a:lnSpc>
                <a:spcPts val="700"/>
              </a:lnSpc>
              <a:buNone/>
              <a:defRPr/>
            </a:pPr>
            <a:endParaRPr lang="en-US" altLang="ko-KR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you want to logout, Please enter 1 (0-to main menu) : </a:t>
            </a:r>
            <a:r>
              <a:rPr lang="en-US" altLang="ko-KR" sz="105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>
              <a:lnSpc>
                <a:spcPts val="700"/>
              </a:lnSpc>
              <a:buNone/>
              <a:defRPr/>
            </a:pPr>
            <a:endParaRPr lang="en-US" altLang="ko-KR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  <a:r>
              <a:rPr lang="en-US" altLang="ko-KR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Mcdonalds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Delivery System-----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700"/>
              </a:lnSpc>
              <a:buNone/>
              <a:defRPr/>
            </a:pPr>
            <a:endParaRPr lang="en-US" altLang="ko-KR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Sign up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login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Show Menu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Order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 Order condition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6. Refund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7. Logout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 Exit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-&gt; </a:t>
            </a:r>
            <a:r>
              <a:rPr lang="en-US" altLang="ko-KR" sz="105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pPr>
              <a:lnSpc>
                <a:spcPts val="700"/>
              </a:lnSpc>
              <a:buNone/>
              <a:defRPr/>
            </a:pPr>
            <a:endParaRPr lang="en-US" altLang="ko-KR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have to login first</a:t>
            </a:r>
          </a:p>
          <a:p>
            <a:pPr>
              <a:lnSpc>
                <a:spcPts val="7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to main menu</a:t>
            </a:r>
          </a:p>
          <a:p>
            <a:pPr>
              <a:lnSpc>
                <a:spcPts val="700"/>
              </a:lnSpc>
              <a:buNone/>
              <a:defRPr/>
            </a:pPr>
            <a:endParaRPr lang="en-US" altLang="ko-KR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  <a:r>
              <a:rPr lang="en-US" altLang="ko-KR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Mcdonalds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Delivery System-----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1977973" y="3312441"/>
            <a:ext cx="4398764" cy="26899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342900">
              <a:lnSpc>
                <a:spcPts val="3188"/>
              </a:lnSpc>
              <a:spcBef>
                <a:spcPts val="338"/>
              </a:spcBef>
              <a:buFont typeface="Arial" pitchFamily="34" charset="0"/>
              <a:buChar char="–"/>
            </a:pPr>
            <a:endParaRPr lang="ko-KR" altLang="en-US">
              <a:solidFill>
                <a:schemeClr val="bg1"/>
              </a:solidFill>
              <a:latin typeface="Arial" pitchFamily="34" charset="0"/>
              <a:ea typeface="돋움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31050" y="676196"/>
            <a:ext cx="1734770" cy="55060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buNone/>
            </a:pP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 logout(10pt)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09380" y="194369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300" dirty="0"/>
              <a:t>Problem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C3F103-E16A-DF4E-A8A6-C8F3904AEDA3}"/>
              </a:ext>
            </a:extLst>
          </p:cNvPr>
          <p:cNvSpPr txBox="1"/>
          <p:nvPr/>
        </p:nvSpPr>
        <p:spPr>
          <a:xfrm>
            <a:off x="4698330" y="1341830"/>
            <a:ext cx="2376242" cy="7104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  <a:highlight>
                  <a:srgbClr val="FFFF00"/>
                </a:highlight>
                <a:cs typeface="Arial"/>
              </a:rPr>
              <a:t>Highlight text</a:t>
            </a:r>
            <a:r>
              <a:rPr lang="en-US" altLang="ko-KR" sz="1200" dirty="0">
                <a:solidFill>
                  <a:schemeClr val="tx1"/>
                </a:solidFill>
                <a:cs typeface="Arial"/>
              </a:rPr>
              <a:t> is your input </a:t>
            </a:r>
          </a:p>
          <a:p>
            <a:pPr algn="ctr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  <a:cs typeface="Arial"/>
              </a:rPr>
              <a:t>You have to get input using </a:t>
            </a:r>
            <a:r>
              <a:rPr lang="en-US" altLang="ko-KR" sz="1200" dirty="0" err="1">
                <a:solidFill>
                  <a:schemeClr val="tx1"/>
                </a:solidFill>
                <a:cs typeface="Arial"/>
              </a:rPr>
              <a:t>cin</a:t>
            </a:r>
            <a:r>
              <a:rPr lang="en-US" altLang="ko-KR" sz="1200" dirty="0">
                <a:solidFill>
                  <a:schemeClr val="tx1"/>
                </a:solidFill>
                <a:cs typeface="Arial"/>
              </a:rPr>
              <a:t>&lt;&lt;</a:t>
            </a:r>
            <a:endParaRPr lang="ko-KR" altLang="en-US" sz="12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7F1124-E6BC-4848-8B72-FB31F574B166}"/>
              </a:ext>
            </a:extLst>
          </p:cNvPr>
          <p:cNvSpPr txBox="1"/>
          <p:nvPr/>
        </p:nvSpPr>
        <p:spPr>
          <a:xfrm>
            <a:off x="4662234" y="5756592"/>
            <a:ext cx="2292017" cy="6001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/>
                </a:solidFill>
                <a:latin typeface="+mn-lt"/>
              </a:rPr>
              <a:t>← if you are not logged in, print error msg and return to main menu </a:t>
            </a:r>
            <a:endParaRPr lang="en-US" altLang="ko-KR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C50497-AC33-6B46-B951-86D19F47071D}"/>
              </a:ext>
            </a:extLst>
          </p:cNvPr>
          <p:cNvSpPr txBox="1"/>
          <p:nvPr/>
        </p:nvSpPr>
        <p:spPr>
          <a:xfrm>
            <a:off x="4662235" y="2829997"/>
            <a:ext cx="2292018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</a:rPr>
              <a:t>5pt) If 1 is entered, logout from current account</a:t>
            </a:r>
          </a:p>
        </p:txBody>
      </p:sp>
    </p:spTree>
    <p:extLst>
      <p:ext uri="{BB962C8B-B14F-4D97-AF65-F5344CB8AC3E}">
        <p14:creationId xmlns:p14="http://schemas.microsoft.com/office/powerpoint/2010/main" val="198223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65941" y="1233543"/>
            <a:ext cx="5212117" cy="2018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  <a:r>
              <a:rPr lang="en-US" altLang="ko-KR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Mcdonalds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Delivery System-----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</a:t>
            </a:r>
          </a:p>
          <a:p>
            <a:pPr>
              <a:lnSpc>
                <a:spcPts val="600"/>
              </a:lnSpc>
              <a:buNone/>
              <a:defRPr/>
            </a:pPr>
            <a:endParaRPr lang="en-US" altLang="ko-KR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Sign up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login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Show Menu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Order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 Order condition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6. Refund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7. Logout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 Exit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-&gt; </a:t>
            </a:r>
            <a:r>
              <a:rPr lang="en-US" altLang="ko-KR" sz="105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>
              <a:lnSpc>
                <a:spcPts val="600"/>
              </a:lnSpc>
              <a:buNone/>
              <a:defRPr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the program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531050" y="676196"/>
            <a:ext cx="857927" cy="55060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buNone/>
            </a:pP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8.  Exit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09380" y="194369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300" dirty="0"/>
              <a:t>Problem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C3F103-E16A-DF4E-A8A6-C8F3904AEDA3}"/>
              </a:ext>
            </a:extLst>
          </p:cNvPr>
          <p:cNvSpPr txBox="1"/>
          <p:nvPr/>
        </p:nvSpPr>
        <p:spPr>
          <a:xfrm>
            <a:off x="4698330" y="1341830"/>
            <a:ext cx="2376242" cy="7104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  <a:highlight>
                  <a:srgbClr val="FFFF00"/>
                </a:highlight>
                <a:cs typeface="Arial"/>
              </a:rPr>
              <a:t>Highlight text</a:t>
            </a:r>
            <a:r>
              <a:rPr lang="en-US" altLang="ko-KR" sz="1200" dirty="0">
                <a:solidFill>
                  <a:schemeClr val="tx1"/>
                </a:solidFill>
                <a:cs typeface="Arial"/>
              </a:rPr>
              <a:t> is your input </a:t>
            </a:r>
          </a:p>
          <a:p>
            <a:pPr algn="ctr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  <a:cs typeface="Arial"/>
              </a:rPr>
              <a:t>You have to get input using </a:t>
            </a:r>
            <a:r>
              <a:rPr lang="en-US" altLang="ko-KR" sz="1200" dirty="0" err="1">
                <a:solidFill>
                  <a:schemeClr val="tx1"/>
                </a:solidFill>
                <a:cs typeface="Arial"/>
              </a:rPr>
              <a:t>cin</a:t>
            </a:r>
            <a:r>
              <a:rPr lang="en-US" altLang="ko-KR" sz="1200" dirty="0">
                <a:solidFill>
                  <a:schemeClr val="tx1"/>
                </a:solidFill>
                <a:cs typeface="Arial"/>
              </a:rPr>
              <a:t>&lt;&lt;</a:t>
            </a:r>
            <a:endParaRPr lang="ko-KR" altLang="en-US" sz="12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C50497-AC33-6B46-B951-86D19F47071D}"/>
              </a:ext>
            </a:extLst>
          </p:cNvPr>
          <p:cNvSpPr txBox="1"/>
          <p:nvPr/>
        </p:nvSpPr>
        <p:spPr>
          <a:xfrm>
            <a:off x="3594433" y="2781868"/>
            <a:ext cx="3583625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ore-KR" sz="1200" dirty="0">
                <a:solidFill>
                  <a:schemeClr val="tx1"/>
                </a:solidFill>
              </a:rPr>
              <a:t>If the user input is 0 </a:t>
            </a:r>
            <a:r>
              <a:rPr lang="en-US" altLang="ko-KR" sz="1200" dirty="0">
                <a:solidFill>
                  <a:schemeClr val="tx1"/>
                </a:solidFill>
              </a:rPr>
              <a:t>in the main menu, exit the program</a:t>
            </a:r>
          </a:p>
        </p:txBody>
      </p:sp>
    </p:spTree>
    <p:extLst>
      <p:ext uri="{BB962C8B-B14F-4D97-AF65-F5344CB8AC3E}">
        <p14:creationId xmlns:p14="http://schemas.microsoft.com/office/powerpoint/2010/main" val="4167798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13CA0-C410-2C4F-B849-0B626B8E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94579"/>
            <a:ext cx="7688263" cy="931862"/>
          </a:xfrm>
        </p:spPr>
        <p:txBody>
          <a:bodyPr wrap="square" anchor="ctr">
            <a:normAutofit/>
          </a:bodyPr>
          <a:lstStyle/>
          <a:p>
            <a:r>
              <a:rPr lang="en-US" altLang="ko-KR" dirty="0"/>
              <a:t>Submission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45450-F0F0-9347-9821-846A109A46D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7688262" cy="5486400"/>
          </a:xfrm>
        </p:spPr>
        <p:txBody>
          <a:bodyPr wrap="square" anchor="t">
            <a:noAutofit/>
          </a:bodyPr>
          <a:lstStyle/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Zip the folder by running following command correctly</a:t>
            </a:r>
          </a:p>
          <a:p>
            <a:pPr lvl="1"/>
            <a:r>
              <a:rPr lang="en-US" sz="1500" dirty="0"/>
              <a:t>tar –</a:t>
            </a:r>
            <a:r>
              <a:rPr lang="en-US" sz="1500" dirty="0" err="1"/>
              <a:t>zcvf</a:t>
            </a:r>
            <a:r>
              <a:rPr lang="en-US" sz="1500" dirty="0"/>
              <a:t> 2020123456_hw3.tar.gz 2020123456_hw3/</a:t>
            </a:r>
          </a:p>
          <a:p>
            <a:pPr marL="0" indent="0">
              <a:buNone/>
            </a:pPr>
            <a:endParaRPr lang="en-US" sz="1500" dirty="0"/>
          </a:p>
          <a:p>
            <a:r>
              <a:rPr lang="en-US" sz="1500" dirty="0"/>
              <a:t>studentId_hw3.tar.gz</a:t>
            </a:r>
          </a:p>
          <a:p>
            <a:pPr lvl="1"/>
            <a:r>
              <a:rPr lang="en-US" sz="1500" dirty="0"/>
              <a:t>Ex) 2020123456_hw3.tar.gz</a:t>
            </a:r>
          </a:p>
          <a:p>
            <a:r>
              <a:rPr lang="en-US" sz="1500" dirty="0"/>
              <a:t>There is going to be reduction of points if not following the folder hierarchy as well</a:t>
            </a:r>
          </a:p>
          <a:p>
            <a:r>
              <a:rPr lang="en-US" sz="1500" dirty="0"/>
              <a:t>If unzipped your submission .</a:t>
            </a:r>
            <a:r>
              <a:rPr lang="en-US" sz="1500" dirty="0" err="1"/>
              <a:t>tar.gz</a:t>
            </a:r>
            <a:r>
              <a:rPr lang="en-US" sz="1500" dirty="0"/>
              <a:t> file should follow the folder hierarchy below</a:t>
            </a:r>
          </a:p>
          <a:p>
            <a:pPr marL="0" indent="0">
              <a:buNone/>
            </a:pPr>
            <a:r>
              <a:rPr lang="en-US" sz="1500" dirty="0"/>
              <a:t>Current directory</a:t>
            </a:r>
          </a:p>
          <a:p>
            <a:pPr marL="457200" lvl="1" indent="0">
              <a:buNone/>
            </a:pPr>
            <a:r>
              <a:rPr lang="en-US" sz="1500" dirty="0"/>
              <a:t>- studentId_hw3.tar.gz </a:t>
            </a:r>
          </a:p>
          <a:p>
            <a:pPr marL="457200" lvl="1" indent="0">
              <a:buNone/>
            </a:pPr>
            <a:r>
              <a:rPr lang="en-US" sz="1500" dirty="0"/>
              <a:t>- studentId_hw3</a:t>
            </a:r>
          </a:p>
          <a:p>
            <a:pPr marL="457200" lvl="1" indent="0">
              <a:buNone/>
            </a:pPr>
            <a:r>
              <a:rPr lang="en-US" sz="1500" dirty="0"/>
              <a:t>	- problem1.cpp</a:t>
            </a:r>
          </a:p>
          <a:p>
            <a:pPr marL="457200" lvl="1" indent="0">
              <a:buNone/>
            </a:pPr>
            <a:r>
              <a:rPr lang="en-US" sz="1500" dirty="0"/>
              <a:t>	- problem2.cpp</a:t>
            </a:r>
          </a:p>
        </p:txBody>
      </p:sp>
    </p:spTree>
    <p:extLst>
      <p:ext uri="{BB962C8B-B14F-4D97-AF65-F5344CB8AC3E}">
        <p14:creationId xmlns:p14="http://schemas.microsoft.com/office/powerpoint/2010/main" val="9340307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13CA0-C410-2C4F-B849-0B626B8E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4188"/>
            <a:ext cx="7688263" cy="931862"/>
          </a:xfrm>
        </p:spPr>
        <p:txBody>
          <a:bodyPr wrap="square" anchor="ctr">
            <a:normAutofit/>
          </a:bodyPr>
          <a:lstStyle/>
          <a:p>
            <a:r>
              <a:rPr lang="en-KR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45450-F0F0-9347-9821-846A109A46D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7688262" cy="5308600"/>
          </a:xfrm>
        </p:spPr>
        <p:txBody>
          <a:bodyPr wrap="square" anchor="t">
            <a:normAutofit/>
          </a:bodyPr>
          <a:lstStyle/>
          <a:p>
            <a:r>
              <a:rPr lang="en-KR" dirty="0"/>
              <a:t>Use </a:t>
            </a:r>
            <a:r>
              <a:rPr lang="en-KR" dirty="0">
                <a:hlinkClick r:id="rId2"/>
              </a:rPr>
              <a:t>oop20202@gmail.com</a:t>
            </a:r>
            <a:r>
              <a:rPr lang="en-KR" dirty="0"/>
              <a:t> for questions</a:t>
            </a:r>
          </a:p>
          <a:p>
            <a:pPr marL="0" indent="0">
              <a:buNone/>
            </a:pPr>
            <a:endParaRPr lang="en-KR" dirty="0"/>
          </a:p>
          <a:p>
            <a:r>
              <a:rPr lang="en-KR" dirty="0"/>
              <a:t>We are not going to answer</a:t>
            </a:r>
          </a:p>
          <a:p>
            <a:pPr lvl="1"/>
            <a:r>
              <a:rPr lang="en-KR" dirty="0"/>
              <a:t>Questions sent to T</a:t>
            </a:r>
            <a:r>
              <a:rPr lang="en-US" dirty="0"/>
              <a:t>As’ personal mails</a:t>
            </a:r>
          </a:p>
          <a:p>
            <a:pPr lvl="1"/>
            <a:r>
              <a:rPr lang="en-US" dirty="0"/>
              <a:t>Questions not making sense</a:t>
            </a:r>
          </a:p>
          <a:p>
            <a:pPr lvl="1"/>
            <a:r>
              <a:rPr lang="en-US" dirty="0"/>
              <a:t>Questions related to the algorithm for solving the question</a:t>
            </a:r>
          </a:p>
          <a:p>
            <a:pPr lvl="1"/>
            <a:r>
              <a:rPr lang="en-US" dirty="0"/>
              <a:t>Questions you can infer the answer if read this file thoroughly</a:t>
            </a:r>
          </a:p>
          <a:p>
            <a:pPr lvl="1"/>
            <a:r>
              <a:rPr lang="en-US" dirty="0"/>
              <a:t>Questions you can simply solve by googling</a:t>
            </a:r>
          </a:p>
          <a:p>
            <a:pPr lvl="2"/>
            <a:r>
              <a:rPr lang="en-US" dirty="0"/>
              <a:t>Ex) how do I make a folder on ubuntu?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80734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13CA0-C410-2C4F-B849-0B626B8E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4188"/>
            <a:ext cx="7688263" cy="931862"/>
          </a:xfrm>
        </p:spPr>
        <p:txBody>
          <a:bodyPr wrap="square" anchor="ctr">
            <a:normAutofit/>
          </a:bodyPr>
          <a:lstStyle/>
          <a:p>
            <a:r>
              <a:rPr lang="en-US" altLang="ko-KR" dirty="0"/>
              <a:t>No Plagiarism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45450-F0F0-9347-9821-846A109A46D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7688262" cy="5308600"/>
          </a:xfrm>
        </p:spPr>
        <p:txBody>
          <a:bodyPr wrap="square" anchor="t">
            <a:normAutofit/>
          </a:bodyPr>
          <a:lstStyle/>
          <a:p>
            <a:r>
              <a:rPr lang="en-KR" dirty="0"/>
              <a:t>No </a:t>
            </a:r>
            <a:r>
              <a:rPr lang="en-US" dirty="0"/>
              <a:t>Mercy</a:t>
            </a:r>
            <a:r>
              <a:rPr lang="en-KR" dirty="0"/>
              <a:t>.</a:t>
            </a:r>
          </a:p>
          <a:p>
            <a:pPr marL="0" indent="0">
              <a:buNone/>
            </a:pPr>
            <a:endParaRPr lang="en-KR" dirty="0"/>
          </a:p>
          <a:p>
            <a:r>
              <a:rPr lang="en-US" dirty="0"/>
              <a:t>The punishment will be made to </a:t>
            </a:r>
            <a:r>
              <a:rPr lang="en-US" dirty="0">
                <a:solidFill>
                  <a:srgbClr val="FF0000"/>
                </a:solidFill>
              </a:rPr>
              <a:t>both</a:t>
            </a:r>
          </a:p>
          <a:p>
            <a:pPr lvl="1"/>
            <a:r>
              <a:rPr lang="en-US" dirty="0"/>
              <a:t>the person who copied the code, and the person who shared the code.</a:t>
            </a:r>
          </a:p>
          <a:p>
            <a:pPr lvl="1"/>
            <a:endParaRPr lang="en-US" dirty="0"/>
          </a:p>
          <a:p>
            <a:r>
              <a:rPr lang="en-US" dirty="0"/>
              <a:t>We will do plagiarism test with codes that were made in previous semesters and also in google. So be careful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188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13CA0-C410-2C4F-B849-0B626B8E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4188"/>
            <a:ext cx="7688263" cy="931862"/>
          </a:xfrm>
        </p:spPr>
        <p:txBody>
          <a:bodyPr wrap="square" anchor="ctr">
            <a:normAutofit/>
          </a:bodyPr>
          <a:lstStyle/>
          <a:p>
            <a:r>
              <a:rPr lang="en-KR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45450-F0F0-9347-9821-846A109A46D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8077200" cy="53086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Zipping and unzipping the folder by tar command</a:t>
            </a:r>
          </a:p>
          <a:p>
            <a:pPr lvl="1"/>
            <a:r>
              <a:rPr lang="en-US" dirty="0">
                <a:hlinkClick r:id="rId2"/>
              </a:rPr>
              <a:t>https://linuxize.com/post/how-to-extract-unzip-tar-gz-file/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https://www.cyberciti.biz/faq/how-do-i-compress-a-whole-linux-or-unix-directory/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76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13CA0-C410-2C4F-B849-0B626B8E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4188"/>
            <a:ext cx="7688263" cy="931862"/>
          </a:xfrm>
        </p:spPr>
        <p:txBody>
          <a:bodyPr wrap="square" anchor="ctr">
            <a:normAutofit/>
          </a:bodyPr>
          <a:lstStyle/>
          <a:p>
            <a:r>
              <a:rPr lang="en-US" altLang="ko-KR" dirty="0"/>
              <a:t>Leave Comments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45450-F0F0-9347-9821-846A109A46D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7688262" cy="5308600"/>
          </a:xfrm>
        </p:spPr>
        <p:txBody>
          <a:bodyPr wrap="square" anchor="t">
            <a:normAutofit/>
          </a:bodyPr>
          <a:lstStyle/>
          <a:p>
            <a:endParaRPr lang="en-US" dirty="0"/>
          </a:p>
          <a:p>
            <a:r>
              <a:rPr lang="en-US" dirty="0"/>
              <a:t>Leave comments in your file for TAs to understand your code.</a:t>
            </a:r>
          </a:p>
          <a:p>
            <a:endParaRPr lang="en-US" dirty="0"/>
          </a:p>
          <a:p>
            <a:r>
              <a:rPr lang="en-US" dirty="0"/>
              <a:t>If no comments in the file, there may be a reduction of points.</a:t>
            </a:r>
          </a:p>
        </p:txBody>
      </p:sp>
    </p:spTree>
    <p:extLst>
      <p:ext uri="{BB962C8B-B14F-4D97-AF65-F5344CB8AC3E}">
        <p14:creationId xmlns:p14="http://schemas.microsoft.com/office/powerpoint/2010/main" val="2290366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13CA0-C410-2C4F-B849-0B626B8E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4188"/>
            <a:ext cx="7688263" cy="931862"/>
          </a:xfrm>
        </p:spPr>
        <p:txBody>
          <a:bodyPr wrap="square" anchor="ctr">
            <a:normAutofit/>
          </a:bodyPr>
          <a:lstStyle/>
          <a:p>
            <a:r>
              <a:rPr lang="en-US" altLang="ko-KR" dirty="0"/>
              <a:t>Scoring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45450-F0F0-9347-9821-846A109A46D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574800"/>
            <a:ext cx="7688262" cy="5002212"/>
          </a:xfrm>
        </p:spPr>
        <p:txBody>
          <a:bodyPr wrap="square" anchor="t">
            <a:noAutofit/>
          </a:bodyPr>
          <a:lstStyle/>
          <a:p>
            <a:r>
              <a:rPr lang="en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You should take care of your code not terminating by an issue in the middle of the loop</a:t>
            </a:r>
          </a:p>
          <a:p>
            <a:pPr lvl="1"/>
            <a:r>
              <a:rPr lang="en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Scores will be given only by the final outputted file</a:t>
            </a:r>
          </a:p>
          <a:p>
            <a:pPr marL="457200" lvl="1" indent="0">
              <a:buNone/>
            </a:pPr>
            <a:endParaRPr lang="en-KR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KR" altLang="ko-Kore-KR" sz="1400" b="1">
                <a:latin typeface="Arial" panose="020B0604020202020204" pitchFamily="34" charset="0"/>
                <a:cs typeface="Arial" panose="020B0604020202020204" pitchFamily="34" charset="0"/>
              </a:rPr>
              <a:t>Problem1 (</a:t>
            </a:r>
            <a:r>
              <a:rPr lang="en-US" altLang="ko-Kore-KR" sz="1400" b="1" dirty="0">
                <a:latin typeface="Arial" panose="020B0604020202020204" pitchFamily="34" charset="0"/>
                <a:cs typeface="Arial" panose="020B0604020202020204" pitchFamily="34" charset="0"/>
              </a:rPr>
              <a:t>40pt</a:t>
            </a:r>
            <a:r>
              <a:rPr lang="en-KR" altLang="ko-Kore-KR" sz="1400" b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KR" altLang="ko-KR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KR" altLang="ko-KR" sz="1400">
                <a:latin typeface="Arial" panose="020B0604020202020204" pitchFamily="34" charset="0"/>
                <a:cs typeface="Arial" panose="020B0604020202020204" pitchFamily="34" charset="0"/>
              </a:rPr>
              <a:t> test cases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If y</a:t>
            </a:r>
            <a:r>
              <a:rPr lang="en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our code is correct as O X O O O if </a:t>
            </a:r>
            <a:r>
              <a:rPr lang="en-KR" altLang="ko-KR" sz="1400">
                <a:latin typeface="Arial" panose="020B0604020202020204" pitchFamily="34" charset="0"/>
                <a:cs typeface="Arial" panose="020B0604020202020204" pitchFamily="34" charset="0"/>
              </a:rPr>
              <a:t>ran separately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r>
              <a:rPr lang="en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ut terminates in the second test case by </a:t>
            </a:r>
            <a:r>
              <a:rPr lang="en-KR" altLang="ko-KR" sz="1400">
                <a:latin typeface="Arial" panose="020B0604020202020204" pitchFamily="34" charset="0"/>
                <a:cs typeface="Arial" panose="020B0604020202020204" pitchFamily="34" charset="0"/>
              </a:rPr>
              <a:t>an error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o</a:t>
            </a:r>
            <a:r>
              <a:rPr lang="en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nly the first test case is </a:t>
            </a:r>
            <a:r>
              <a:rPr lang="en-KR" altLang="ko-KR" sz="1400">
                <a:latin typeface="Arial" panose="020B0604020202020204" pitchFamily="34" charset="0"/>
                <a:cs typeface="Arial" panose="020B0604020202020204" pitchFamily="34" charset="0"/>
              </a:rPr>
              <a:t>considered correct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KR" altLang="ko-Kore-KR" sz="1400">
                <a:latin typeface="Arial" panose="020B0604020202020204" pitchFamily="34" charset="0"/>
                <a:cs typeface="Arial" panose="020B0604020202020204" pitchFamily="34" charset="0"/>
              </a:rPr>
              <a:t>If your code output</a:t>
            </a:r>
            <a:r>
              <a:rPr lang="en-US" altLang="ko-Kore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ore-KR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KR" altLang="ko-Kore-KR" sz="1400">
                <a:latin typeface="Arial" panose="020B0604020202020204" pitchFamily="34" charset="0"/>
                <a:cs typeface="Arial" panose="020B0604020202020204" pitchFamily="34" charset="0"/>
              </a:rPr>
              <a:t>s correct for given example input</a:t>
            </a:r>
            <a:r>
              <a:rPr lang="en-US" altLang="ko-Kore-KR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KR" altLang="ko-Kore-KR" sz="1400">
                <a:latin typeface="Arial" panose="020B0604020202020204" pitchFamily="34" charset="0"/>
                <a:cs typeface="Arial" panose="020B0604020202020204" pitchFamily="34" charset="0"/>
              </a:rPr>
              <a:t>.txt file</a:t>
            </a:r>
            <a:r>
              <a:rPr lang="en-US" altLang="ko-Kore-KR" sz="1400" dirty="0">
                <a:latin typeface="Arial" panose="020B0604020202020204" pitchFamily="34" charset="0"/>
                <a:cs typeface="Arial" panose="020B0604020202020204" pitchFamily="34" charset="0"/>
              </a:rPr>
              <a:t>, we will give you base score 10pt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KR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KR" sz="1400" b="1">
                <a:latin typeface="Arial" panose="020B0604020202020204" pitchFamily="34" charset="0"/>
                <a:cs typeface="Arial" panose="020B0604020202020204" pitchFamily="34" charset="0"/>
              </a:rPr>
              <a:t>Problem2 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60pt</a:t>
            </a:r>
            <a:r>
              <a:rPr lang="en-KR" sz="1400" b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KR" altLang="ko-Kore-KR" sz="1400">
                <a:latin typeface="Arial" panose="020B0604020202020204" pitchFamily="34" charset="0"/>
                <a:cs typeface="Arial" panose="020B0604020202020204" pitchFamily="34" charset="0"/>
              </a:rPr>
              <a:t>If your code output</a:t>
            </a:r>
            <a:r>
              <a:rPr lang="en-US" altLang="ko-Kore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ore-KR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KR" altLang="ko-Kore-KR" sz="1400">
                <a:latin typeface="Arial" panose="020B0604020202020204" pitchFamily="34" charset="0"/>
                <a:cs typeface="Arial" panose="020B0604020202020204" pitchFamily="34" charset="0"/>
              </a:rPr>
              <a:t>s correct for given example </a:t>
            </a:r>
            <a:r>
              <a:rPr lang="en-US" altLang="ko-Kore-KR" sz="1400" dirty="0">
                <a:latin typeface="Arial" panose="020B0604020202020204" pitchFamily="34" charset="0"/>
                <a:cs typeface="Arial" panose="020B0604020202020204" pitchFamily="34" charset="0"/>
              </a:rPr>
              <a:t>in this pdf, we will give you base score 20pt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In problem2, We do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not provide skeleton code.</a:t>
            </a:r>
          </a:p>
          <a:p>
            <a:pPr lvl="1"/>
            <a:r>
              <a:rPr lang="en-KR" altLang="ko-KR" sz="1400">
                <a:latin typeface="Arial" panose="020B0604020202020204" pitchFamily="34" charset="0"/>
                <a:cs typeface="Arial" panose="020B0604020202020204" pitchFamily="34" charset="0"/>
              </a:rPr>
              <a:t>Since the input is received by cin, the user have to enter the input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in terminal directly</a:t>
            </a:r>
            <a:r>
              <a:rPr lang="en-KR" altLang="ko-KR" sz="14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K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574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13CA0-C410-2C4F-B849-0B626B8E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4188"/>
            <a:ext cx="7688263" cy="931862"/>
          </a:xfrm>
        </p:spPr>
        <p:txBody>
          <a:bodyPr wrap="square" anchor="ctr">
            <a:normAutofit/>
          </a:bodyPr>
          <a:lstStyle/>
          <a:p>
            <a:r>
              <a:rPr lang="en-US" altLang="ko-KR" dirty="0"/>
              <a:t>Scoring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45450-F0F0-9347-9821-846A109A46D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7688262" cy="5308600"/>
          </a:xfrm>
        </p:spPr>
        <p:txBody>
          <a:bodyPr wrap="square" anchor="t">
            <a:noAutofit/>
          </a:bodyPr>
          <a:lstStyle/>
          <a:p>
            <a:endParaRPr lang="en-US" altLang="ko-KR" sz="1500" dirty="0"/>
          </a:p>
          <a:p>
            <a:r>
              <a:rPr lang="en-US" altLang="ko-KR" sz="1500" dirty="0"/>
              <a:t>When ran the code, the printed text</a:t>
            </a:r>
            <a:r>
              <a:rPr lang="en-US" altLang="ko-KR" sz="1500" i="1" dirty="0"/>
              <a:t> (by </a:t>
            </a:r>
            <a:r>
              <a:rPr lang="en-US" altLang="ko-KR" sz="1500" i="1" dirty="0" err="1"/>
              <a:t>cout</a:t>
            </a:r>
            <a:r>
              <a:rPr lang="en-US" altLang="ko-KR" sz="1500" i="1" dirty="0"/>
              <a:t>)</a:t>
            </a:r>
            <a:r>
              <a:rPr lang="en-US" altLang="ko-KR" sz="1500" dirty="0"/>
              <a:t> in the terminal can be recorded in a file by ‘&gt;&gt;’ command</a:t>
            </a:r>
          </a:p>
          <a:p>
            <a:endParaRPr lang="en-US" altLang="ko-KR" sz="1500" dirty="0"/>
          </a:p>
          <a:p>
            <a:r>
              <a:rPr lang="en-US" altLang="ko-KR" sz="1500" dirty="0"/>
              <a:t>We will score the results by saving your programs printed texts by ‘&gt;&gt;’, and compare by ’diff’ command</a:t>
            </a:r>
            <a:endParaRPr lang="en-US" altLang="ko-K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problem1, problem2 will be graded in this way.</a:t>
            </a:r>
          </a:p>
          <a:p>
            <a:endParaRPr lang="en-US" altLang="ko-K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Example for problem 1</a:t>
            </a:r>
          </a:p>
          <a:p>
            <a:endParaRPr lang="en-US" altLang="ko-K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$ g++ -Wall problem1.cpp –o problem1</a:t>
            </a:r>
          </a:p>
          <a:p>
            <a:pPr marL="457200" lvl="1" indent="0">
              <a:buNone/>
            </a:pPr>
            <a:r>
              <a:rPr lang="en-US" altLang="ko-KR" sz="1500" dirty="0"/>
              <a:t>$ ./problem1 &gt;&gt; output1.txt</a:t>
            </a:r>
          </a:p>
          <a:p>
            <a:pPr marL="457200" lvl="1" indent="0">
              <a:buNone/>
            </a:pPr>
            <a:r>
              <a:rPr lang="en-US" altLang="ko-KR" sz="1500" dirty="0"/>
              <a:t>$ diff answer.txt output1.txt</a:t>
            </a:r>
          </a:p>
        </p:txBody>
      </p:sp>
    </p:spTree>
    <p:extLst>
      <p:ext uri="{BB962C8B-B14F-4D97-AF65-F5344CB8AC3E}">
        <p14:creationId xmlns:p14="http://schemas.microsoft.com/office/powerpoint/2010/main" val="351029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13CA0-C410-2C4F-B849-0B626B8E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4188"/>
            <a:ext cx="7688263" cy="931862"/>
          </a:xfrm>
        </p:spPr>
        <p:txBody>
          <a:bodyPr wrap="square" anchor="ctr">
            <a:normAutofit/>
          </a:bodyPr>
          <a:lstStyle/>
          <a:p>
            <a:r>
              <a:rPr lang="en-US" altLang="ko-KR" dirty="0"/>
              <a:t>Problem 1</a:t>
            </a:r>
            <a:endParaRPr lang="en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645450-F0F0-9347-9821-846A109A46D8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609600" y="1371600"/>
                <a:ext cx="7688262" cy="5308600"/>
              </a:xfrm>
            </p:spPr>
            <p:txBody>
              <a:bodyPr wrap="square" anchor="t"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sz="1800" dirty="0"/>
                  <a:t>complete a </a:t>
                </a:r>
                <a:r>
                  <a:rPr lang="en-US" sz="1800" i="1" dirty="0"/>
                  <a:t>Matrix</a:t>
                </a:r>
                <a:r>
                  <a:rPr lang="en-US" sz="1800" dirty="0"/>
                  <a:t> class by overloading basic operator + , - , * </a:t>
                </a:r>
              </a:p>
              <a:p>
                <a:pPr lvl="1">
                  <a:buFont typeface="시스템 서체 일반체"/>
                  <a:buChar char="—"/>
                </a:pPr>
                <a:r>
                  <a:rPr lang="en-US" sz="1400" dirty="0"/>
                  <a:t>If m1, m2 are </a:t>
                </a:r>
                <a:r>
                  <a:rPr lang="en-US" sz="1400" i="1" dirty="0"/>
                  <a:t>Matrix</a:t>
                </a:r>
                <a:r>
                  <a:rPr lang="en-US" sz="1400" dirty="0"/>
                  <a:t> object, and m1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ore-K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ore-KR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ore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ore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ore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/>
                  <a:t>, m2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ore-K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ore-KR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ore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ore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ore-K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400" dirty="0"/>
              </a:p>
              <a:p>
                <a:pPr lvl="1">
                  <a:buFont typeface="시스템 서체 일반체"/>
                  <a:buChar char="—"/>
                </a:pPr>
                <a:r>
                  <a:rPr lang="en-US" sz="1400" dirty="0"/>
                  <a:t>m1+m2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ore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ore-KR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ore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ore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ore-KR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ore-KR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/>
                  <a:t> , m1-m2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ore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ore-KR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ore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ore-KR" sz="1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ore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ore-KR" sz="1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/>
                  <a:t>,  m1*m2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ore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ore-KR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ore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ore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ore-KR" sz="1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ore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ore-KR" sz="1400" dirty="0"/>
                  <a:t> </a:t>
                </a:r>
                <a:r>
                  <a:rPr lang="en-US" altLang="ko-Kore-KR" sz="1200" dirty="0"/>
                  <a:t>(actual result of operator +,-,* is </a:t>
                </a:r>
                <a:r>
                  <a:rPr lang="en-US" altLang="ko-Kore-KR" sz="1200" i="1" dirty="0"/>
                  <a:t>Matrix</a:t>
                </a:r>
                <a:r>
                  <a:rPr lang="en-US" altLang="ko-Kore-KR" sz="1200" dirty="0"/>
                  <a:t> object)</a:t>
                </a:r>
                <a:endParaRPr lang="en-US" altLang="ko-Kore-KR" sz="1400" dirty="0"/>
              </a:p>
              <a:p>
                <a:pPr lvl="1">
                  <a:buFont typeface="시스템 서체 일반체"/>
                  <a:buChar char="—"/>
                </a:pPr>
                <a:r>
                  <a:rPr lang="en-US" sz="1400" dirty="0"/>
                  <a:t> In this program, * is matrix multiplication ! If you don't know about </a:t>
                </a:r>
                <a:r>
                  <a:rPr lang="en-US" altLang="ko-Kore-KR" sz="1400" dirty="0"/>
                  <a:t>matrix multiplication</a:t>
                </a:r>
                <a:r>
                  <a:rPr lang="en-US" sz="1400" dirty="0"/>
                  <a:t>, read this </a:t>
                </a:r>
                <a:r>
                  <a:rPr lang="en-US" sz="1400" dirty="0">
                    <a:hlinkClick r:id="rId2"/>
                  </a:rPr>
                  <a:t>link</a:t>
                </a:r>
                <a:endParaRPr lang="en-US" sz="1400" dirty="0"/>
              </a:p>
              <a:p>
                <a:pPr lvl="1">
                  <a:buFont typeface="시스템 서체 일반체"/>
                  <a:buChar char="—"/>
                </a:pPr>
                <a:r>
                  <a:rPr lang="en-US" sz="1400" dirty="0" err="1"/>
                  <a:t>cout</a:t>
                </a:r>
                <a:r>
                  <a:rPr lang="en-US" sz="1400" dirty="0"/>
                  <a:t>&lt;&lt;m1*m2;  -&gt;</a:t>
                </a:r>
                <a:r>
                  <a:rPr lang="en-US" altLang="ko-Kore-KR" sz="1400" dirty="0"/>
                  <a:t> this code should print </a:t>
                </a:r>
                <a:endParaRPr lang="en-US" sz="1400" dirty="0"/>
              </a:p>
              <a:p>
                <a:pPr lvl="1">
                  <a:buFont typeface="시스템 서체 일반체"/>
                  <a:buChar char="—"/>
                </a:pPr>
                <a:endParaRPr lang="en-US" sz="1400" dirty="0"/>
              </a:p>
              <a:p>
                <a:r>
                  <a:rPr lang="en-US" sz="1800" dirty="0"/>
                  <a:t>Also, you have to make transpose function which returns transpose matrix of object matrix. </a:t>
                </a:r>
                <a:endParaRPr lang="en-US" dirty="0"/>
              </a:p>
              <a:p>
                <a:pPr lvl="1">
                  <a:buFont typeface="시스템 서체 일반체"/>
                  <a:buChar char="—"/>
                </a:pPr>
                <a:r>
                  <a:rPr lang="en-US" sz="1500" dirty="0"/>
                  <a:t>m1.transpose()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ore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ore-KR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ore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ore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ore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ore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500" dirty="0"/>
                  <a:t>, m2.transpose()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ore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ore-KR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ore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ore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ore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ore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500" dirty="0"/>
              </a:p>
              <a:p>
                <a:pPr lvl="1">
                  <a:buFont typeface="시스템 서체 일반체"/>
                  <a:buChar char="—"/>
                </a:pPr>
                <a:r>
                  <a:rPr lang="en-US" sz="1500" dirty="0"/>
                  <a:t>This is const function. Do not modify object value. just</a:t>
                </a:r>
                <a:r>
                  <a:rPr lang="ko-KR" altLang="en-US" sz="1500" dirty="0"/>
                  <a:t> </a:t>
                </a:r>
                <a:r>
                  <a:rPr lang="en-US" altLang="ko-KR" sz="1500" dirty="0"/>
                  <a:t>generate another </a:t>
                </a:r>
                <a:r>
                  <a:rPr lang="en-US" altLang="ko-Kore-KR" sz="1600" dirty="0"/>
                  <a:t>Matrix object that contains transpose matrix, and </a:t>
                </a:r>
                <a:r>
                  <a:rPr lang="en-US" sz="1500" dirty="0"/>
                  <a:t>return it </a:t>
                </a: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645450-F0F0-9347-9821-846A109A4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09600" y="1371600"/>
                <a:ext cx="7688262" cy="5308600"/>
              </a:xfrm>
              <a:blipFill>
                <a:blip r:embed="rId3"/>
                <a:stretch>
                  <a:fillRect l="-49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147091A-912E-9640-9B32-C32BF6383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16" y="3803650"/>
            <a:ext cx="4826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04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13CA0-C410-2C4F-B849-0B626B8E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4188"/>
            <a:ext cx="7688263" cy="931862"/>
          </a:xfrm>
        </p:spPr>
        <p:txBody>
          <a:bodyPr wrap="square" anchor="ctr">
            <a:normAutofit/>
          </a:bodyPr>
          <a:lstStyle/>
          <a:p>
            <a:r>
              <a:rPr lang="en-US" altLang="ko-KR" dirty="0"/>
              <a:t>Problem 1</a:t>
            </a:r>
            <a:endParaRPr lang="en-KR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A03341C-5B86-4A29-A87D-4E75008B1DDE}"/>
              </a:ext>
            </a:extLst>
          </p:cNvPr>
          <p:cNvSpPr txBox="1">
            <a:spLocks/>
          </p:cNvSpPr>
          <p:nvPr/>
        </p:nvSpPr>
        <p:spPr bwMode="auto">
          <a:xfrm>
            <a:off x="609600" y="1371598"/>
            <a:ext cx="7924800" cy="426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  <a:normAutofit/>
          </a:bodyPr>
          <a:lstStyle>
            <a:lvl1pPr marL="334963" indent="-334963" algn="l" defTabSz="457200" rtl="0" eaLnBrk="0" fontAlgn="base" hangingPunct="0">
              <a:lnSpc>
                <a:spcPct val="10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5013" indent="-277813" algn="l" defTabSz="457200" rtl="0" eaLnBrk="0" fontAlgn="base" hangingPunct="0">
              <a:lnSpc>
                <a:spcPct val="10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57200" rtl="0" eaLnBrk="0" fontAlgn="base" hangingPunct="0">
              <a:lnSpc>
                <a:spcPct val="105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57200" rtl="0" eaLnBrk="0" fontAlgn="base" hangingPunct="0">
              <a:lnSpc>
                <a:spcPct val="10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57200" rtl="0" eaLnBrk="0" fontAlgn="base" hangingPunct="0">
              <a:lnSpc>
                <a:spcPct val="10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57200" rtl="0" eaLnBrk="0" fontAlgn="base" hangingPunct="0">
              <a:lnSpc>
                <a:spcPct val="10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57200" rtl="0" eaLnBrk="0" fontAlgn="base" hangingPunct="0">
              <a:lnSpc>
                <a:spcPct val="10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57200" rtl="0" eaLnBrk="0" fontAlgn="base" hangingPunct="0">
              <a:lnSpc>
                <a:spcPct val="10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57200" rtl="0" eaLnBrk="0" fontAlgn="base" hangingPunct="0">
              <a:lnSpc>
                <a:spcPct val="10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endParaRPr lang="en-US" sz="2400" kern="0" dirty="0"/>
          </a:p>
          <a:p>
            <a:r>
              <a:rPr lang="en-US" sz="1800" kern="0" dirty="0"/>
              <a:t>Instruction</a:t>
            </a:r>
          </a:p>
          <a:p>
            <a:pPr lvl="1"/>
            <a:r>
              <a:rPr lang="en-US" altLang="ko-KR" sz="1800" dirty="0">
                <a:sym typeface="Wingdings" panose="05000000000000000000" pitchFamily="2" charset="2"/>
              </a:rPr>
              <a:t>Input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First row of input is size of matrix :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N</a:t>
            </a:r>
          </a:p>
          <a:p>
            <a:pPr lvl="2"/>
            <a:r>
              <a:rPr lang="en-US" altLang="ko-KR" b="1" dirty="0"/>
              <a:t>Assume inputs are two N X N matrices. (1≤N&lt;100)</a:t>
            </a:r>
            <a:endParaRPr lang="en-US" altLang="ko-K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From the second row to NxN+1 row, each line contains </a:t>
            </a:r>
            <a:r>
              <a:rPr lang="en-US" altLang="ko-KR" dirty="0"/>
              <a:t>value of matrix 1.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From the NxN+2 to 2NxN+1 row, each line contains </a:t>
            </a:r>
            <a:r>
              <a:rPr lang="en-US" altLang="ko-KR" dirty="0"/>
              <a:t>value of matrix 2.</a:t>
            </a:r>
            <a:endParaRPr lang="en-US" altLang="ko-KR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/>
            <a:r>
              <a:rPr lang="en-US" altLang="ko-KR" dirty="0"/>
              <a:t>Don’t touch </a:t>
            </a:r>
            <a:r>
              <a:rPr lang="en-US" altLang="ko-KR" dirty="0">
                <a:solidFill>
                  <a:srgbClr val="FF0000"/>
                </a:solidFill>
              </a:rPr>
              <a:t>anything</a:t>
            </a:r>
            <a:r>
              <a:rPr lang="en-US" altLang="ko-KR" dirty="0"/>
              <a:t> without where you supposed to write your code.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No error case for this input, so don’t need to handle exception for this input.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Only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integer</a:t>
            </a:r>
            <a:r>
              <a:rPr lang="en-US" altLang="ko-KR" dirty="0">
                <a:sym typeface="Wingdings" panose="05000000000000000000" pitchFamily="2" charset="2"/>
              </a:rPr>
              <a:t> is allowed for input. (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Do not care about exception input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2"/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154140114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B2B2B2"/>
      </a:folHlink>
    </a:clrScheme>
    <a:fontScheme name="Default Design">
      <a:majorFont>
        <a:latin typeface="Arial"/>
        <a:ea typeface="굴림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68580" tIns="34290" rIns="68580" bIns="34290" numCol="1" rtlCol="0" anchor="ctr" anchorCtr="0" compatLnSpc="1">
        <a:prstTxWarp prst="textNoShape">
          <a:avLst/>
        </a:prstTxWarp>
      </a:bodyPr>
      <a:lstStyle>
        <a:defPPr algn="l">
          <a:buNone/>
          <a:defRPr sz="1050" dirty="0" err="1">
            <a:ln>
              <a:solidFill>
                <a:schemeClr val="tx1"/>
              </a:solidFill>
            </a:ln>
            <a:solidFill>
              <a:schemeClr val="tx1"/>
            </a:solidFill>
            <a:latin typeface="돋움"/>
            <a:ea typeface="돋움"/>
          </a:defRPr>
        </a:defPPr>
      </a:lstStyle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ts val="4250"/>
          </a:lnSpc>
          <a:spcBef>
            <a:spcPts val="45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Char char="–"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돋움" pitchFamily="34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굴림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ts val="4250"/>
          </a:lnSpc>
          <a:spcBef>
            <a:spcPts val="45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Char char="–"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돋움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ts val="4250"/>
          </a:lnSpc>
          <a:spcBef>
            <a:spcPts val="45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Char char="–"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돋움" pitchFamily="34" charset="-127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2680</TotalTime>
  <Words>4678</Words>
  <Application>Microsoft Macintosh PowerPoint</Application>
  <PresentationFormat>화면 슬라이드 쇼(4:3)</PresentationFormat>
  <Paragraphs>986</Paragraphs>
  <Slides>40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40</vt:i4>
      </vt:variant>
    </vt:vector>
  </HeadingPairs>
  <TitlesOfParts>
    <vt:vector size="50" baseType="lpstr">
      <vt:lpstr>시스템 서체 일반체</vt:lpstr>
      <vt:lpstr>돋움</vt:lpstr>
      <vt:lpstr>맑은 고딕</vt:lpstr>
      <vt:lpstr>Nimbus Roman No9 L</vt:lpstr>
      <vt:lpstr>Arial</vt:lpstr>
      <vt:lpstr>Cambria Math</vt:lpstr>
      <vt:lpstr>Consolas</vt:lpstr>
      <vt:lpstr>Times New Roman</vt:lpstr>
      <vt:lpstr>Default Design</vt:lpstr>
      <vt:lpstr>1_Default Design</vt:lpstr>
      <vt:lpstr>Assignment 3</vt:lpstr>
      <vt:lpstr>Outline</vt:lpstr>
      <vt:lpstr>Deadline</vt:lpstr>
      <vt:lpstr>No Plagiarism</vt:lpstr>
      <vt:lpstr>Leave Comments</vt:lpstr>
      <vt:lpstr>Scoring</vt:lpstr>
      <vt:lpstr>Scoring</vt:lpstr>
      <vt:lpstr>Problem 1</vt:lpstr>
      <vt:lpstr>Problem 1</vt:lpstr>
      <vt:lpstr>Problem 1</vt:lpstr>
      <vt:lpstr>Tip – Method of menu implementation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Submission</vt:lpstr>
      <vt:lpstr>Questions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Ubuntu Installation  &amp; Assignment Policies</dc:title>
  <dc:creator>황석준</dc:creator>
  <cp:lastModifiedBy>정지원</cp:lastModifiedBy>
  <cp:revision>277</cp:revision>
  <dcterms:created xsi:type="dcterms:W3CDTF">2020-08-25T10:57:26Z</dcterms:created>
  <dcterms:modified xsi:type="dcterms:W3CDTF">2020-11-03T08:29:09Z</dcterms:modified>
</cp:coreProperties>
</file>