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62" r:id="rId10"/>
    <p:sldId id="263" r:id="rId11"/>
    <p:sldId id="270" r:id="rId12"/>
    <p:sldId id="264" r:id="rId13"/>
    <p:sldId id="271" r:id="rId14"/>
    <p:sldId id="272" r:id="rId15"/>
    <p:sldId id="273" r:id="rId16"/>
    <p:sldId id="274" r:id="rId17"/>
    <p:sldId id="265" r:id="rId18"/>
    <p:sldId id="266" r:id="rId19"/>
    <p:sldId id="267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Sheet1!$C$7</c:f>
              <c:strCache>
                <c:ptCount val="1"/>
                <c:pt idx="0">
                  <c:v>case1, korelacja do 'loss', loss = loss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Sheet1!$I$6:$L$6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</c:numCache>
            </c:numRef>
          </c:xVal>
          <c:yVal>
            <c:numRef>
              <c:f>Sheet1!$I$7:$L$7</c:f>
              <c:numCache>
                <c:formatCode>General</c:formatCode>
                <c:ptCount val="4"/>
                <c:pt idx="0">
                  <c:v>4924574</c:v>
                </c:pt>
                <c:pt idx="1">
                  <c:v>4683748</c:v>
                </c:pt>
                <c:pt idx="2">
                  <c:v>5339088</c:v>
                </c:pt>
                <c:pt idx="3">
                  <c:v>6804672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Sheet1!$C$9</c:f>
              <c:strCache>
                <c:ptCount val="1"/>
                <c:pt idx="0">
                  <c:v>case1, korelacja do 'loss', loss = ln(loss)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Sheet1!$I$6:$L$6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</c:numCache>
            </c:numRef>
          </c:xVal>
          <c:yVal>
            <c:numRef>
              <c:f>Sheet1!$I$9:$L$9</c:f>
              <c:numCache>
                <c:formatCode>General</c:formatCode>
                <c:ptCount val="4"/>
                <c:pt idx="0">
                  <c:v>5246103</c:v>
                </c:pt>
                <c:pt idx="1">
                  <c:v>4984535</c:v>
                </c:pt>
                <c:pt idx="2">
                  <c:v>5541112</c:v>
                </c:pt>
                <c:pt idx="3">
                  <c:v>6735721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Sheet1!$C$11</c:f>
              <c:strCache>
                <c:ptCount val="1"/>
                <c:pt idx="0">
                  <c:v>case1, korelacja do 'loss' i jak najmniejsza do innych zmiennych, loss = loss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Sheet1!$I$6:$L$6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</c:numCache>
            </c:numRef>
          </c:xVal>
          <c:yVal>
            <c:numRef>
              <c:f>Sheet1!$I$11:$L$11</c:f>
              <c:numCache>
                <c:formatCode>General</c:formatCode>
                <c:ptCount val="4"/>
                <c:pt idx="0">
                  <c:v>6061977</c:v>
                </c:pt>
                <c:pt idx="1">
                  <c:v>5973994</c:v>
                </c:pt>
                <c:pt idx="2">
                  <c:v>5975858</c:v>
                </c:pt>
                <c:pt idx="3">
                  <c:v>5975858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Sheet1!$C$13</c:f>
              <c:strCache>
                <c:ptCount val="1"/>
                <c:pt idx="0">
                  <c:v>case1, korelacja do 'loss' i jak najmniejsza do innych zmiennych, loss = ln(loss)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Sheet1!$I$6:$L$6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</c:numCache>
            </c:numRef>
          </c:xVal>
          <c:yVal>
            <c:numRef>
              <c:f>Sheet1!$I$13:$L$13</c:f>
              <c:numCache>
                <c:formatCode>General</c:formatCode>
                <c:ptCount val="4"/>
                <c:pt idx="0">
                  <c:v>6484982</c:v>
                </c:pt>
                <c:pt idx="1">
                  <c:v>6387087</c:v>
                </c:pt>
                <c:pt idx="2">
                  <c:v>6386215</c:v>
                </c:pt>
                <c:pt idx="3">
                  <c:v>6386218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Sheet1!$C$15</c:f>
              <c:strCache>
                <c:ptCount val="1"/>
                <c:pt idx="0">
                  <c:v>case2, korelacja do 'loss', loss = loss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Sheet1!$I$6:$L$6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</c:numCache>
            </c:numRef>
          </c:xVal>
          <c:yVal>
            <c:numRef>
              <c:f>Sheet1!$I$15:$L$15</c:f>
              <c:numCache>
                <c:formatCode>General</c:formatCode>
                <c:ptCount val="4"/>
                <c:pt idx="0">
                  <c:v>4924574</c:v>
                </c:pt>
                <c:pt idx="1">
                  <c:v>4683748</c:v>
                </c:pt>
                <c:pt idx="2">
                  <c:v>5339088</c:v>
                </c:pt>
                <c:pt idx="3">
                  <c:v>6804672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Sheet1!$C$17</c:f>
              <c:strCache>
                <c:ptCount val="1"/>
                <c:pt idx="0">
                  <c:v>case2, korelacja do 'loss', loss = ln(loss)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Sheet1!$I$6:$L$6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</c:numCache>
            </c:numRef>
          </c:xVal>
          <c:yVal>
            <c:numRef>
              <c:f>Sheet1!$I$17:$L$17</c:f>
              <c:numCache>
                <c:formatCode>General</c:formatCode>
                <c:ptCount val="4"/>
                <c:pt idx="0">
                  <c:v>5246130</c:v>
                </c:pt>
                <c:pt idx="1">
                  <c:v>4984535</c:v>
                </c:pt>
                <c:pt idx="2">
                  <c:v>5541112</c:v>
                </c:pt>
                <c:pt idx="3">
                  <c:v>6735721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Sheet1!$C$19</c:f>
              <c:strCache>
                <c:ptCount val="1"/>
                <c:pt idx="0">
                  <c:v>case2, korelacja do 'loss' i jak najmniejsza do innych zmiennych, loss = loss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Sheet1!$I$6:$L$6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</c:numCache>
            </c:numRef>
          </c:xVal>
          <c:yVal>
            <c:numRef>
              <c:f>Sheet1!$I$19:$L$19</c:f>
              <c:numCache>
                <c:formatCode>General</c:formatCode>
                <c:ptCount val="4"/>
                <c:pt idx="0">
                  <c:v>6061977</c:v>
                </c:pt>
                <c:pt idx="1">
                  <c:v>5973994</c:v>
                </c:pt>
                <c:pt idx="2">
                  <c:v>5975858</c:v>
                </c:pt>
                <c:pt idx="3">
                  <c:v>5795858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Sheet1!$C$21</c:f>
              <c:strCache>
                <c:ptCount val="1"/>
                <c:pt idx="0">
                  <c:v>case2, korelacja do 'loss' i jak najmniejsza do innych zmiennych, loss = ln(loss)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Sheet1!$I$6:$L$6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</c:numCache>
            </c:numRef>
          </c:xVal>
          <c:yVal>
            <c:numRef>
              <c:f>Sheet1!$I$21:$L$21</c:f>
              <c:numCache>
                <c:formatCode>General</c:formatCode>
                <c:ptCount val="4"/>
                <c:pt idx="0">
                  <c:v>6484982</c:v>
                </c:pt>
                <c:pt idx="1">
                  <c:v>6387087</c:v>
                </c:pt>
                <c:pt idx="2">
                  <c:v>6386215</c:v>
                </c:pt>
                <c:pt idx="3">
                  <c:v>6386218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9312656"/>
        <c:axId val="-139312112"/>
      </c:scatterChart>
      <c:valAx>
        <c:axId val="-139312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9312112"/>
        <c:crosses val="autoZero"/>
        <c:crossBetween val="midCat"/>
      </c:valAx>
      <c:valAx>
        <c:axId val="-13931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93126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Sheet1!$C$7</c:f>
              <c:strCache>
                <c:ptCount val="1"/>
                <c:pt idx="0">
                  <c:v>case1, korelacja do 'loss', loss = loss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Sheet1!$I$6:$L$6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</c:numCache>
            </c:numRef>
          </c:xVal>
          <c:yVal>
            <c:numRef>
              <c:f>Sheet1!$I$8:$L$8</c:f>
              <c:numCache>
                <c:formatCode>General</c:formatCode>
                <c:ptCount val="4"/>
                <c:pt idx="0">
                  <c:v>0.39600000000000002</c:v>
                </c:pt>
                <c:pt idx="1">
                  <c:v>0.46800000000000003</c:v>
                </c:pt>
                <c:pt idx="2">
                  <c:v>0.58099999999999996</c:v>
                </c:pt>
                <c:pt idx="3">
                  <c:v>0.78800000000000003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Sheet1!$C$9</c:f>
              <c:strCache>
                <c:ptCount val="1"/>
                <c:pt idx="0">
                  <c:v>case1, korelacja do 'loss', loss = ln(loss)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Sheet1!$I$6:$L$6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</c:numCache>
            </c:numRef>
          </c:xVal>
          <c:yVal>
            <c:numRef>
              <c:f>Sheet1!$I$10:$L$10</c:f>
              <c:numCache>
                <c:formatCode>General</c:formatCode>
                <c:ptCount val="4"/>
                <c:pt idx="0">
                  <c:v>0.51400000000000001</c:v>
                </c:pt>
                <c:pt idx="1">
                  <c:v>0.57399999999999995</c:v>
                </c:pt>
                <c:pt idx="2">
                  <c:v>0.64700000000000002</c:v>
                </c:pt>
                <c:pt idx="3">
                  <c:v>0.76800000000000002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Sheet1!$C$11</c:f>
              <c:strCache>
                <c:ptCount val="1"/>
                <c:pt idx="0">
                  <c:v>case1, korelacja do 'loss' i jak najmniejsza do innych zmiennych, loss = loss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Sheet1!$I$6:$L$6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</c:numCache>
            </c:numRef>
          </c:xVal>
          <c:yVal>
            <c:numRef>
              <c:f>Sheet1!$I$12:$L$12</c:f>
              <c:numCache>
                <c:formatCode>General</c:formatCode>
                <c:ptCount val="4"/>
                <c:pt idx="0">
                  <c:v>0.28000000000000003</c:v>
                </c:pt>
                <c:pt idx="1">
                  <c:v>0.28599999999999998</c:v>
                </c:pt>
                <c:pt idx="2">
                  <c:v>0.28699999999999998</c:v>
                </c:pt>
                <c:pt idx="3">
                  <c:v>0.28699999999999998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Sheet1!$C$13</c:f>
              <c:strCache>
                <c:ptCount val="1"/>
                <c:pt idx="0">
                  <c:v>case1, korelacja do 'loss' i jak najmniejsza do innych zmiennych, loss = ln(loss)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Sheet1!$I$6:$L$6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</c:numCache>
            </c:numRef>
          </c:xVal>
          <c:yVal>
            <c:numRef>
              <c:f>Sheet1!$I$14:$L$14</c:f>
              <c:numCache>
                <c:formatCode>General</c:formatCode>
                <c:ptCount val="4"/>
                <c:pt idx="0">
                  <c:v>0.43</c:v>
                </c:pt>
                <c:pt idx="1">
                  <c:v>0.43</c:v>
                </c:pt>
                <c:pt idx="2">
                  <c:v>0.43</c:v>
                </c:pt>
                <c:pt idx="3">
                  <c:v>0.43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Sheet1!$C$15</c:f>
              <c:strCache>
                <c:ptCount val="1"/>
                <c:pt idx="0">
                  <c:v>case2, korelacja do 'loss', loss = loss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Sheet1!$I$6:$L$6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</c:numCache>
            </c:numRef>
          </c:xVal>
          <c:yVal>
            <c:numRef>
              <c:f>Sheet1!$I$16:$L$16</c:f>
              <c:numCache>
                <c:formatCode>General</c:formatCode>
                <c:ptCount val="4"/>
                <c:pt idx="0">
                  <c:v>0.39600000000000002</c:v>
                </c:pt>
                <c:pt idx="1">
                  <c:v>0.46800000000000003</c:v>
                </c:pt>
                <c:pt idx="2">
                  <c:v>0.57999999999999996</c:v>
                </c:pt>
                <c:pt idx="3">
                  <c:v>0.79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Sheet1!$C$17</c:f>
              <c:strCache>
                <c:ptCount val="1"/>
                <c:pt idx="0">
                  <c:v>case2, korelacja do 'loss', loss = ln(loss)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Sheet1!$I$6:$L$6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</c:numCache>
            </c:numRef>
          </c:xVal>
          <c:yVal>
            <c:numRef>
              <c:f>Sheet1!$I$18:$L$18</c:f>
              <c:numCache>
                <c:formatCode>General</c:formatCode>
                <c:ptCount val="4"/>
                <c:pt idx="0">
                  <c:v>0.51500000000000001</c:v>
                </c:pt>
                <c:pt idx="1">
                  <c:v>0.57399999999999995</c:v>
                </c:pt>
                <c:pt idx="2">
                  <c:v>0.64700000000000002</c:v>
                </c:pt>
                <c:pt idx="3">
                  <c:v>0.76800000000000002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Sheet1!$C$19</c:f>
              <c:strCache>
                <c:ptCount val="1"/>
                <c:pt idx="0">
                  <c:v>case2, korelacja do 'loss' i jak najmniejsza do innych zmiennych, loss = loss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Sheet1!$I$6:$L$6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</c:numCache>
            </c:numRef>
          </c:xVal>
          <c:yVal>
            <c:numRef>
              <c:f>Sheet1!$I$20:$L$20</c:f>
              <c:numCache>
                <c:formatCode>General</c:formatCode>
                <c:ptCount val="4"/>
                <c:pt idx="0">
                  <c:v>0.28000000000000003</c:v>
                </c:pt>
                <c:pt idx="1">
                  <c:v>0.28599999999999998</c:v>
                </c:pt>
                <c:pt idx="2">
                  <c:v>0.28699999999999998</c:v>
                </c:pt>
                <c:pt idx="3">
                  <c:v>0.28699999999999998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Sheet1!$C$21</c:f>
              <c:strCache>
                <c:ptCount val="1"/>
                <c:pt idx="0">
                  <c:v>case2, korelacja do 'loss' i jak najmniejsza do innych zmiennych, loss = ln(loss)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Sheet1!$I$6:$L$6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</c:numCache>
            </c:numRef>
          </c:xVal>
          <c:yVal>
            <c:numRef>
              <c:f>Sheet1!$I$22:$L$22</c:f>
              <c:numCache>
                <c:formatCode>General</c:formatCode>
                <c:ptCount val="4"/>
                <c:pt idx="0">
                  <c:v>0.432</c:v>
                </c:pt>
                <c:pt idx="1">
                  <c:v>0.43</c:v>
                </c:pt>
                <c:pt idx="2">
                  <c:v>0.43</c:v>
                </c:pt>
                <c:pt idx="3">
                  <c:v>0.43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9314288"/>
        <c:axId val="-139311568"/>
      </c:scatterChart>
      <c:valAx>
        <c:axId val="-139314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9311568"/>
        <c:crosses val="autoZero"/>
        <c:crossBetween val="midCat"/>
      </c:valAx>
      <c:valAx>
        <c:axId val="-139311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93142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4FA9-4657-4406-916E-7E640662EA5A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67C3-CF93-4FEF-8783-D4F30A17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87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4FA9-4657-4406-916E-7E640662EA5A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67C3-CF93-4FEF-8783-D4F30A17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63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4FA9-4657-4406-916E-7E640662EA5A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67C3-CF93-4FEF-8783-D4F30A17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13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4FA9-4657-4406-916E-7E640662EA5A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67C3-CF93-4FEF-8783-D4F30A17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69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4FA9-4657-4406-916E-7E640662EA5A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67C3-CF93-4FEF-8783-D4F30A17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76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4FA9-4657-4406-916E-7E640662EA5A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67C3-CF93-4FEF-8783-D4F30A17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40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4FA9-4657-4406-916E-7E640662EA5A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67C3-CF93-4FEF-8783-D4F30A17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19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4FA9-4657-4406-916E-7E640662EA5A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67C3-CF93-4FEF-8783-D4F30A17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62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4FA9-4657-4406-916E-7E640662EA5A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67C3-CF93-4FEF-8783-D4F30A17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04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4FA9-4657-4406-916E-7E640662EA5A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67C3-CF93-4FEF-8783-D4F30A17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25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4FA9-4657-4406-916E-7E640662EA5A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67C3-CF93-4FEF-8783-D4F30A17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5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C4FA9-4657-4406-916E-7E640662EA5A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967C3-CF93-4FEF-8783-D4F30A17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33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Tuatara Challenge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Temat projektu:</a:t>
            </a:r>
          </a:p>
          <a:p>
            <a:r>
              <a:rPr lang="pl-PL" dirty="0" smtClean="0"/>
              <a:t>Próba predykcji kwoty odszkodowania na podstawei danych udostępnionych przez firmę Allstate w serwisie kaggle.com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963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Uczenie maszynowe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Pierwszy etap uczenia maszynowego wykonano za pomocą biblioteki MLlib zgodnie ze schematem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  <a:p>
            <a:pPr lvl="1"/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902557" y="3371099"/>
            <a:ext cx="2507908" cy="14851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Zbiór danych = „Case1”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09318" y="4165428"/>
            <a:ext cx="966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537502" y="3474651"/>
            <a:ext cx="2483708" cy="13815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Uczenie maszynowe na jedynie na kolumnach silnie skorelowanych ze zmienną „loss”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082995" y="4161600"/>
            <a:ext cx="1210963" cy="3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512011" y="4899841"/>
            <a:ext cx="570984" cy="65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8355742" y="3518287"/>
            <a:ext cx="2998057" cy="13815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Uczenie maszynowe na jedynie na kolumnach silnie skorelowanych ze zmienną „loss” i jak najsłabiej skorelowanych ze sobą</a:t>
            </a:r>
            <a:endParaRPr lang="en-GB" dirty="0"/>
          </a:p>
        </p:txBody>
      </p:sp>
      <p:sp>
        <p:nvSpPr>
          <p:cNvPr id="23" name="Rounded Rectangle 22"/>
          <p:cNvSpPr/>
          <p:nvPr/>
        </p:nvSpPr>
        <p:spPr>
          <a:xfrm>
            <a:off x="6264876" y="5733535"/>
            <a:ext cx="1423600" cy="443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loss = loss</a:t>
            </a:r>
            <a:endParaRPr lang="en-GB" dirty="0"/>
          </a:p>
        </p:txBody>
      </p:sp>
      <p:sp>
        <p:nvSpPr>
          <p:cNvPr id="24" name="Rounded Rectangle 23"/>
          <p:cNvSpPr/>
          <p:nvPr/>
        </p:nvSpPr>
        <p:spPr>
          <a:xfrm>
            <a:off x="4201297" y="5733535"/>
            <a:ext cx="1673307" cy="443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loss = ln(loss)</a:t>
            </a:r>
            <a:endParaRPr lang="en-GB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196522" y="4899841"/>
            <a:ext cx="228094" cy="69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519733" y="4941029"/>
            <a:ext cx="570984" cy="65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0272598" y="5774723"/>
            <a:ext cx="1423600" cy="443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loss = loss</a:t>
            </a:r>
            <a:endParaRPr lang="en-GB" dirty="0"/>
          </a:p>
        </p:txBody>
      </p:sp>
      <p:sp>
        <p:nvSpPr>
          <p:cNvPr id="29" name="Rounded Rectangle 28"/>
          <p:cNvSpPr/>
          <p:nvPr/>
        </p:nvSpPr>
        <p:spPr>
          <a:xfrm>
            <a:off x="8209019" y="5774723"/>
            <a:ext cx="1673307" cy="443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loss = ln(loss)</a:t>
            </a:r>
            <a:endParaRPr lang="en-GB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9204244" y="4941029"/>
            <a:ext cx="228094" cy="69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31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Pierwsza próba uczenia </a:t>
            </a:r>
            <a:r>
              <a:rPr lang="pl-PL" dirty="0" smtClean="0"/>
              <a:t>maszynowego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 smtClean="0"/>
                  <a:t>Algorytmy wykorzystane do uczenia maszynowego:</a:t>
                </a:r>
                <a:endParaRPr lang="pl-PL" dirty="0"/>
              </a:p>
              <a:p>
                <a:pPr lvl="1"/>
                <a:r>
                  <a:rPr lang="pl-PL" dirty="0"/>
                  <a:t>ml_generalized_linear_regression</a:t>
                </a:r>
              </a:p>
              <a:p>
                <a:pPr lvl="1"/>
                <a:r>
                  <a:rPr lang="pl-PL" dirty="0" smtClean="0"/>
                  <a:t>ml_gradient_boosted_trees</a:t>
                </a:r>
              </a:p>
              <a:p>
                <a:r>
                  <a:rPr lang="pl-PL" dirty="0" smtClean="0"/>
                  <a:t>Modele liniowe były porównywane ze sobą za pomocą współczynnika AIC</a:t>
                </a:r>
              </a:p>
              <a:p>
                <a:r>
                  <a:rPr lang="pl-PL" dirty="0" smtClean="0"/>
                  <a:t>Wszystkie modele były porównywane ze sobą za pomocą współczynnika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l-PL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l-PL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−1)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9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069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Próba poprawienia predykcji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l-PL" dirty="0" smtClean="0"/>
                  <a:t>Pierwsze iteracje uczenia maszynowego przyniosły słabe rezultaty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l-PL" b="0" i="1" smtClean="0">
                        <a:latin typeface="Cambria Math" panose="02040503050406030204" pitchFamily="18" charset="0"/>
                      </a:rPr>
                      <m:t>≅0.3</m:t>
                    </m:r>
                  </m:oMath>
                </a14:m>
                <a:r>
                  <a:rPr lang="pl-PL" dirty="0" smtClean="0"/>
                  <a:t> </a:t>
                </a:r>
              </a:p>
              <a:p>
                <a:r>
                  <a:rPr lang="pl-PL" dirty="0" smtClean="0"/>
                  <a:t>W celu poprawienia predykcji modeli liniowych próbowano znaleźć:</a:t>
                </a:r>
              </a:p>
              <a:p>
                <a:pPr lvl="1"/>
                <a:r>
                  <a:rPr lang="pl-PL" dirty="0" smtClean="0"/>
                  <a:t>Zmienne najmocniej skorelowane (współczynnik korelacji &gt;= 0.1) ze warotścią odszkodowania – ta opreacja zredukowała ilość zmiennych ze 130 do około 30</a:t>
                </a:r>
              </a:p>
              <a:p>
                <a:pPr lvl="1"/>
                <a:r>
                  <a:rPr lang="pl-PL" dirty="0" smtClean="0"/>
                  <a:t>Wśród zmiennych najmocniej skorelowanych z wartością odszkodowania wybrać do regresji te, któe najsłabiej korelują ze sobą</a:t>
                </a:r>
              </a:p>
              <a:p>
                <a:pPr lvl="1"/>
                <a:r>
                  <a:rPr lang="pl-PL" dirty="0" smtClean="0"/>
                  <a:t>Trenowano modele na róznie przygotowanych zbiorach danych</a:t>
                </a:r>
              </a:p>
              <a:p>
                <a:pPr lvl="1"/>
                <a:r>
                  <a:rPr lang="pl-PL" dirty="0"/>
                  <a:t>Regulacja maksymalnej głębokości drzew</a:t>
                </a:r>
                <a:endParaRPr lang="en-GB" dirty="0"/>
              </a:p>
              <a:p>
                <a:pPr lvl="1"/>
                <a:endParaRPr lang="pl-PL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71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Próba poprawienia predykcji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Porównanie współczynnika AIC modeli liniowych dla różnych zbiorów danych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608469"/>
                  </p:ext>
                </p:extLst>
              </p:nvPr>
            </p:nvGraphicFramePr>
            <p:xfrm>
              <a:off x="838202" y="2879770"/>
              <a:ext cx="10515600" cy="3627247"/>
            </p:xfrm>
            <a:graphic>
              <a:graphicData uri="http://schemas.openxmlformats.org/drawingml/2006/table">
                <a:tbl>
                  <a:tblPr firstRow="1" bandRow="1">
                    <a:tableStyleId>{125E5076-3810-47DD-B79F-674D7AD40C01}</a:tableStyleId>
                  </a:tblPr>
                  <a:tblGrid>
                    <a:gridCol w="1168400"/>
                    <a:gridCol w="1168400"/>
                    <a:gridCol w="1168400"/>
                    <a:gridCol w="1168400"/>
                    <a:gridCol w="1168400"/>
                    <a:gridCol w="1168400"/>
                    <a:gridCol w="1168400"/>
                    <a:gridCol w="1168400"/>
                    <a:gridCol w="11684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pl-PL" dirty="0" smtClean="0"/>
                            <a:t>Zbiór danych „case1”</a:t>
                          </a:r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pl-PL" dirty="0" smtClean="0"/>
                            <a:t>Zbiór danych „case2”</a:t>
                          </a:r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pl-PL" sz="1600" dirty="0" smtClean="0"/>
                            <a:t>Wyselekcjonowane</a:t>
                          </a:r>
                          <a:r>
                            <a:rPr lang="pl-PL" sz="1600" baseline="0" dirty="0" smtClean="0"/>
                            <a:t> z</a:t>
                          </a:r>
                          <a:r>
                            <a:rPr lang="pl-PL" sz="1600" dirty="0" smtClean="0"/>
                            <a:t>mienne mocno skorelowane ze zmienną „loss”</a:t>
                          </a:r>
                          <a:endParaRPr lang="en-GB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pl-PL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Wyselekcjonowane zmienne mocno skorelowane ze zmienną „loss” i słabo ze sobą wzajemnie</a:t>
                          </a:r>
                          <a:endParaRPr kumimoji="0" lang="en-GB" sz="16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pl-PL" sz="1600" dirty="0" smtClean="0"/>
                            <a:t>Wyselekcjonowane</a:t>
                          </a:r>
                          <a:r>
                            <a:rPr lang="pl-PL" sz="1600" baseline="0" dirty="0" smtClean="0"/>
                            <a:t> z</a:t>
                          </a:r>
                          <a:r>
                            <a:rPr lang="pl-PL" sz="1600" dirty="0" smtClean="0"/>
                            <a:t>mienne mocno skorelowane ze zmienną „loss”</a:t>
                          </a:r>
                          <a:endParaRPr lang="en-GB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pl-PL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Wyselekcjonowane zmienne mocno skorelowane ze zmienną „loss” i słabo ze sobą wzajemnie</a:t>
                          </a:r>
                          <a:endParaRPr kumimoji="0" lang="en-GB" sz="16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400" dirty="0" smtClean="0"/>
                            <a:t>loss = loss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sz="1400" dirty="0" smtClean="0"/>
                            <a:t>loss = ln(loss)</a:t>
                          </a:r>
                          <a:endParaRPr lang="en-GB" sz="1400" dirty="0" smtClean="0"/>
                        </a:p>
                        <a:p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400" dirty="0" smtClean="0"/>
                            <a:t>loss = loss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sz="1400" dirty="0" smtClean="0"/>
                            <a:t>loss = ln(loss)</a:t>
                          </a:r>
                          <a:endParaRPr lang="en-GB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400" dirty="0" smtClean="0"/>
                            <a:t>loss = loss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sz="1400" dirty="0" smtClean="0"/>
                            <a:t>loss = ln(loss)</a:t>
                          </a:r>
                          <a:endParaRPr lang="en-GB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400" dirty="0" smtClean="0"/>
                            <a:t>loss = loss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sz="1400" dirty="0" smtClean="0"/>
                            <a:t>loss = ln(loss)</a:t>
                          </a:r>
                          <a:endParaRPr lang="en-GB" sz="140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AIC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916586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93278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928686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105855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916577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93237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928686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105855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MSE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4662565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5313457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6143873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6552392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4661613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5307956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6143873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6552392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l-P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𝑎𝑑𝑗</m:t>
                                    </m:r>
                                  </m:sub>
                                  <m:sup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0,435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0,628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0,268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 smtClean="0"/>
                            <a:t>0,423</a:t>
                          </a:r>
                          <a:endParaRPr lang="en-GB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0,435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0,628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0,268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0,423</a:t>
                          </a:r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608469"/>
                  </p:ext>
                </p:extLst>
              </p:nvPr>
            </p:nvGraphicFramePr>
            <p:xfrm>
              <a:off x="838202" y="2879770"/>
              <a:ext cx="10515600" cy="3627247"/>
            </p:xfrm>
            <a:graphic>
              <a:graphicData uri="http://schemas.openxmlformats.org/drawingml/2006/table">
                <a:tbl>
                  <a:tblPr firstRow="1" bandRow="1">
                    <a:tableStyleId>{125E5076-3810-47DD-B79F-674D7AD40C01}</a:tableStyleId>
                  </a:tblPr>
                  <a:tblGrid>
                    <a:gridCol w="1168400"/>
                    <a:gridCol w="1168400"/>
                    <a:gridCol w="1168400"/>
                    <a:gridCol w="1168400"/>
                    <a:gridCol w="1168400"/>
                    <a:gridCol w="1168400"/>
                    <a:gridCol w="1168400"/>
                    <a:gridCol w="1168400"/>
                    <a:gridCol w="11684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pl-PL" dirty="0" smtClean="0"/>
                            <a:t>Zbiór danych „case1”</a:t>
                          </a:r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pl-PL" dirty="0" smtClean="0"/>
                            <a:t>Zbiór danych „case2”</a:t>
                          </a:r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158496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pl-PL" sz="1600" dirty="0" smtClean="0"/>
                            <a:t>Wyselekcjonowane</a:t>
                          </a:r>
                          <a:r>
                            <a:rPr lang="pl-PL" sz="1600" baseline="0" dirty="0" smtClean="0"/>
                            <a:t> z</a:t>
                          </a:r>
                          <a:r>
                            <a:rPr lang="pl-PL" sz="1600" dirty="0" smtClean="0"/>
                            <a:t>mienne mocno skorelowane ze zmienną „loss”</a:t>
                          </a:r>
                          <a:endParaRPr lang="en-GB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pl-PL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Wyselekcjonowane zmienne mocno skorelowane ze zmienną „loss” i słabo ze sobą wzajemnie</a:t>
                          </a:r>
                          <a:endParaRPr kumimoji="0" lang="en-GB" sz="16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pl-PL" sz="1600" dirty="0" smtClean="0"/>
                            <a:t>Wyselekcjonowane</a:t>
                          </a:r>
                          <a:r>
                            <a:rPr lang="pl-PL" sz="1600" baseline="0" dirty="0" smtClean="0"/>
                            <a:t> z</a:t>
                          </a:r>
                          <a:r>
                            <a:rPr lang="pl-PL" sz="1600" dirty="0" smtClean="0"/>
                            <a:t>mienne mocno skorelowane ze zmienną „loss”</a:t>
                          </a:r>
                          <a:endParaRPr lang="en-GB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pl-PL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Wyselekcjonowane zmienne mocno skorelowane ze zmienną „loss” i słabo ze sobą wzajemnie</a:t>
                          </a:r>
                          <a:endParaRPr kumimoji="0" lang="en-GB" sz="16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400" dirty="0" smtClean="0"/>
                            <a:t>loss = loss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sz="1400" dirty="0" smtClean="0"/>
                            <a:t>loss = ln(loss)</a:t>
                          </a:r>
                          <a:endParaRPr lang="en-GB" sz="1400" dirty="0" smtClean="0"/>
                        </a:p>
                        <a:p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400" dirty="0" smtClean="0"/>
                            <a:t>loss = loss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sz="1400" dirty="0" smtClean="0"/>
                            <a:t>loss = ln(loss)</a:t>
                          </a:r>
                          <a:endParaRPr lang="en-GB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400" dirty="0" smtClean="0"/>
                            <a:t>loss = loss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sz="1400" dirty="0" smtClean="0"/>
                            <a:t>loss = ln(loss)</a:t>
                          </a:r>
                          <a:endParaRPr lang="en-GB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400" dirty="0" smtClean="0"/>
                            <a:t>loss = loss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sz="1400" dirty="0" smtClean="0"/>
                            <a:t>loss = ln(loss)</a:t>
                          </a:r>
                          <a:endParaRPr lang="en-GB" sz="140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AIC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916586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93278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928686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105855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916577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93237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928686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105855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MSE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4662565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5313457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6143873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6552392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4661613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5307956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6143873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6552392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4116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783824" r="-800000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0,435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0,628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0,268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 smtClean="0"/>
                            <a:t>0,423</a:t>
                          </a:r>
                          <a:endParaRPr lang="en-GB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0,435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0,628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0,268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0,423</a:t>
                          </a:r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74327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Próba poprawienia predykcji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Wpływ głębokości drzewa na RMSE: </a:t>
            </a:r>
            <a:endParaRPr lang="en-GB" dirty="0"/>
          </a:p>
        </p:txBody>
      </p:sp>
      <p:graphicFrame>
        <p:nvGraphicFramePr>
          <p:cNvPr id="4" name="Chart 3" title="RMSE dla różnych głębokości i danych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0086813"/>
              </p:ext>
            </p:extLst>
          </p:nvPr>
        </p:nvGraphicFramePr>
        <p:xfrm>
          <a:off x="838200" y="2486026"/>
          <a:ext cx="7192617" cy="3690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6285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Próba poprawienia predykcji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 smtClean="0"/>
                  <a:t>Wpływ głębokości drzewa na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l-PL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 title="RMSE dla różnych głębokości i danych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0358772"/>
              </p:ext>
            </p:extLst>
          </p:nvPr>
        </p:nvGraphicFramePr>
        <p:xfrm>
          <a:off x="838200" y="2325653"/>
          <a:ext cx="7429500" cy="3690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94392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Próba poprawienia predykcji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Algorytmy Lasso oraz Ridge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8643"/>
            <a:ext cx="4396670" cy="4088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113" y="2418341"/>
            <a:ext cx="4297638" cy="404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02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Wnioski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Najmniejszym średnim błędem kwadratowym charakteryzowały się algorytmy XGB dla głębokości 5 drzew,</a:t>
            </a:r>
          </a:p>
          <a:p>
            <a:r>
              <a:rPr lang="pl-PL" dirty="0" smtClean="0"/>
              <a:t>Wśród modeli liniowych najmniejszym RMSE charakteryzował się model wytrenowany na silnie skorelowanych zmiennych z nielogarytmowaną kwotą odszkodowania (</a:t>
            </a:r>
            <a:r>
              <a:rPr lang="pl-PL" dirty="0"/>
              <a:t>ze zbioru danych „case2</a:t>
            </a:r>
            <a:r>
              <a:rPr lang="pl-PL" dirty="0" smtClean="0"/>
              <a:t>”)</a:t>
            </a:r>
          </a:p>
          <a:p>
            <a:r>
              <a:rPr lang="pl-PL" dirty="0" smtClean="0"/>
              <a:t>Minimalne wartości RMSE dla XGB oraz regresji liniowej były podobne</a:t>
            </a:r>
          </a:p>
          <a:p>
            <a:r>
              <a:rPr lang="pl-PL" dirty="0" smtClean="0"/>
              <a:t>Medoty „lasso” oraz „ridge” nie podnisły jakości modelu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375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Problemy które wystąpiły w czasie trwania projektu oraz sposoby w jakie zostały rozwiązane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87952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Zdobyta wiedza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Podstawowe umiejętności z zakresu instalacji, konfiguracji i obsługi oprogramowania:</a:t>
            </a:r>
          </a:p>
          <a:p>
            <a:pPr lvl="1"/>
            <a:r>
              <a:rPr lang="pl-PL" dirty="0" smtClean="0"/>
              <a:t>Apache Flume</a:t>
            </a:r>
          </a:p>
          <a:p>
            <a:pPr lvl="1"/>
            <a:r>
              <a:rPr lang="pl-PL" dirty="0" smtClean="0"/>
              <a:t>Apache Hadoop</a:t>
            </a:r>
          </a:p>
          <a:p>
            <a:pPr lvl="1"/>
            <a:r>
              <a:rPr lang="pl-PL" dirty="0" smtClean="0"/>
              <a:t>Apache Spark</a:t>
            </a:r>
          </a:p>
          <a:p>
            <a:pPr lvl="1"/>
            <a:r>
              <a:rPr lang="pl-PL" dirty="0" smtClean="0"/>
              <a:t>sparklyr</a:t>
            </a:r>
          </a:p>
          <a:p>
            <a:r>
              <a:rPr lang="pl-PL" dirty="0" smtClean="0"/>
              <a:t>Poszerzenie wiedzy na temat regresji liniowej oraz wykorzystywanych algorytmów</a:t>
            </a:r>
          </a:p>
        </p:txBody>
      </p:sp>
    </p:spTree>
    <p:extLst>
      <p:ext uri="{BB962C8B-B14F-4D97-AF65-F5344CB8AC3E}">
        <p14:creationId xmlns:p14="http://schemas.microsoft.com/office/powerpoint/2010/main" val="402925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prezentacji: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Założenia wstępne</a:t>
            </a:r>
          </a:p>
          <a:p>
            <a:r>
              <a:rPr lang="pl-PL" dirty="0" smtClean="0"/>
              <a:t>Schemat wykorzystanej infrastruktury</a:t>
            </a:r>
          </a:p>
          <a:p>
            <a:r>
              <a:rPr lang="pl-PL" dirty="0" smtClean="0"/>
              <a:t>Wstępne manipulacje danymi</a:t>
            </a:r>
          </a:p>
          <a:p>
            <a:r>
              <a:rPr lang="pl-PL" dirty="0" smtClean="0"/>
              <a:t>Pierwsza próba uczenia maszynowego</a:t>
            </a:r>
          </a:p>
          <a:p>
            <a:r>
              <a:rPr lang="pl-PL" dirty="0" smtClean="0"/>
              <a:t>Próba poprawienia predykcji</a:t>
            </a:r>
          </a:p>
          <a:p>
            <a:r>
              <a:rPr lang="pl-PL" dirty="0" smtClean="0"/>
              <a:t>Podsumowanie projektu</a:t>
            </a:r>
          </a:p>
        </p:txBody>
      </p:sp>
    </p:spTree>
    <p:extLst>
      <p:ext uri="{BB962C8B-B14F-4D97-AF65-F5344CB8AC3E}">
        <p14:creationId xmlns:p14="http://schemas.microsoft.com/office/powerpoint/2010/main" val="428319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Dziękuję za uwagę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750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założeń projektowych</a:t>
            </a:r>
            <a:br>
              <a:rPr lang="pl-PL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Wykorzystanie Hadoop’a, Flume’a oraz Spark’a do przechowywania, ładowania i zapisu danych,</a:t>
            </a:r>
          </a:p>
          <a:p>
            <a:r>
              <a:rPr lang="pl-PL" dirty="0" smtClean="0"/>
              <a:t>Wykorzystanie R do bardziej złożonych manipulacji na danych,</a:t>
            </a:r>
          </a:p>
          <a:p>
            <a:r>
              <a:rPr lang="pl-PL" dirty="0" smtClean="0"/>
              <a:t>Wykorzystanie R jako interfejsu do Spark’a oraz Hadoop’a (sparklyr),</a:t>
            </a:r>
          </a:p>
          <a:p>
            <a:r>
              <a:rPr lang="pl-PL" dirty="0" smtClean="0"/>
              <a:t>Wykorzystanie Sparka do uczenia maszynowego (biblioteka MLlib),</a:t>
            </a:r>
          </a:p>
          <a:p>
            <a:r>
              <a:rPr lang="pl-PL" dirty="0" smtClean="0"/>
              <a:t>Weryfikacja/próba optymalizacji modeli utworzonych w Spark’u,</a:t>
            </a:r>
          </a:p>
          <a:p>
            <a:r>
              <a:rPr lang="pl-PL" dirty="0" smtClean="0"/>
              <a:t>Napisanie pakietu w R ułatwiającego pracę z danymi.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555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Schemat wykorzystanej infrastruktury</a:t>
            </a:r>
            <a:br>
              <a:rPr lang="pl-PL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Klaster obliczeniowy (zarówno dla Hadoop’a jak i Spark’a) składający się z 4 wirtualnych maszyn zainstalowanych na oprogramowaniu VirtualBox </a:t>
            </a:r>
          </a:p>
          <a:p>
            <a:r>
              <a:rPr lang="pl-PL" dirty="0" smtClean="0"/>
              <a:t>Schemat przetwarzania danych:</a:t>
            </a:r>
          </a:p>
          <a:p>
            <a:pPr lvl="1"/>
            <a:r>
              <a:rPr lang="pl-PL" dirty="0" smtClean="0"/>
              <a:t>Dane za pomocą Apache Flume’a były ładowane na HDFS</a:t>
            </a:r>
          </a:p>
          <a:p>
            <a:pPr lvl="1"/>
            <a:r>
              <a:rPr lang="pl-PL" dirty="0" smtClean="0"/>
              <a:t>Dane poprzez RStudio (sparklyr) były odczytywane z HDFS,</a:t>
            </a:r>
            <a:br>
              <a:rPr lang="pl-PL" dirty="0" smtClean="0"/>
            </a:br>
            <a:r>
              <a:rPr lang="pl-PL" dirty="0" smtClean="0"/>
              <a:t>ładowane do Apache Spark’a, a następnie do pamięci w celu wykonania określonych manipulacji</a:t>
            </a:r>
          </a:p>
          <a:p>
            <a:pPr lvl="1"/>
            <a:r>
              <a:rPr lang="pl-PL" dirty="0" smtClean="0"/>
              <a:t>Dane, po manipulacjach, (za pomocą sparklyr’a) były ładowane do Spark’a w celu przeprowadzenia na nich uczenia maszynowego,</a:t>
            </a:r>
          </a:p>
          <a:p>
            <a:pPr lvl="1"/>
            <a:r>
              <a:rPr lang="pl-PL" dirty="0" smtClean="0"/>
              <a:t>W celu weryfikacji dane były powtórnie wczytywane do RStudio</a:t>
            </a:r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961" y="2646276"/>
            <a:ext cx="2023839" cy="151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2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Schemat wykorzystanej infrastruktury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352" y="1975912"/>
            <a:ext cx="2171700" cy="148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553" y="4305622"/>
            <a:ext cx="2676525" cy="819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906" y="2718862"/>
            <a:ext cx="1352550" cy="542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430" y="3992069"/>
            <a:ext cx="1895475" cy="10668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863546" y="3583782"/>
            <a:ext cx="0" cy="671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92346" y="4715197"/>
            <a:ext cx="1532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809470" y="3261787"/>
            <a:ext cx="0" cy="73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419070" y="3261787"/>
            <a:ext cx="0" cy="73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Wstępne manipulacje danymi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Ogólna charakterystyka danych:</a:t>
            </a:r>
          </a:p>
          <a:p>
            <a:pPr lvl="1"/>
            <a:r>
              <a:rPr lang="pl-PL" dirty="0" smtClean="0"/>
              <a:t>Wartość odszkodowania miała rozkład log-normalny. Z tego względu zdecodowano się na rozbicie zbioru danych na dwa przypadki:</a:t>
            </a:r>
          </a:p>
          <a:p>
            <a:pPr marL="1371600" lvl="2" indent="-457200">
              <a:buFont typeface="+mj-lt"/>
              <a:buAutoNum type="arabicPeriod"/>
            </a:pPr>
            <a:r>
              <a:rPr lang="pl-PL" dirty="0" smtClean="0"/>
              <a:t>loss = loss</a:t>
            </a:r>
          </a:p>
          <a:p>
            <a:pPr marL="1371600" lvl="2" indent="-457200">
              <a:buFont typeface="+mj-lt"/>
              <a:buAutoNum type="arabicPeriod"/>
            </a:pPr>
            <a:r>
              <a:rPr lang="pl-PL" dirty="0" smtClean="0"/>
              <a:t>loss = ln(loss)</a:t>
            </a:r>
          </a:p>
          <a:p>
            <a:pPr lvl="1"/>
            <a:endParaRPr lang="pl-PL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070" y="3175686"/>
            <a:ext cx="3299871" cy="3304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151" y="3512331"/>
            <a:ext cx="2959571" cy="296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18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Wstępne manipulacje danymi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l-PL" dirty="0"/>
              <a:t>Zmienne generalnie nie miały rozkładów </a:t>
            </a:r>
            <a:r>
              <a:rPr lang="pl-PL" dirty="0" smtClean="0"/>
              <a:t>normalnych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Zmienne </a:t>
            </a:r>
            <a:r>
              <a:rPr lang="pl-PL" dirty="0"/>
              <a:t>często były </a:t>
            </a:r>
            <a:r>
              <a:rPr lang="pl-PL" dirty="0" smtClean="0"/>
              <a:t>bardzo</a:t>
            </a:r>
            <a:br>
              <a:rPr lang="pl-PL" dirty="0" smtClean="0"/>
            </a:br>
            <a:r>
              <a:rPr lang="pl-PL" dirty="0" smtClean="0"/>
              <a:t>mocno </a:t>
            </a:r>
            <a:r>
              <a:rPr lang="pl-PL" dirty="0"/>
              <a:t>skorelowane ze sobą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9" y="2316249"/>
            <a:ext cx="5147619" cy="386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21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Wstępne manipulacje danymi</a:t>
            </a:r>
            <a:br>
              <a:rPr lang="pl-PL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 zapoznaniu się z  danymi, które składały się ze 116 kolumn dyskretnych oraz 14 kolumn ciągłych postanowiono w fazie wstępnej:</a:t>
            </a:r>
          </a:p>
          <a:p>
            <a:endParaRPr lang="pl-PL" dirty="0" smtClean="0"/>
          </a:p>
          <a:p>
            <a:pPr lvl="1"/>
            <a:r>
              <a:rPr lang="pl-PL" dirty="0" smtClean="0"/>
              <a:t>Dokonać prostej faktoryzacji (prosta zmiana litery -&gt; cyfry/liczby, w zależności od ilości poziomów zmiennej) – w skryptach w R oznaczane jako „Case1”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44" y="4320150"/>
            <a:ext cx="3054951" cy="8203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385" y="4320150"/>
            <a:ext cx="3306848" cy="18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4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Wstępne manipulacje danymi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l-PL" dirty="0" smtClean="0"/>
              <a:t>Dokonać faktoryzacji przy założeniu, że poziomy zmiennych są globalne (tzn., że A zawsze będzie reprezentowane przez 1, B przez 2</a:t>
            </a:r>
            <a:r>
              <a:rPr lang="pl-PL" dirty="0"/>
              <a:t>,...) – w skryptach w R oznaczane jako „Case1”</a:t>
            </a:r>
          </a:p>
          <a:p>
            <a:pPr lvl="1"/>
            <a:endParaRPr lang="pl-PL" dirty="0" smtClean="0"/>
          </a:p>
          <a:p>
            <a:pPr marL="914400" lvl="1" indent="-457200">
              <a:buFont typeface="+mj-lt"/>
              <a:buAutoNum type="arabicPeriod"/>
            </a:pPr>
            <a:endParaRPr lang="pl-PL" dirty="0"/>
          </a:p>
          <a:p>
            <a:pPr marL="914400" lvl="1" indent="-457200">
              <a:buFont typeface="+mj-lt"/>
              <a:buAutoNum type="arabicPeriod"/>
            </a:pPr>
            <a:endParaRPr lang="pl-PL" dirty="0" smtClean="0"/>
          </a:p>
          <a:p>
            <a:pPr marL="914400" lvl="1" indent="-457200">
              <a:buFont typeface="+mj-lt"/>
              <a:buAutoNum type="arabicPeriod"/>
            </a:pPr>
            <a:endParaRPr lang="pl-PL" dirty="0"/>
          </a:p>
          <a:p>
            <a:pPr marL="914400" lvl="1" indent="-457200">
              <a:buFont typeface="+mj-lt"/>
              <a:buAutoNum type="arabicPeriod"/>
            </a:pPr>
            <a:endParaRPr lang="pl-PL" dirty="0" smtClean="0"/>
          </a:p>
          <a:p>
            <a:pPr marL="914400" lvl="1" indent="-457200">
              <a:buFont typeface="+mj-lt"/>
              <a:buAutoNum type="arabicPeriod"/>
            </a:pPr>
            <a:endParaRPr lang="pl-PL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958" y="3180911"/>
            <a:ext cx="1598912" cy="16709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059" y="3082057"/>
            <a:ext cx="3054951" cy="82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9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645</Words>
  <Application>Microsoft Office PowerPoint</Application>
  <PresentationFormat>Widescreen</PresentationFormat>
  <Paragraphs>141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Tuatara Challenge</vt:lpstr>
      <vt:lpstr>Plan prezentacji:</vt:lpstr>
      <vt:lpstr>Opis założeń projektowych </vt:lpstr>
      <vt:lpstr>Schemat wykorzystanej infrastruktury </vt:lpstr>
      <vt:lpstr>Schemat wykorzystanej infrastruktury</vt:lpstr>
      <vt:lpstr>Wstępne manipulacje danymi</vt:lpstr>
      <vt:lpstr>Wstępne manipulacje danymi</vt:lpstr>
      <vt:lpstr>Wstępne manipulacje danymi </vt:lpstr>
      <vt:lpstr>Wstępne manipulacje danymi</vt:lpstr>
      <vt:lpstr>Uczenie maszynowe</vt:lpstr>
      <vt:lpstr>Pierwsza próba uczenia maszynowego</vt:lpstr>
      <vt:lpstr>Próba poprawienia predykcji</vt:lpstr>
      <vt:lpstr>Próba poprawienia predykcji</vt:lpstr>
      <vt:lpstr>Próba poprawienia predykcji</vt:lpstr>
      <vt:lpstr>Próba poprawienia predykcji</vt:lpstr>
      <vt:lpstr>Próba poprawienia predykcji</vt:lpstr>
      <vt:lpstr>Wnioski</vt:lpstr>
      <vt:lpstr>Problemy które wystąpiły w czasie trwania projektu oraz sposoby w jakie zostały rozwiązane</vt:lpstr>
      <vt:lpstr>Zdobyta wiedza</vt:lpstr>
      <vt:lpstr>Dziękuję za uwagę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Tuatara Challenge</dc:title>
  <dc:creator>kebabicz</dc:creator>
  <cp:lastModifiedBy>kebabicz</cp:lastModifiedBy>
  <cp:revision>27</cp:revision>
  <dcterms:created xsi:type="dcterms:W3CDTF">2016-11-24T19:53:24Z</dcterms:created>
  <dcterms:modified xsi:type="dcterms:W3CDTF">2016-11-27T23:54:32Z</dcterms:modified>
</cp:coreProperties>
</file>