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PT Sans Narrow"/>
      <p:regular r:id="rId22"/>
      <p:bold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TSansNarrow-regular.fntdata"/><Relationship Id="rId21" Type="http://schemas.openxmlformats.org/officeDocument/2006/relationships/slide" Target="slides/slide16.xml"/><Relationship Id="rId24" Type="http://schemas.openxmlformats.org/officeDocument/2006/relationships/font" Target="fonts/OpenSans-regular.fntdata"/><Relationship Id="rId23" Type="http://schemas.openxmlformats.org/officeDocument/2006/relationships/font" Target="fonts/PTSansNarrow-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8dcfc6f3d9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8dcfc6f3d9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8dcfc6f3d9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8dcfc6f3d9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8dcfc6f3d9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8dcfc6f3d9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8dcfc6f3d9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8dcfc6f3d9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8dcfc6f3d9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8dcfc6f3d9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8dcfc6f3d9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8dcfc6f3d9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1db3b1aff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1db3b1aff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8dcfc6f3d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8dcfc6f3d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8dcfc6f3d9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8dcfc6f3d9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8dcfc6f3d9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8dcfc6f3d9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8dcfc6f3d9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8dcfc6f3d9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8dcfc6f3d9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8dcfc6f3d9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8dcfc6f3d9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8dcfc6f3d9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8dcfc6f3d9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8dcfc6f3d9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8dcfc6f3d9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8dcfc6f3d9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colab.research.google.com/drive/1RnktxuxVhWKqhaVZjOLle2SDnEPvKqlP#scrollTo=BnovZvn1MwpO" TargetMode="External"/><Relationship Id="rId4" Type="http://schemas.openxmlformats.org/officeDocument/2006/relationships/hyperlink" Target="https://colab.research.google.com/drive/1TjmV78bXb-rrfMrKo5fthpcnmsopTfeZ#scrollTo=jrpt4xZdONv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idx="1" type="subTitle"/>
          </p:nvPr>
        </p:nvSpPr>
        <p:spPr>
          <a:xfrm>
            <a:off x="2136750" y="30124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Keir Mitchell</a:t>
            </a:r>
            <a:endParaRPr/>
          </a:p>
        </p:txBody>
      </p:sp>
      <p:sp>
        <p:nvSpPr>
          <p:cNvPr id="67" name="Google Shape;67;p13"/>
          <p:cNvSpPr txBox="1"/>
          <p:nvPr>
            <p:ph type="ctrTitle"/>
          </p:nvPr>
        </p:nvSpPr>
        <p:spPr>
          <a:xfrm>
            <a:off x="1003650" y="1990039"/>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Does our estimated delivery time vary by region</a:t>
            </a:r>
            <a:endParaRPr/>
          </a:p>
          <a:p>
            <a:pPr indent="0" lvl="0" marL="0" rtl="0" algn="ctr">
              <a:spcBef>
                <a:spcPts val="0"/>
              </a:spcBef>
              <a:spcAft>
                <a:spcPts val="0"/>
              </a:spcAft>
              <a:buNone/>
            </a:pPr>
            <a:r>
              <a:rPr b="0" lang="en" sz="2400"/>
              <a:t>Final Project BUS 325</a:t>
            </a:r>
            <a:endParaRPr b="0"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Second </a:t>
            </a:r>
            <a:r>
              <a:rPr lang="en"/>
              <a:t>Testable Answer </a:t>
            </a:r>
            <a:r>
              <a:rPr lang="en"/>
              <a:t>and Relevance to Key Question </a:t>
            </a:r>
            <a:endParaRPr/>
          </a:p>
        </p:txBody>
      </p:sp>
      <p:sp>
        <p:nvSpPr>
          <p:cNvPr id="121" name="Google Shape;121;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Arial"/>
              <a:buChar char="●"/>
            </a:pPr>
            <a:r>
              <a:rPr b="1" lang="en" sz="1400">
                <a:solidFill>
                  <a:srgbClr val="000000"/>
                </a:solidFill>
              </a:rPr>
              <a:t>Answer</a:t>
            </a:r>
            <a:endParaRPr b="1" sz="1400">
              <a:solidFill>
                <a:srgbClr val="000000"/>
              </a:solidFill>
            </a:endParaRPr>
          </a:p>
          <a:p>
            <a:pPr indent="-317500" lvl="1" marL="914400" rtl="0" algn="l">
              <a:spcBef>
                <a:spcPts val="0"/>
              </a:spcBef>
              <a:spcAft>
                <a:spcPts val="0"/>
              </a:spcAft>
              <a:buClr>
                <a:srgbClr val="000000"/>
              </a:buClr>
              <a:buSzPts val="1400"/>
              <a:buFont typeface="Arial"/>
              <a:buChar char="○"/>
            </a:pPr>
            <a:r>
              <a:rPr lang="en" sz="1400">
                <a:solidFill>
                  <a:srgbClr val="000000"/>
                </a:solidFill>
              </a:rPr>
              <a:t>The majority of products, regardless of weight, cluster between 5–15 days for delivery. However, lighter items occasionally exhibit extreme delays, whereas heavier products do not show a strong correlation with significant delays</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Relevance</a:t>
            </a:r>
            <a:endParaRPr b="1" sz="1400">
              <a:solidFill>
                <a:srgbClr val="000000"/>
              </a:solidFill>
            </a:endParaRPr>
          </a:p>
          <a:p>
            <a:pPr indent="-317500" lvl="1" marL="914400" rtl="0" algn="l">
              <a:spcBef>
                <a:spcPts val="0"/>
              </a:spcBef>
              <a:spcAft>
                <a:spcPts val="0"/>
              </a:spcAft>
              <a:buClr>
                <a:srgbClr val="000000"/>
              </a:buClr>
              <a:buSzPts val="1400"/>
              <a:buFont typeface="Arial"/>
              <a:buChar char="○"/>
            </a:pPr>
            <a:r>
              <a:rPr lang="en" sz="1400">
                <a:solidFill>
                  <a:srgbClr val="000000"/>
                </a:solidFill>
              </a:rPr>
              <a:t>Weight's role in delivery times helps clarify whether delays are due to product characteristics or regional logistics. This understanding aids in improving delivery processes for specific products</a:t>
            </a:r>
            <a:endParaRPr sz="14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Third </a:t>
            </a:r>
            <a:r>
              <a:rPr lang="en"/>
              <a:t>Testable Question and Relevance</a:t>
            </a:r>
            <a:endParaRPr/>
          </a:p>
        </p:txBody>
      </p:sp>
      <p:sp>
        <p:nvSpPr>
          <p:cNvPr id="127" name="Google Shape;127;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0" lvl="0" marL="0" rtl="0" algn="l">
              <a:spcBef>
                <a:spcPts val="900"/>
              </a:spcBef>
              <a:spcAft>
                <a:spcPts val="0"/>
              </a:spcAft>
              <a:buNone/>
            </a:pPr>
            <a:r>
              <a:rPr lang="en" sz="1750">
                <a:solidFill>
                  <a:srgbClr val="000000"/>
                </a:solidFill>
              </a:rPr>
              <a:t>Where are most of the sellers located?</a:t>
            </a:r>
            <a:endParaRPr sz="1750">
              <a:solidFill>
                <a:srgbClr val="000000"/>
              </a:solidFill>
            </a:endParaRPr>
          </a:p>
          <a:p>
            <a:pPr indent="0" lvl="0" marL="0" rtl="0" algn="l">
              <a:spcBef>
                <a:spcPts val="900"/>
              </a:spcBef>
              <a:spcAft>
                <a:spcPts val="0"/>
              </a:spcAft>
              <a:buNone/>
            </a:pPr>
            <a:r>
              <a:rPr b="1" lang="en" sz="1400">
                <a:solidFill>
                  <a:srgbClr val="0E0E0E"/>
                </a:solidFill>
              </a:rPr>
              <a:t>Relevance</a:t>
            </a:r>
            <a:r>
              <a:rPr lang="en" sz="1400">
                <a:solidFill>
                  <a:srgbClr val="0E0E0E"/>
                </a:solidFill>
              </a:rPr>
              <a:t>:</a:t>
            </a:r>
            <a:endParaRPr sz="1400">
              <a:solidFill>
                <a:srgbClr val="0E0E0E"/>
              </a:solidFill>
            </a:endParaRPr>
          </a:p>
          <a:p>
            <a:pPr indent="-317500" lvl="0" marL="457200" rtl="0" algn="l">
              <a:spcBef>
                <a:spcPts val="900"/>
              </a:spcBef>
              <a:spcAft>
                <a:spcPts val="0"/>
              </a:spcAft>
              <a:buClr>
                <a:srgbClr val="0E0E0E"/>
              </a:buClr>
              <a:buSzPts val="1400"/>
              <a:buChar char="●"/>
            </a:pPr>
            <a:r>
              <a:rPr lang="en" sz="1400">
                <a:solidFill>
                  <a:srgbClr val="0E0E0E"/>
                </a:solidFill>
              </a:rPr>
              <a:t>Seller distribution impacts delivery logistics. </a:t>
            </a:r>
            <a:endParaRPr sz="1400">
              <a:solidFill>
                <a:srgbClr val="0E0E0E"/>
              </a:solidFill>
            </a:endParaRPr>
          </a:p>
          <a:p>
            <a:pPr indent="-317500" lvl="0" marL="457200" rtl="0" algn="l">
              <a:spcBef>
                <a:spcPts val="0"/>
              </a:spcBef>
              <a:spcAft>
                <a:spcPts val="0"/>
              </a:spcAft>
              <a:buClr>
                <a:srgbClr val="0E0E0E"/>
              </a:buClr>
              <a:buSzPts val="1400"/>
              <a:buChar char="●"/>
            </a:pPr>
            <a:r>
              <a:rPr lang="en" sz="1400">
                <a:solidFill>
                  <a:srgbClr val="0E0E0E"/>
                </a:solidFill>
              </a:rPr>
              <a:t>For example:</a:t>
            </a:r>
            <a:endParaRPr sz="1400">
              <a:solidFill>
                <a:srgbClr val="0E0E0E"/>
              </a:solidFill>
            </a:endParaRPr>
          </a:p>
          <a:p>
            <a:pPr indent="-317500" lvl="1" marL="914400" rtl="0" algn="l">
              <a:spcBef>
                <a:spcPts val="0"/>
              </a:spcBef>
              <a:spcAft>
                <a:spcPts val="0"/>
              </a:spcAft>
              <a:buClr>
                <a:srgbClr val="0E0E0E"/>
              </a:buClr>
              <a:buSzPts val="1400"/>
              <a:buChar char="○"/>
            </a:pPr>
            <a:r>
              <a:rPr lang="en">
                <a:solidFill>
                  <a:srgbClr val="0E0E0E"/>
                </a:solidFill>
              </a:rPr>
              <a:t>Regions closer to seller hubs might experience faster delivery</a:t>
            </a:r>
            <a:endParaRPr>
              <a:solidFill>
                <a:srgbClr val="0E0E0E"/>
              </a:solidFill>
            </a:endParaRPr>
          </a:p>
          <a:p>
            <a:pPr indent="-317500" lvl="1" marL="914400" rtl="0" algn="l">
              <a:spcBef>
                <a:spcPts val="0"/>
              </a:spcBef>
              <a:spcAft>
                <a:spcPts val="0"/>
              </a:spcAft>
              <a:buClr>
                <a:srgbClr val="0E0E0E"/>
              </a:buClr>
              <a:buSzPts val="1400"/>
              <a:buChar char="○"/>
            </a:pPr>
            <a:r>
              <a:rPr lang="en">
                <a:solidFill>
                  <a:srgbClr val="0E0E0E"/>
                </a:solidFill>
              </a:rPr>
              <a:t>States with fewer sellers may depend on longer shipping distances, increasing delays</a:t>
            </a:r>
            <a:endParaRPr>
              <a:solidFill>
                <a:srgbClr val="0E0E0E"/>
              </a:solidFill>
            </a:endParaRPr>
          </a:p>
          <a:p>
            <a:pPr indent="-127000" lvl="0" marL="127000" rtl="0" algn="l">
              <a:spcBef>
                <a:spcPts val="900"/>
              </a:spcBef>
              <a:spcAft>
                <a:spcPts val="0"/>
              </a:spcAft>
              <a:buNone/>
            </a:pPr>
            <a:r>
              <a:rPr b="1" lang="en" sz="1400">
                <a:solidFill>
                  <a:srgbClr val="0E0E0E"/>
                </a:solidFill>
              </a:rPr>
              <a:t>Potential Insights</a:t>
            </a:r>
            <a:r>
              <a:rPr lang="en" sz="1400">
                <a:solidFill>
                  <a:srgbClr val="0E0E0E"/>
                </a:solidFill>
              </a:rPr>
              <a:t>:</a:t>
            </a:r>
            <a:endParaRPr sz="1400">
              <a:solidFill>
                <a:srgbClr val="0E0E0E"/>
              </a:solidFill>
            </a:endParaRPr>
          </a:p>
          <a:p>
            <a:pPr indent="-317500" lvl="0" marL="457200" rtl="0" algn="l">
              <a:spcBef>
                <a:spcPts val="900"/>
              </a:spcBef>
              <a:spcAft>
                <a:spcPts val="0"/>
              </a:spcAft>
              <a:buClr>
                <a:srgbClr val="0E0E0E"/>
              </a:buClr>
              <a:buSzPts val="1400"/>
              <a:buChar char="●"/>
            </a:pPr>
            <a:r>
              <a:rPr lang="en" sz="1400">
                <a:solidFill>
                  <a:srgbClr val="0E0E0E"/>
                </a:solidFill>
              </a:rPr>
              <a:t>Seller hubs: </a:t>
            </a:r>
            <a:endParaRPr sz="1400">
              <a:solidFill>
                <a:srgbClr val="0E0E0E"/>
              </a:solidFill>
            </a:endParaRPr>
          </a:p>
          <a:p>
            <a:pPr indent="-317500" lvl="1" marL="914400" rtl="0" algn="l">
              <a:spcBef>
                <a:spcPts val="0"/>
              </a:spcBef>
              <a:spcAft>
                <a:spcPts val="0"/>
              </a:spcAft>
              <a:buClr>
                <a:srgbClr val="0E0E0E"/>
              </a:buClr>
              <a:buSzPts val="1400"/>
              <a:buChar char="○"/>
            </a:pPr>
            <a:r>
              <a:rPr lang="en">
                <a:solidFill>
                  <a:srgbClr val="0E0E0E"/>
                </a:solidFill>
              </a:rPr>
              <a:t>States with the highest seller concentrations may act as distribution centers</a:t>
            </a:r>
            <a:endParaRPr>
              <a:solidFill>
                <a:srgbClr val="0E0E0E"/>
              </a:solidFill>
            </a:endParaRPr>
          </a:p>
          <a:p>
            <a:pPr indent="-317500" lvl="0" marL="457200" rtl="0" algn="l">
              <a:spcBef>
                <a:spcPts val="0"/>
              </a:spcBef>
              <a:spcAft>
                <a:spcPts val="0"/>
              </a:spcAft>
              <a:buClr>
                <a:srgbClr val="0E0E0E"/>
              </a:buClr>
              <a:buSzPts val="1400"/>
              <a:buChar char="●"/>
            </a:pPr>
            <a:r>
              <a:rPr lang="en" sz="1400">
                <a:solidFill>
                  <a:srgbClr val="0E0E0E"/>
                </a:solidFill>
              </a:rPr>
              <a:t>Geographic gaps</a:t>
            </a:r>
            <a:endParaRPr sz="1400">
              <a:solidFill>
                <a:srgbClr val="0E0E0E"/>
              </a:solidFill>
            </a:endParaRPr>
          </a:p>
          <a:p>
            <a:pPr indent="-317500" lvl="1" marL="914400" rtl="0" algn="l">
              <a:spcBef>
                <a:spcPts val="0"/>
              </a:spcBef>
              <a:spcAft>
                <a:spcPts val="0"/>
              </a:spcAft>
              <a:buClr>
                <a:srgbClr val="0E0E0E"/>
              </a:buClr>
              <a:buSzPts val="1400"/>
              <a:buChar char="○"/>
            </a:pPr>
            <a:r>
              <a:rPr lang="en">
                <a:solidFill>
                  <a:srgbClr val="0E0E0E"/>
                </a:solidFill>
              </a:rPr>
              <a:t>States with few sellers might benefit from recruitment or partnerships with third-party logistics providers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Third </a:t>
            </a:r>
            <a:r>
              <a:rPr lang="en"/>
              <a:t>Testable Question Data Quality Issues</a:t>
            </a:r>
            <a:endParaRPr/>
          </a:p>
        </p:txBody>
      </p:sp>
      <p:sp>
        <p:nvSpPr>
          <p:cNvPr id="133" name="Google Shape;133;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rgbClr val="0E0E0E"/>
                </a:solidFill>
              </a:rPr>
              <a:t>Data Quality Issues</a:t>
            </a:r>
            <a:r>
              <a:rPr lang="en" sz="1400">
                <a:solidFill>
                  <a:srgbClr val="0E0E0E"/>
                </a:solidFill>
              </a:rPr>
              <a:t>:</a:t>
            </a:r>
            <a:endParaRPr sz="1400">
              <a:solidFill>
                <a:srgbClr val="0E0E0E"/>
              </a:solidFill>
            </a:endParaRPr>
          </a:p>
          <a:p>
            <a:pPr indent="-317500" lvl="0" marL="457200" rtl="0" algn="l">
              <a:spcBef>
                <a:spcPts val="900"/>
              </a:spcBef>
              <a:spcAft>
                <a:spcPts val="0"/>
              </a:spcAft>
              <a:buClr>
                <a:srgbClr val="0E0E0E"/>
              </a:buClr>
              <a:buSzPts val="1400"/>
              <a:buChar char="●"/>
            </a:pPr>
            <a:r>
              <a:rPr b="1" lang="en" sz="1400">
                <a:solidFill>
                  <a:srgbClr val="0E0E0E"/>
                </a:solidFill>
              </a:rPr>
              <a:t>Duplicates</a:t>
            </a:r>
            <a:endParaRPr sz="1400">
              <a:solidFill>
                <a:srgbClr val="0E0E0E"/>
              </a:solidFill>
            </a:endParaRPr>
          </a:p>
          <a:p>
            <a:pPr indent="-317500" lvl="1" marL="914400" rtl="0" algn="l">
              <a:spcBef>
                <a:spcPts val="0"/>
              </a:spcBef>
              <a:spcAft>
                <a:spcPts val="0"/>
              </a:spcAft>
              <a:buClr>
                <a:srgbClr val="0E0E0E"/>
              </a:buClr>
              <a:buSzPts val="1400"/>
              <a:buChar char="○"/>
            </a:pPr>
            <a:r>
              <a:rPr lang="en">
                <a:solidFill>
                  <a:srgbClr val="0E0E0E"/>
                </a:solidFill>
              </a:rPr>
              <a:t>Removed redundant seller records by state (drop_duplicates).</a:t>
            </a:r>
            <a:endParaRPr>
              <a:solidFill>
                <a:srgbClr val="0E0E0E"/>
              </a:solidFill>
            </a:endParaRPr>
          </a:p>
          <a:p>
            <a:pPr indent="-317500" lvl="0" marL="457200" rtl="0" algn="l">
              <a:spcBef>
                <a:spcPts val="0"/>
              </a:spcBef>
              <a:spcAft>
                <a:spcPts val="0"/>
              </a:spcAft>
              <a:buClr>
                <a:srgbClr val="0E0E0E"/>
              </a:buClr>
              <a:buSzPts val="1400"/>
              <a:buChar char="●"/>
            </a:pPr>
            <a:r>
              <a:rPr b="1" lang="en" sz="1400">
                <a:solidFill>
                  <a:srgbClr val="0E0E0E"/>
                </a:solidFill>
              </a:rPr>
              <a:t>Impact</a:t>
            </a:r>
            <a:endParaRPr sz="1400">
              <a:solidFill>
                <a:srgbClr val="0E0E0E"/>
              </a:solidFill>
            </a:endParaRPr>
          </a:p>
          <a:p>
            <a:pPr indent="-317500" lvl="1" marL="914400" rtl="0" algn="l">
              <a:spcBef>
                <a:spcPts val="0"/>
              </a:spcBef>
              <a:spcAft>
                <a:spcPts val="0"/>
              </a:spcAft>
              <a:buClr>
                <a:srgbClr val="0E0E0E"/>
              </a:buClr>
              <a:buSzPts val="1400"/>
              <a:buChar char="○"/>
            </a:pPr>
            <a:r>
              <a:rPr lang="en">
                <a:solidFill>
                  <a:srgbClr val="0E0E0E"/>
                </a:solidFill>
              </a:rPr>
              <a:t>Prevents inflated seller counts but assumes the first record is most accur</a:t>
            </a:r>
            <a:endParaRPr>
              <a:solidFill>
                <a:srgbClr val="0E0E0E"/>
              </a:solidFill>
            </a:endParaRPr>
          </a:p>
          <a:p>
            <a:pPr indent="-317500" lvl="0" marL="457200" rtl="0" algn="l">
              <a:spcBef>
                <a:spcPts val="0"/>
              </a:spcBef>
              <a:spcAft>
                <a:spcPts val="0"/>
              </a:spcAft>
              <a:buClr>
                <a:srgbClr val="0E0E0E"/>
              </a:buClr>
              <a:buSzPts val="1400"/>
              <a:buChar char="●"/>
            </a:pPr>
            <a:r>
              <a:rPr b="1" lang="en" sz="1400">
                <a:solidFill>
                  <a:srgbClr val="0E0E0E"/>
                </a:solidFill>
              </a:rPr>
              <a:t>Missing Values</a:t>
            </a:r>
            <a:endParaRPr sz="1400">
              <a:solidFill>
                <a:srgbClr val="0E0E0E"/>
              </a:solidFill>
            </a:endParaRPr>
          </a:p>
          <a:p>
            <a:pPr indent="-317500" lvl="1" marL="914400" rtl="0" algn="l">
              <a:spcBef>
                <a:spcPts val="0"/>
              </a:spcBef>
              <a:spcAft>
                <a:spcPts val="0"/>
              </a:spcAft>
              <a:buClr>
                <a:srgbClr val="0E0E0E"/>
              </a:buClr>
              <a:buSzPts val="1400"/>
              <a:buChar char="○"/>
            </a:pPr>
            <a:r>
              <a:rPr lang="en">
                <a:solidFill>
                  <a:srgbClr val="0E0E0E"/>
                </a:solidFill>
              </a:rPr>
              <a:t>Replaced missing data (NaN) and empty fields with 'Unknown' to maintain consistency and prevent errors in subsequent analysis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Third </a:t>
            </a:r>
            <a:r>
              <a:rPr lang="en"/>
              <a:t>Testable Question EDA</a:t>
            </a:r>
            <a:endParaRPr/>
          </a:p>
        </p:txBody>
      </p:sp>
      <p:sp>
        <p:nvSpPr>
          <p:cNvPr id="139" name="Google Shape;139;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rgbClr val="000000"/>
                </a:solidFill>
              </a:rPr>
              <a:t>Multivariate non-graphical EDA</a:t>
            </a:r>
            <a:endParaRPr b="1"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Customer Data</a:t>
            </a:r>
            <a:endParaRPr b="1"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Average delivery time is 18.78 days, ranging from 8.76 to 29.39 days, with no missing values</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Product Data</a:t>
            </a:r>
            <a:endParaRPr b="1"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Product weights vary significantly (0–40,425 g), with 610 missing category and detail values. Product dimensions and weights show large variability, requiring further validation</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Seller Data</a:t>
            </a:r>
            <a:endParaRPr b="1"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Sellers are concentrated in São Paulo (SP, 1,849 sellers), with fewer sellers in northern states. No missing values exist in this dataset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Third Testable Answer and Relevance to Key Question </a:t>
            </a:r>
            <a:endParaRPr/>
          </a:p>
        </p:txBody>
      </p:sp>
      <p:sp>
        <p:nvSpPr>
          <p:cNvPr id="145" name="Google Shape;145;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Char char="●"/>
            </a:pPr>
            <a:r>
              <a:rPr b="1" lang="en" sz="1400">
                <a:solidFill>
                  <a:srgbClr val="000000"/>
                </a:solidFill>
              </a:rPr>
              <a:t>Answer</a:t>
            </a:r>
            <a:endParaRPr b="1" sz="1400">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Sellers are heavily concentrated in São Paulo (SP), with fewer sellers in northern states. This geographic distribution impacts delivery efficiency, with regions closer to seller hubs experiencing faster delivery times</a:t>
            </a:r>
            <a:endParaRPr>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Relevance</a:t>
            </a:r>
            <a:r>
              <a:rPr lang="en" sz="1400">
                <a:solidFill>
                  <a:srgbClr val="000000"/>
                </a:solidFill>
              </a:rPr>
              <a:t> </a:t>
            </a:r>
            <a:endParaRPr sz="1400">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Seller distribution affects regional delivery times. Addressing geographic gaps through partnerships or recruitment can reduce delays in underserved regions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Overall Answer to the Key Business Question</a:t>
            </a:r>
            <a:endParaRPr/>
          </a:p>
        </p:txBody>
      </p:sp>
      <p:sp>
        <p:nvSpPr>
          <p:cNvPr id="151" name="Google Shape;151;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Delivery times vary significantly by region, influenced by factors such as seller location and potentially regional infrastructure. Addressing delays in specific states and optimizing logistics based on seller distribution are critical for improving delivery performance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Notebooks with additional code</a:t>
            </a:r>
            <a:endParaRPr/>
          </a:p>
        </p:txBody>
      </p:sp>
      <p:sp>
        <p:nvSpPr>
          <p:cNvPr id="157" name="Google Shape;157;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u="sng">
                <a:solidFill>
                  <a:schemeClr val="hlink"/>
                </a:solidFill>
                <a:latin typeface="Arial"/>
                <a:ea typeface="Arial"/>
                <a:cs typeface="Arial"/>
                <a:sym typeface="Arial"/>
                <a:hlinkClick r:id="rId3"/>
              </a:rPr>
              <a:t>https://colab.research.google.com/drive/1RnktxuxVhWKqhaVZjOLle2SDnEPvKqlP#scrollTo=BnovZvn1MwpO</a:t>
            </a:r>
            <a:endParaRPr/>
          </a:p>
          <a:p>
            <a:pPr indent="0" lvl="0" marL="0" rtl="0" algn="l">
              <a:spcBef>
                <a:spcPts val="1200"/>
              </a:spcBef>
              <a:spcAft>
                <a:spcPts val="1200"/>
              </a:spcAft>
              <a:buNone/>
            </a:pPr>
            <a:r>
              <a:rPr lang="en" sz="1100" u="sng">
                <a:solidFill>
                  <a:schemeClr val="hlink"/>
                </a:solidFill>
                <a:latin typeface="Arial"/>
                <a:ea typeface="Arial"/>
                <a:cs typeface="Arial"/>
                <a:sym typeface="Arial"/>
                <a:hlinkClick r:id="rId4"/>
              </a:rPr>
              <a:t>https://colab.research.google.com/drive/1TjmV78bXb-rrfMrKo5fthpcnmsopTfeZ#scrollTo=jrpt4xZdONv8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Business Question and Relevance to Olist</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0E0E0E"/>
                </a:solidFill>
              </a:rPr>
              <a:t>Does our estimated delivery time vary by region?</a:t>
            </a:r>
            <a:endParaRPr sz="1400">
              <a:solidFill>
                <a:srgbClr val="000000"/>
              </a:solidFill>
            </a:endParaRPr>
          </a:p>
          <a:p>
            <a:pPr indent="0" lvl="0" marL="0" rtl="0" algn="l">
              <a:spcBef>
                <a:spcPts val="0"/>
              </a:spcBef>
              <a:spcAft>
                <a:spcPts val="0"/>
              </a:spcAft>
              <a:buNone/>
            </a:pPr>
            <a:r>
              <a:rPr lang="en" sz="1400">
                <a:solidFill>
                  <a:srgbClr val="000000"/>
                </a:solidFill>
              </a:rPr>
              <a:t>Why this matters:</a:t>
            </a:r>
            <a:endParaRPr sz="1400">
              <a:solidFill>
                <a:srgbClr val="000000"/>
              </a:solidFill>
            </a:endParaRPr>
          </a:p>
          <a:p>
            <a:pPr indent="-317500" lvl="0" marL="457200" rtl="0" algn="l">
              <a:spcBef>
                <a:spcPts val="900"/>
              </a:spcBef>
              <a:spcAft>
                <a:spcPts val="0"/>
              </a:spcAft>
              <a:buClr>
                <a:srgbClr val="000000"/>
              </a:buClr>
              <a:buSzPts val="1400"/>
              <a:buChar char="●"/>
            </a:pPr>
            <a:r>
              <a:rPr b="1" lang="en" sz="1400">
                <a:solidFill>
                  <a:srgbClr val="000000"/>
                </a:solidFill>
              </a:rPr>
              <a:t>Logistics Optimization</a:t>
            </a:r>
            <a:endParaRPr b="1" sz="1400">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Understanding regional delivery time differences can help Olist identify bottlenecks, optimize delivery routes, and improve customer satisfaction</a:t>
            </a:r>
            <a:endParaRPr>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Cost Efficiency</a:t>
            </a:r>
            <a:endParaRPr b="1" sz="1400">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Addressing inefficiencies in slower regions can reduce costs associated with delays, such as compensation or customer dissatisfaction</a:t>
            </a:r>
            <a:endParaRPr>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Competitive Edge</a:t>
            </a:r>
            <a:endParaRPr b="1" sz="1400">
              <a:solidFill>
                <a:srgbClr val="000000"/>
              </a:solidFill>
            </a:endParaRPr>
          </a:p>
          <a:p>
            <a:pPr indent="-317500" lvl="1" marL="914400" rtl="0" algn="l">
              <a:spcBef>
                <a:spcPts val="0"/>
              </a:spcBef>
              <a:spcAft>
                <a:spcPts val="0"/>
              </a:spcAft>
              <a:buClr>
                <a:srgbClr val="000000"/>
              </a:buClr>
              <a:buSzPts val="1400"/>
              <a:buChar char="○"/>
            </a:pPr>
            <a:r>
              <a:rPr lang="en">
                <a:solidFill>
                  <a:srgbClr val="000000"/>
                </a:solidFill>
              </a:rPr>
              <a:t>Providing reliable, region-specific delivery time estimates strengthens customer trust and enhances Olist’s reputation in the competitive e-commerce market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First Testable Question and Relevance</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900"/>
              </a:spcBef>
              <a:spcAft>
                <a:spcPts val="0"/>
              </a:spcAft>
              <a:buNone/>
            </a:pPr>
            <a:r>
              <a:rPr lang="en" sz="1400">
                <a:solidFill>
                  <a:srgbClr val="0E0E0E"/>
                </a:solidFill>
              </a:rPr>
              <a:t>What are the average delivery times by state?</a:t>
            </a:r>
            <a:endParaRPr b="1" sz="1400">
              <a:solidFill>
                <a:srgbClr val="0E0E0E"/>
              </a:solidFill>
            </a:endParaRPr>
          </a:p>
          <a:p>
            <a:pPr indent="0" lvl="0" marL="0" rtl="0" algn="l">
              <a:spcBef>
                <a:spcPts val="900"/>
              </a:spcBef>
              <a:spcAft>
                <a:spcPts val="0"/>
              </a:spcAft>
              <a:buNone/>
            </a:pPr>
            <a:r>
              <a:rPr b="1" lang="en" sz="1400">
                <a:solidFill>
                  <a:srgbClr val="0E0E0E"/>
                </a:solidFill>
              </a:rPr>
              <a:t>Relevance</a:t>
            </a:r>
            <a:r>
              <a:rPr lang="en" sz="1400">
                <a:solidFill>
                  <a:srgbClr val="0E0E0E"/>
                </a:solidFill>
              </a:rPr>
              <a:t>:</a:t>
            </a:r>
            <a:endParaRPr sz="1400">
              <a:solidFill>
                <a:srgbClr val="0E0E0E"/>
              </a:solidFill>
            </a:endParaRPr>
          </a:p>
          <a:p>
            <a:pPr indent="-317500" lvl="0" marL="457200" rtl="0" algn="l">
              <a:spcBef>
                <a:spcPts val="900"/>
              </a:spcBef>
              <a:spcAft>
                <a:spcPts val="0"/>
              </a:spcAft>
              <a:buClr>
                <a:srgbClr val="0E0E0E"/>
              </a:buClr>
              <a:buSzPts val="1400"/>
              <a:buChar char="●"/>
            </a:pPr>
            <a:r>
              <a:rPr lang="en" sz="1400">
                <a:solidFill>
                  <a:srgbClr val="0E0E0E"/>
                </a:solidFill>
              </a:rPr>
              <a:t>This directly addresses the key question by quantifying delivery performance across regions</a:t>
            </a:r>
            <a:endParaRPr sz="1400">
              <a:solidFill>
                <a:srgbClr val="0E0E0E"/>
              </a:solidFill>
            </a:endParaRPr>
          </a:p>
          <a:p>
            <a:pPr indent="-317500" lvl="0" marL="457200" rtl="0" algn="l">
              <a:spcBef>
                <a:spcPts val="0"/>
              </a:spcBef>
              <a:spcAft>
                <a:spcPts val="0"/>
              </a:spcAft>
              <a:buClr>
                <a:srgbClr val="0E0E0E"/>
              </a:buClr>
              <a:buSzPts val="1400"/>
              <a:buChar char="●"/>
            </a:pPr>
            <a:r>
              <a:rPr lang="en" sz="1400">
                <a:solidFill>
                  <a:srgbClr val="0E0E0E"/>
                </a:solidFill>
              </a:rPr>
              <a:t>Identifying states with higher-than-average delivery times helps focus efforts on specific areas needing improvement</a:t>
            </a:r>
            <a:endParaRPr sz="1400">
              <a:solidFill>
                <a:srgbClr val="0E0E0E"/>
              </a:solidFill>
            </a:endParaRPr>
          </a:p>
          <a:p>
            <a:pPr indent="-127000" lvl="0" marL="127000" rtl="0" algn="l">
              <a:spcBef>
                <a:spcPts val="900"/>
              </a:spcBef>
              <a:spcAft>
                <a:spcPts val="0"/>
              </a:spcAft>
              <a:buNone/>
            </a:pPr>
            <a:r>
              <a:rPr b="1" lang="en" sz="1400">
                <a:solidFill>
                  <a:srgbClr val="0E0E0E"/>
                </a:solidFill>
              </a:rPr>
              <a:t>Potential Insights</a:t>
            </a:r>
            <a:r>
              <a:rPr lang="en" sz="1400">
                <a:solidFill>
                  <a:srgbClr val="0E0E0E"/>
                </a:solidFill>
              </a:rPr>
              <a:t>:</a:t>
            </a:r>
            <a:endParaRPr sz="1400">
              <a:solidFill>
                <a:srgbClr val="0E0E0E"/>
              </a:solidFill>
            </a:endParaRPr>
          </a:p>
          <a:p>
            <a:pPr indent="-317500" lvl="0" marL="457200" rtl="0" algn="l">
              <a:spcBef>
                <a:spcPts val="900"/>
              </a:spcBef>
              <a:spcAft>
                <a:spcPts val="0"/>
              </a:spcAft>
              <a:buClr>
                <a:srgbClr val="0E0E0E"/>
              </a:buClr>
              <a:buSzPts val="1400"/>
              <a:buChar char="●"/>
            </a:pPr>
            <a:r>
              <a:rPr lang="en" sz="1400">
                <a:solidFill>
                  <a:srgbClr val="0E0E0E"/>
                </a:solidFill>
              </a:rPr>
              <a:t>States with urban centers might have faster delivery times due to proximity to distribution centers or better infrastructure</a:t>
            </a:r>
            <a:endParaRPr sz="1400">
              <a:solidFill>
                <a:srgbClr val="0E0E0E"/>
              </a:solidFill>
            </a:endParaRPr>
          </a:p>
          <a:p>
            <a:pPr indent="-317500" lvl="0" marL="457200" rtl="0" algn="l">
              <a:spcBef>
                <a:spcPts val="0"/>
              </a:spcBef>
              <a:spcAft>
                <a:spcPts val="0"/>
              </a:spcAft>
              <a:buClr>
                <a:srgbClr val="0E0E0E"/>
              </a:buClr>
              <a:buSzPts val="1400"/>
              <a:buChar char="●"/>
            </a:pPr>
            <a:r>
              <a:rPr lang="en" sz="1400">
                <a:solidFill>
                  <a:srgbClr val="0E0E0E"/>
                </a:solidFill>
              </a:rPr>
              <a:t>Remote or rural states could have longer times due to logistical challenges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First Testable Question Data Quality Issues</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rgbClr val="0E0E0E"/>
                </a:solidFill>
              </a:rPr>
              <a:t>Duplicate Entries</a:t>
            </a:r>
            <a:r>
              <a:rPr lang="en" sz="1400">
                <a:solidFill>
                  <a:srgbClr val="0E0E0E"/>
                </a:solidFill>
              </a:rPr>
              <a:t>:</a:t>
            </a:r>
            <a:endParaRPr sz="1400">
              <a:solidFill>
                <a:srgbClr val="0E0E0E"/>
              </a:solidFill>
            </a:endParaRPr>
          </a:p>
          <a:p>
            <a:pPr indent="-317500" lvl="0" marL="317500" rtl="0" algn="l">
              <a:spcBef>
                <a:spcPts val="900"/>
              </a:spcBef>
              <a:spcAft>
                <a:spcPts val="0"/>
              </a:spcAft>
              <a:buNone/>
            </a:pPr>
            <a:r>
              <a:rPr b="1" lang="en" sz="1400">
                <a:solidFill>
                  <a:srgbClr val="0E0E0E"/>
                </a:solidFill>
              </a:rPr>
              <a:t>Challenge</a:t>
            </a:r>
            <a:r>
              <a:rPr lang="en" sz="1400">
                <a:solidFill>
                  <a:srgbClr val="0E0E0E"/>
                </a:solidFill>
              </a:rPr>
              <a:t> </a:t>
            </a:r>
            <a:endParaRPr sz="1400">
              <a:solidFill>
                <a:srgbClr val="0E0E0E"/>
              </a:solidFill>
            </a:endParaRPr>
          </a:p>
          <a:p>
            <a:pPr indent="-317500" lvl="0" marL="457200" rtl="0" algn="l">
              <a:spcBef>
                <a:spcPts val="900"/>
              </a:spcBef>
              <a:spcAft>
                <a:spcPts val="0"/>
              </a:spcAft>
              <a:buClr>
                <a:srgbClr val="0E0E0E"/>
              </a:buClr>
              <a:buSzPts val="1400"/>
              <a:buChar char="●"/>
            </a:pPr>
            <a:r>
              <a:rPr lang="en" sz="1400">
                <a:solidFill>
                  <a:srgbClr val="0E0E0E"/>
                </a:solidFill>
              </a:rPr>
              <a:t>Duplicate customer records can skew regional delivery time averages, particularly if they include conflicting or erroneous data.</a:t>
            </a:r>
            <a:endParaRPr sz="1400">
              <a:solidFill>
                <a:srgbClr val="0E0E0E"/>
              </a:solidFill>
            </a:endParaRPr>
          </a:p>
          <a:p>
            <a:pPr indent="-317500" lvl="0" marL="317500" rtl="0" algn="l">
              <a:spcBef>
                <a:spcPts val="900"/>
              </a:spcBef>
              <a:spcAft>
                <a:spcPts val="0"/>
              </a:spcAft>
              <a:buNone/>
            </a:pPr>
            <a:r>
              <a:rPr b="1" lang="en" sz="1400">
                <a:solidFill>
                  <a:srgbClr val="0E0E0E"/>
                </a:solidFill>
              </a:rPr>
              <a:t>Solution (Code)</a:t>
            </a:r>
            <a:r>
              <a:rPr lang="en" sz="1400">
                <a:solidFill>
                  <a:srgbClr val="0E0E0E"/>
                </a:solidFill>
              </a:rPr>
              <a:t>:</a:t>
            </a:r>
            <a:endParaRPr sz="1400">
              <a:solidFill>
                <a:srgbClr val="0E0E0E"/>
              </a:solidFill>
            </a:endParaRPr>
          </a:p>
          <a:p>
            <a:pPr indent="-317500" lvl="0" marL="457200" rtl="0" algn="l">
              <a:spcBef>
                <a:spcPts val="900"/>
              </a:spcBef>
              <a:spcAft>
                <a:spcPts val="0"/>
              </a:spcAft>
              <a:buClr>
                <a:srgbClr val="0E0E0E"/>
              </a:buClr>
              <a:buSzPts val="1400"/>
              <a:buChar char="●"/>
            </a:pPr>
            <a:r>
              <a:rPr lang="en" sz="1400">
                <a:solidFill>
                  <a:srgbClr val="0E0E0E"/>
                </a:solidFill>
              </a:rPr>
              <a:t>Customers.drop_duplicates(keep='last', inplace=True): Retains only the most recent duplicate record, assuming it’s the most accurate or relevant</a:t>
            </a:r>
            <a:endParaRPr sz="1400">
              <a:solidFill>
                <a:srgbClr val="0E0E0E"/>
              </a:solidFill>
            </a:endParaRPr>
          </a:p>
          <a:p>
            <a:pPr indent="-317500" lvl="0" marL="457200" rtl="0" algn="l">
              <a:spcBef>
                <a:spcPts val="0"/>
              </a:spcBef>
              <a:spcAft>
                <a:spcPts val="0"/>
              </a:spcAft>
              <a:buClr>
                <a:srgbClr val="0E0E0E"/>
              </a:buClr>
              <a:buSzPts val="1400"/>
              <a:buChar char="●"/>
            </a:pPr>
            <a:r>
              <a:rPr lang="en" sz="1400">
                <a:solidFill>
                  <a:srgbClr val="0E0E0E"/>
                </a:solidFill>
              </a:rPr>
              <a:t>Customers.drop_duplicates(keep=False, inplace=True): Removes all duplicates entirely, ensuring only unique customer records remain</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First Testable Question EDA</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900"/>
              </a:spcBef>
              <a:spcAft>
                <a:spcPts val="0"/>
              </a:spcAft>
              <a:buNone/>
            </a:pPr>
            <a:r>
              <a:rPr b="1" lang="en" sz="1400">
                <a:solidFill>
                  <a:srgbClr val="0E0E0E"/>
                </a:solidFill>
              </a:rPr>
              <a:t>Univariate Analysis</a:t>
            </a:r>
            <a:r>
              <a:rPr lang="en" sz="1400">
                <a:solidFill>
                  <a:srgbClr val="0E0E0E"/>
                </a:solidFill>
              </a:rPr>
              <a:t> and </a:t>
            </a:r>
            <a:r>
              <a:rPr b="1" lang="en" sz="1400">
                <a:solidFill>
                  <a:srgbClr val="0E0E0E"/>
                </a:solidFill>
              </a:rPr>
              <a:t>Bivariate/Comparative Analysis</a:t>
            </a:r>
            <a:r>
              <a:rPr lang="en" sz="1400">
                <a:solidFill>
                  <a:srgbClr val="0E0E0E"/>
                </a:solidFill>
              </a:rPr>
              <a:t>:</a:t>
            </a:r>
            <a:endParaRPr sz="1400">
              <a:solidFill>
                <a:srgbClr val="0E0E0E"/>
              </a:solidFill>
            </a:endParaRPr>
          </a:p>
          <a:p>
            <a:pPr indent="-317500" lvl="0" marL="457200" rtl="0" algn="l">
              <a:spcBef>
                <a:spcPts val="900"/>
              </a:spcBef>
              <a:spcAft>
                <a:spcPts val="0"/>
              </a:spcAft>
              <a:buClr>
                <a:srgbClr val="0E0E0E"/>
              </a:buClr>
              <a:buSzPts val="1400"/>
              <a:buChar char="●"/>
            </a:pPr>
            <a:r>
              <a:rPr b="1" lang="en" sz="1400">
                <a:solidFill>
                  <a:srgbClr val="0E0E0E"/>
                </a:solidFill>
              </a:rPr>
              <a:t>Histogram</a:t>
            </a:r>
            <a:r>
              <a:rPr lang="en" sz="1400">
                <a:solidFill>
                  <a:srgbClr val="0E0E0E"/>
                </a:solidFill>
              </a:rPr>
              <a:t>: Displays the distribution of average delivery times across all states</a:t>
            </a:r>
            <a:endParaRPr sz="1400">
              <a:solidFill>
                <a:srgbClr val="0E0E0E"/>
              </a:solidFill>
            </a:endParaRPr>
          </a:p>
          <a:p>
            <a:pPr indent="-317500" lvl="0" marL="457200" rtl="0" algn="l">
              <a:spcBef>
                <a:spcPts val="0"/>
              </a:spcBef>
              <a:spcAft>
                <a:spcPts val="0"/>
              </a:spcAft>
              <a:buClr>
                <a:srgbClr val="0E0E0E"/>
              </a:buClr>
              <a:buSzPts val="1400"/>
              <a:buChar char="●"/>
            </a:pPr>
            <a:r>
              <a:rPr b="1" lang="en" sz="1400">
                <a:solidFill>
                  <a:srgbClr val="0E0E0E"/>
                </a:solidFill>
              </a:rPr>
              <a:t>Line Chart</a:t>
            </a:r>
            <a:r>
              <a:rPr lang="en" sz="1400">
                <a:solidFill>
                  <a:srgbClr val="0E0E0E"/>
                </a:solidFill>
              </a:rPr>
              <a:t>: Compares average delivery times across different states</a:t>
            </a:r>
            <a:endParaRPr sz="1400">
              <a:solidFill>
                <a:srgbClr val="0E0E0E"/>
              </a:solidFill>
            </a:endParaRPr>
          </a:p>
          <a:p>
            <a:pPr indent="0" lvl="0" marL="0" rtl="0" algn="l">
              <a:spcBef>
                <a:spcPts val="900"/>
              </a:spcBef>
              <a:spcAft>
                <a:spcPts val="0"/>
              </a:spcAft>
              <a:buNone/>
            </a:pPr>
            <a:r>
              <a:rPr b="1" lang="en" sz="1400">
                <a:solidFill>
                  <a:srgbClr val="0E0E0E"/>
                </a:solidFill>
              </a:rPr>
              <a:t>Key Observations</a:t>
            </a:r>
            <a:r>
              <a:rPr lang="en" sz="1400">
                <a:solidFill>
                  <a:srgbClr val="0E0E0E"/>
                </a:solidFill>
              </a:rPr>
              <a:t>: </a:t>
            </a:r>
            <a:endParaRPr sz="1400">
              <a:solidFill>
                <a:srgbClr val="0E0E0E"/>
              </a:solidFill>
            </a:endParaRPr>
          </a:p>
          <a:p>
            <a:pPr indent="-317500" lvl="1" marL="914400" rtl="0" algn="l">
              <a:spcBef>
                <a:spcPts val="900"/>
              </a:spcBef>
              <a:spcAft>
                <a:spcPts val="0"/>
              </a:spcAft>
              <a:buClr>
                <a:srgbClr val="0E0E0E"/>
              </a:buClr>
              <a:buSzPts val="1400"/>
              <a:buChar char="○"/>
            </a:pPr>
            <a:r>
              <a:rPr lang="en">
                <a:solidFill>
                  <a:srgbClr val="0E0E0E"/>
                </a:solidFill>
              </a:rPr>
              <a:t>Highlights regional differences in delivery times, with states like SP having the shortest times and RR the longest</a:t>
            </a:r>
            <a:endParaRPr>
              <a:solidFill>
                <a:srgbClr val="0E0E0E"/>
              </a:solidFill>
            </a:endParaRPr>
          </a:p>
          <a:p>
            <a:pPr indent="-317500" lvl="1" marL="914400" rtl="0" algn="l">
              <a:spcBef>
                <a:spcPts val="0"/>
              </a:spcBef>
              <a:spcAft>
                <a:spcPts val="0"/>
              </a:spcAft>
              <a:buClr>
                <a:srgbClr val="0E0E0E"/>
              </a:buClr>
              <a:buSzPts val="1400"/>
              <a:buChar char="○"/>
            </a:pPr>
            <a:r>
              <a:rPr lang="en">
                <a:solidFill>
                  <a:srgbClr val="0E0E0E"/>
                </a:solidFill>
              </a:rPr>
              <a:t>Shows central tendencies (most states fall around 15–20 days) and potential outliers</a:t>
            </a:r>
            <a:endParaRPr>
              <a:solidFill>
                <a:srgbClr val="0E0E0E"/>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First </a:t>
            </a:r>
            <a:r>
              <a:rPr lang="en"/>
              <a:t>Testable Answer and Relevance to Key Question </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Char char="●"/>
            </a:pPr>
            <a:r>
              <a:rPr b="1" lang="en" sz="1400">
                <a:solidFill>
                  <a:srgbClr val="000000"/>
                </a:solidFill>
              </a:rPr>
              <a:t>Answer</a:t>
            </a:r>
            <a:endParaRPr b="1"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States like SP have the shortest delivery times, while RR has the longest. Most states fall within a delivery range of 15–20 days, with some notable outliers.</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Relevance</a:t>
            </a:r>
            <a:endParaRPr b="1" sz="1400">
              <a:solidFill>
                <a:srgbClr val="000000"/>
              </a:solidFill>
            </a:endParaRPr>
          </a:p>
          <a:p>
            <a:pPr indent="-317500" lvl="1" marL="914400" rtl="0" algn="l">
              <a:spcBef>
                <a:spcPts val="0"/>
              </a:spcBef>
              <a:spcAft>
                <a:spcPts val="0"/>
              </a:spcAft>
              <a:buClr>
                <a:srgbClr val="000000"/>
              </a:buClr>
              <a:buSzPts val="1400"/>
              <a:buChar char="○"/>
            </a:pPr>
            <a:r>
              <a:rPr lang="en" sz="1400">
                <a:solidFill>
                  <a:srgbClr val="000000"/>
                </a:solidFill>
              </a:rPr>
              <a:t>This analysis identifies regional delivery performance, pinpointing specific areas with delays and guiding optimization efforts.</a:t>
            </a:r>
            <a:endParaRPr sz="1400">
              <a:solidFill>
                <a:srgbClr val="000000"/>
              </a:solidFill>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Second </a:t>
            </a:r>
            <a:r>
              <a:rPr lang="en"/>
              <a:t>Testable Question and Relevance</a:t>
            </a:r>
            <a:endParaRPr/>
          </a:p>
        </p:txBody>
      </p:sp>
      <p:sp>
        <p:nvSpPr>
          <p:cNvPr id="103" name="Google Shape;103;p19"/>
          <p:cNvSpPr txBox="1"/>
          <p:nvPr>
            <p:ph idx="1" type="body"/>
          </p:nvPr>
        </p:nvSpPr>
        <p:spPr>
          <a:xfrm>
            <a:off x="311700" y="1152425"/>
            <a:ext cx="8520600" cy="3416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000000"/>
                </a:solidFill>
              </a:rPr>
              <a:t>Does product weight influence delivery time?</a:t>
            </a:r>
            <a:endParaRPr sz="1300">
              <a:solidFill>
                <a:srgbClr val="000000"/>
              </a:solidFill>
            </a:endParaRPr>
          </a:p>
          <a:p>
            <a:pPr indent="0" lvl="0" marL="0" rtl="0" algn="l">
              <a:lnSpc>
                <a:spcPct val="100000"/>
              </a:lnSpc>
              <a:spcBef>
                <a:spcPts val="0"/>
              </a:spcBef>
              <a:spcAft>
                <a:spcPts val="0"/>
              </a:spcAft>
              <a:buNone/>
            </a:pPr>
            <a:r>
              <a:t/>
            </a:r>
            <a:endParaRPr b="1" sz="1300">
              <a:solidFill>
                <a:srgbClr val="0E0E0E"/>
              </a:solidFill>
            </a:endParaRPr>
          </a:p>
          <a:p>
            <a:pPr indent="0" lvl="0" marL="0" rtl="0" algn="l">
              <a:lnSpc>
                <a:spcPct val="100000"/>
              </a:lnSpc>
              <a:spcBef>
                <a:spcPts val="0"/>
              </a:spcBef>
              <a:spcAft>
                <a:spcPts val="0"/>
              </a:spcAft>
              <a:buNone/>
            </a:pPr>
            <a:r>
              <a:rPr b="1" lang="en" sz="1300">
                <a:solidFill>
                  <a:srgbClr val="0E0E0E"/>
                </a:solidFill>
              </a:rPr>
              <a:t>Relevance</a:t>
            </a:r>
            <a:r>
              <a:rPr lang="en" sz="1300">
                <a:solidFill>
                  <a:srgbClr val="0E0E0E"/>
                </a:solidFill>
              </a:rPr>
              <a:t>:</a:t>
            </a:r>
            <a:endParaRPr sz="1300">
              <a:solidFill>
                <a:srgbClr val="0E0E0E"/>
              </a:solidFill>
            </a:endParaRPr>
          </a:p>
          <a:p>
            <a:pPr indent="-311150" lvl="0" marL="457200" rtl="0" algn="l">
              <a:spcBef>
                <a:spcPts val="900"/>
              </a:spcBef>
              <a:spcAft>
                <a:spcPts val="0"/>
              </a:spcAft>
              <a:buClr>
                <a:srgbClr val="0E0E0E"/>
              </a:buClr>
              <a:buSzPts val="1300"/>
              <a:buChar char="●"/>
            </a:pPr>
            <a:r>
              <a:rPr lang="en" sz="1300">
                <a:solidFill>
                  <a:srgbClr val="0E0E0E"/>
                </a:solidFill>
              </a:rPr>
              <a:t>Heavier items may require special handling, larger vehicles, or additional logistics, potentially impacting delivery times.</a:t>
            </a:r>
            <a:endParaRPr sz="1300">
              <a:solidFill>
                <a:srgbClr val="0E0E0E"/>
              </a:solidFill>
            </a:endParaRPr>
          </a:p>
          <a:p>
            <a:pPr indent="-311150" lvl="0" marL="457200" rtl="0" algn="l">
              <a:spcBef>
                <a:spcPts val="0"/>
              </a:spcBef>
              <a:spcAft>
                <a:spcPts val="0"/>
              </a:spcAft>
              <a:buClr>
                <a:srgbClr val="0E0E0E"/>
              </a:buClr>
              <a:buSzPts val="1300"/>
              <a:buChar char="●"/>
            </a:pPr>
            <a:r>
              <a:rPr lang="en" sz="1300">
                <a:solidFill>
                  <a:srgbClr val="0E0E0E"/>
                </a:solidFill>
              </a:rPr>
              <a:t>By isolating weight as a factor, we can determine if delays are due to product characteristics rather than regional issues.</a:t>
            </a:r>
            <a:endParaRPr sz="1300">
              <a:solidFill>
                <a:srgbClr val="0E0E0E"/>
              </a:solidFill>
            </a:endParaRPr>
          </a:p>
          <a:p>
            <a:pPr indent="-127000" lvl="0" marL="127000" rtl="0" algn="l">
              <a:spcBef>
                <a:spcPts val="900"/>
              </a:spcBef>
              <a:spcAft>
                <a:spcPts val="0"/>
              </a:spcAft>
              <a:buNone/>
            </a:pPr>
            <a:r>
              <a:rPr b="1" lang="en" sz="1300">
                <a:solidFill>
                  <a:srgbClr val="0E0E0E"/>
                </a:solidFill>
              </a:rPr>
              <a:t>Potential Insights</a:t>
            </a:r>
            <a:r>
              <a:rPr lang="en" sz="1300">
                <a:solidFill>
                  <a:srgbClr val="0E0E0E"/>
                </a:solidFill>
              </a:rPr>
              <a:t>:</a:t>
            </a:r>
            <a:endParaRPr sz="1300">
              <a:solidFill>
                <a:srgbClr val="0E0E0E"/>
              </a:solidFill>
            </a:endParaRPr>
          </a:p>
          <a:p>
            <a:pPr indent="-311150" lvl="0" marL="457200" rtl="0" algn="l">
              <a:spcBef>
                <a:spcPts val="900"/>
              </a:spcBef>
              <a:spcAft>
                <a:spcPts val="0"/>
              </a:spcAft>
              <a:buClr>
                <a:srgbClr val="0E0E0E"/>
              </a:buClr>
              <a:buSzPts val="1300"/>
              <a:buChar char="●"/>
            </a:pPr>
            <a:r>
              <a:rPr lang="en" sz="1300">
                <a:solidFill>
                  <a:srgbClr val="0E0E0E"/>
                </a:solidFill>
              </a:rPr>
              <a:t>Correlation strength</a:t>
            </a:r>
            <a:endParaRPr sz="1300">
              <a:solidFill>
                <a:srgbClr val="0E0E0E"/>
              </a:solidFill>
            </a:endParaRPr>
          </a:p>
          <a:p>
            <a:pPr indent="-311150" lvl="1" marL="914400" rtl="0" algn="l">
              <a:spcBef>
                <a:spcPts val="0"/>
              </a:spcBef>
              <a:spcAft>
                <a:spcPts val="0"/>
              </a:spcAft>
              <a:buClr>
                <a:srgbClr val="0E0E0E"/>
              </a:buClr>
              <a:buSzPts val="1300"/>
              <a:buChar char="○"/>
            </a:pPr>
            <a:r>
              <a:rPr lang="en" sz="1300">
                <a:solidFill>
                  <a:srgbClr val="0E0E0E"/>
                </a:solidFill>
              </a:rPr>
              <a:t>A strong correlation suggests weight plays a significant role in delivery delays, which could be regionally specific (remote areas might have more difficulty transporting heavy goods)</a:t>
            </a:r>
            <a:endParaRPr sz="1300">
              <a:solidFill>
                <a:srgbClr val="0E0E0E"/>
              </a:solidFill>
            </a:endParaRPr>
          </a:p>
          <a:p>
            <a:pPr indent="-311150" lvl="0" marL="457200" rtl="0" algn="l">
              <a:spcBef>
                <a:spcPts val="0"/>
              </a:spcBef>
              <a:spcAft>
                <a:spcPts val="0"/>
              </a:spcAft>
              <a:buClr>
                <a:srgbClr val="0E0E0E"/>
              </a:buClr>
              <a:buSzPts val="1300"/>
              <a:buChar char="●"/>
            </a:pPr>
            <a:r>
              <a:rPr lang="en" sz="1300">
                <a:solidFill>
                  <a:srgbClr val="0E0E0E"/>
                </a:solidFill>
              </a:rPr>
              <a:t>Weight thresholds: </a:t>
            </a:r>
            <a:endParaRPr sz="1300">
              <a:solidFill>
                <a:srgbClr val="0E0E0E"/>
              </a:solidFill>
            </a:endParaRPr>
          </a:p>
          <a:p>
            <a:pPr indent="-311150" lvl="1" marL="914400" rtl="0" algn="l">
              <a:spcBef>
                <a:spcPts val="0"/>
              </a:spcBef>
              <a:spcAft>
                <a:spcPts val="0"/>
              </a:spcAft>
              <a:buClr>
                <a:srgbClr val="0E0E0E"/>
              </a:buClr>
              <a:buSzPts val="1300"/>
              <a:buChar char="○"/>
            </a:pPr>
            <a:r>
              <a:rPr lang="en" sz="1300">
                <a:solidFill>
                  <a:srgbClr val="0E0E0E"/>
                </a:solidFill>
              </a:rPr>
              <a:t>Identify if there’s a tipping point where heavier items begin to experience significant delays</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Second </a:t>
            </a:r>
            <a:r>
              <a:rPr lang="en"/>
              <a:t>Testable Question Data Quality Issues</a:t>
            </a:r>
            <a:endParaRPr/>
          </a:p>
        </p:txBody>
      </p:sp>
      <p:sp>
        <p:nvSpPr>
          <p:cNvPr id="109" name="Google Shape;109;p2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rgbClr val="0E0E0E"/>
                </a:solidFill>
              </a:rPr>
              <a:t>Missing Data</a:t>
            </a:r>
            <a:r>
              <a:rPr lang="en" sz="1400">
                <a:solidFill>
                  <a:srgbClr val="0E0E0E"/>
                </a:solidFill>
              </a:rPr>
              <a:t>:</a:t>
            </a:r>
            <a:endParaRPr sz="1400">
              <a:solidFill>
                <a:srgbClr val="0E0E0E"/>
              </a:solidFill>
            </a:endParaRPr>
          </a:p>
          <a:p>
            <a:pPr indent="-317500" lvl="0" marL="317500" rtl="0" algn="l">
              <a:spcBef>
                <a:spcPts val="900"/>
              </a:spcBef>
              <a:spcAft>
                <a:spcPts val="0"/>
              </a:spcAft>
              <a:buNone/>
            </a:pPr>
            <a:r>
              <a:rPr b="1" lang="en" sz="1400">
                <a:solidFill>
                  <a:srgbClr val="0E0E0E"/>
                </a:solidFill>
              </a:rPr>
              <a:t>Challenge</a:t>
            </a:r>
            <a:endParaRPr sz="1400">
              <a:solidFill>
                <a:srgbClr val="0E0E0E"/>
              </a:solidFill>
            </a:endParaRPr>
          </a:p>
          <a:p>
            <a:pPr indent="-317500" lvl="0" marL="457200" rtl="0" algn="l">
              <a:spcBef>
                <a:spcPts val="900"/>
              </a:spcBef>
              <a:spcAft>
                <a:spcPts val="0"/>
              </a:spcAft>
              <a:buClr>
                <a:srgbClr val="0E0E0E"/>
              </a:buClr>
              <a:buSzPts val="1400"/>
              <a:buChar char="●"/>
            </a:pPr>
            <a:r>
              <a:rPr lang="en" sz="1400">
                <a:solidFill>
                  <a:srgbClr val="0E0E0E"/>
                </a:solidFill>
              </a:rPr>
              <a:t>Missing values for product_weight_g and avg_days_took_to_deliver can lead to incomplete or biased analysis.</a:t>
            </a:r>
            <a:endParaRPr sz="1400">
              <a:solidFill>
                <a:srgbClr val="0E0E0E"/>
              </a:solidFill>
            </a:endParaRPr>
          </a:p>
          <a:p>
            <a:pPr indent="-317500" lvl="0" marL="317500" rtl="0" algn="l">
              <a:spcBef>
                <a:spcPts val="900"/>
              </a:spcBef>
              <a:spcAft>
                <a:spcPts val="0"/>
              </a:spcAft>
              <a:buNone/>
            </a:pPr>
            <a:r>
              <a:rPr b="1" lang="en" sz="1400">
                <a:solidFill>
                  <a:srgbClr val="0E0E0E"/>
                </a:solidFill>
              </a:rPr>
              <a:t>Solution (Code)</a:t>
            </a:r>
            <a:r>
              <a:rPr lang="en" sz="1400">
                <a:solidFill>
                  <a:srgbClr val="0E0E0E"/>
                </a:solidFill>
              </a:rPr>
              <a:t>:</a:t>
            </a:r>
            <a:endParaRPr sz="1400">
              <a:solidFill>
                <a:srgbClr val="0E0E0E"/>
              </a:solidFill>
            </a:endParaRPr>
          </a:p>
          <a:p>
            <a:pPr indent="-317500" lvl="0" marL="457200" rtl="0" algn="l">
              <a:spcBef>
                <a:spcPts val="900"/>
              </a:spcBef>
              <a:spcAft>
                <a:spcPts val="0"/>
              </a:spcAft>
              <a:buClr>
                <a:srgbClr val="0E0E0E"/>
              </a:buClr>
              <a:buSzPts val="1400"/>
              <a:buChar char="●"/>
            </a:pPr>
            <a:r>
              <a:rPr lang="en" sz="1400">
                <a:solidFill>
                  <a:srgbClr val="0E0E0E"/>
                </a:solidFill>
              </a:rPr>
              <a:t>Products['product_weight_g'].fillna(Products['product_weight_g'].mean()): Fills missing weights with the column’s mean value, reducing data loss.</a:t>
            </a:r>
            <a:endParaRPr sz="1400">
              <a:solidFill>
                <a:srgbClr val="0E0E0E"/>
              </a:solidFill>
            </a:endParaRPr>
          </a:p>
          <a:p>
            <a:pPr indent="-317500" lvl="0" marL="457200" rtl="0" algn="l">
              <a:spcBef>
                <a:spcPts val="0"/>
              </a:spcBef>
              <a:spcAft>
                <a:spcPts val="0"/>
              </a:spcAft>
              <a:buClr>
                <a:srgbClr val="0E0E0E"/>
              </a:buClr>
              <a:buSzPts val="1400"/>
              <a:buChar char="●"/>
            </a:pPr>
            <a:r>
              <a:rPr lang="en" sz="1400">
                <a:solidFill>
                  <a:srgbClr val="0E0E0E"/>
                </a:solidFill>
              </a:rPr>
              <a:t>Products['avg_days_took_to_deliver'].fillna(Products['avg_days_took_to_deliver'].mean()): Ensures complete delivery time data for analysis</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Second </a:t>
            </a:r>
            <a:r>
              <a:rPr lang="en"/>
              <a:t>Testable Question EDA</a:t>
            </a:r>
            <a:endParaRPr/>
          </a:p>
        </p:txBody>
      </p:sp>
      <p:sp>
        <p:nvSpPr>
          <p:cNvPr id="115" name="Google Shape;115;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rgbClr val="0E0E0E"/>
                </a:solidFill>
              </a:rPr>
              <a:t>Multivariate Graphical EDA</a:t>
            </a:r>
            <a:endParaRPr b="1" sz="1400">
              <a:solidFill>
                <a:srgbClr val="0E0E0E"/>
              </a:solidFill>
            </a:endParaRPr>
          </a:p>
          <a:p>
            <a:pPr indent="0" lvl="0" marL="0" rtl="0" algn="l">
              <a:spcBef>
                <a:spcPts val="0"/>
              </a:spcBef>
              <a:spcAft>
                <a:spcPts val="0"/>
              </a:spcAft>
              <a:buNone/>
            </a:pPr>
            <a:r>
              <a:t/>
            </a:r>
            <a:endParaRPr b="1" sz="1400">
              <a:solidFill>
                <a:srgbClr val="0E0E0E"/>
              </a:solidFill>
            </a:endParaRPr>
          </a:p>
          <a:p>
            <a:pPr indent="0" lvl="0" marL="0" rtl="0" algn="l">
              <a:spcBef>
                <a:spcPts val="0"/>
              </a:spcBef>
              <a:spcAft>
                <a:spcPts val="0"/>
              </a:spcAft>
              <a:buNone/>
            </a:pPr>
            <a:r>
              <a:rPr lang="en" sz="1400">
                <a:solidFill>
                  <a:srgbClr val="0E0E0E"/>
                </a:solidFill>
              </a:rPr>
              <a:t>The scatter plot visualizes the relationship between two variables:</a:t>
            </a:r>
            <a:endParaRPr sz="1400">
              <a:solidFill>
                <a:srgbClr val="0E0E0E"/>
              </a:solidFill>
            </a:endParaRPr>
          </a:p>
          <a:p>
            <a:pPr indent="-203200" lvl="0" marL="203200" rtl="0" algn="l">
              <a:spcBef>
                <a:spcPts val="900"/>
              </a:spcBef>
              <a:spcAft>
                <a:spcPts val="0"/>
              </a:spcAft>
              <a:buNone/>
            </a:pPr>
            <a:r>
              <a:rPr lang="en" sz="1400">
                <a:solidFill>
                  <a:srgbClr val="0E0E0E"/>
                </a:solidFill>
              </a:rPr>
              <a:t>	1.	</a:t>
            </a:r>
            <a:r>
              <a:rPr b="1" lang="en" sz="1400">
                <a:solidFill>
                  <a:srgbClr val="0E0E0E"/>
                </a:solidFill>
              </a:rPr>
              <a:t>Product Weight (</a:t>
            </a:r>
            <a:r>
              <a:rPr lang="en" sz="1400">
                <a:solidFill>
                  <a:srgbClr val="0E0E0E"/>
                </a:solidFill>
              </a:rPr>
              <a:t>product_weight_g</a:t>
            </a:r>
            <a:r>
              <a:rPr b="1" lang="en" sz="1400">
                <a:solidFill>
                  <a:srgbClr val="0E0E0E"/>
                </a:solidFill>
              </a:rPr>
              <a:t>)</a:t>
            </a:r>
            <a:endParaRPr b="1" sz="1400">
              <a:solidFill>
                <a:srgbClr val="0E0E0E"/>
              </a:solidFill>
            </a:endParaRPr>
          </a:p>
          <a:p>
            <a:pPr indent="-203200" lvl="0" marL="203200" rtl="0" algn="l">
              <a:spcBef>
                <a:spcPts val="900"/>
              </a:spcBef>
              <a:spcAft>
                <a:spcPts val="0"/>
              </a:spcAft>
              <a:buNone/>
            </a:pPr>
            <a:r>
              <a:rPr lang="en" sz="1400">
                <a:solidFill>
                  <a:srgbClr val="0E0E0E"/>
                </a:solidFill>
              </a:rPr>
              <a:t>	2.	</a:t>
            </a:r>
            <a:r>
              <a:rPr b="1" lang="en" sz="1400">
                <a:solidFill>
                  <a:srgbClr val="0E0E0E"/>
                </a:solidFill>
              </a:rPr>
              <a:t>Average Delivery Time (</a:t>
            </a:r>
            <a:r>
              <a:rPr lang="en" sz="1400">
                <a:solidFill>
                  <a:srgbClr val="0E0E0E"/>
                </a:solidFill>
              </a:rPr>
              <a:t>avg_days_took_to_deliver</a:t>
            </a:r>
            <a:r>
              <a:rPr b="1" lang="en" sz="1400">
                <a:solidFill>
                  <a:srgbClr val="0E0E0E"/>
                </a:solidFill>
              </a:rPr>
              <a:t>)</a:t>
            </a:r>
            <a:endParaRPr b="1" sz="1400">
              <a:solidFill>
                <a:srgbClr val="0E0E0E"/>
              </a:solidFill>
            </a:endParaRPr>
          </a:p>
          <a:p>
            <a:pPr indent="0" lvl="0" marL="0" rtl="0" algn="l">
              <a:spcBef>
                <a:spcPts val="1400"/>
              </a:spcBef>
              <a:spcAft>
                <a:spcPts val="0"/>
              </a:spcAft>
              <a:buNone/>
            </a:pPr>
            <a:r>
              <a:rPr b="1" lang="en" sz="1300">
                <a:solidFill>
                  <a:srgbClr val="000000"/>
                </a:solidFill>
                <a:latin typeface="Arial"/>
                <a:ea typeface="Arial"/>
                <a:cs typeface="Arial"/>
                <a:sym typeface="Arial"/>
              </a:rPr>
              <a:t>Key Observations:</a:t>
            </a:r>
            <a:endParaRPr b="1" sz="13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Char char="●"/>
            </a:pPr>
            <a:r>
              <a:rPr lang="en" sz="1400">
                <a:solidFill>
                  <a:srgbClr val="000000"/>
                </a:solidFill>
              </a:rPr>
              <a:t>The majority of products, regardless of weight, tend to have delivery times clustered between 5 to 15 days</a:t>
            </a:r>
            <a:endParaRPr sz="1400">
              <a:solidFill>
                <a:srgbClr val="000000"/>
              </a:solidFill>
            </a:endParaRPr>
          </a:p>
          <a:p>
            <a:pPr indent="-317500" lvl="0" marL="457200" rtl="0" algn="l">
              <a:spcBef>
                <a:spcPts val="0"/>
              </a:spcBef>
              <a:spcAft>
                <a:spcPts val="0"/>
              </a:spcAft>
              <a:buClr>
                <a:srgbClr val="000000"/>
              </a:buClr>
              <a:buSzPts val="1400"/>
              <a:buChar char="●"/>
            </a:pPr>
            <a:r>
              <a:rPr lang="en" sz="1400">
                <a:solidFill>
                  <a:srgbClr val="000000"/>
                </a:solidFill>
              </a:rPr>
              <a:t>There is a noticeable spread in delivery times for lighter products (below 10,000 g), with some taking significantly longer (up to 60+ days)</a:t>
            </a:r>
            <a:endParaRPr b="1" sz="1400">
              <a:solidFill>
                <a:srgbClr val="0E0E0E"/>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