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1" r:id="rId5"/>
    <p:sldId id="266" r:id="rId6"/>
    <p:sldId id="265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red" initials="J" lastIdx="2" clrIdx="0">
    <p:extLst>
      <p:ext uri="{19B8F6BF-5375-455C-9EA6-DF929625EA0E}">
        <p15:presenceInfo xmlns:p15="http://schemas.microsoft.com/office/powerpoint/2012/main" userId="Jar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red\Dropbox\School\Spring%202016\ManagingDevProcess\smp-project\Runtime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red\Dropbox\School\Spring%202016\ManagingDevProcess\smp-project\Runtime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rred\Dropbox\School\Spring%202016\ManagingDevProcess\smp-project\Runtime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</a:t>
            </a:r>
            <a:r>
              <a:rPr lang="en-US" baseline="0"/>
              <a:t> Speedup Runtimes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CvsC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Parallel!$D$69:$D$72</c:f>
              <c:strCache>
                <c:ptCount val="4"/>
                <c:pt idx="0">
                  <c:v>No Changes with BG</c:v>
                </c:pt>
                <c:pt idx="1">
                  <c:v>Changes with BG</c:v>
                </c:pt>
                <c:pt idx="2">
                  <c:v>No Changes, No BG</c:v>
                </c:pt>
                <c:pt idx="3">
                  <c:v>Changes, No BG</c:v>
                </c:pt>
              </c:strCache>
            </c:strRef>
          </c:cat>
          <c:val>
            <c:numRef>
              <c:f>Parallel!$A$60:$D$60</c:f>
              <c:numCache>
                <c:formatCode>General</c:formatCode>
                <c:ptCount val="4"/>
                <c:pt idx="0">
                  <c:v>732.08999999999992</c:v>
                </c:pt>
                <c:pt idx="1">
                  <c:v>737.57400000000007</c:v>
                </c:pt>
                <c:pt idx="2">
                  <c:v>692.32199999999989</c:v>
                </c:pt>
                <c:pt idx="3">
                  <c:v>691.14599999999996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E-4783-A8B8-A4BE2F864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813664"/>
        <c:axId val="379815304"/>
      </c:barChart>
      <c:catAx>
        <c:axId val="3798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5304"/>
        <c:crosses val="autoZero"/>
        <c:auto val="1"/>
        <c:lblAlgn val="ctr"/>
        <c:lblOffset val="100"/>
        <c:noMultiLvlLbl val="0"/>
      </c:catAx>
      <c:valAx>
        <c:axId val="37981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Runtime vs C++ Conversion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CvsNoC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Parallel!$A$33:$A$34</c:f>
              <c:strCache>
                <c:ptCount val="2"/>
                <c:pt idx="0">
                  <c:v>Original</c:v>
                </c:pt>
                <c:pt idx="1">
                  <c:v>C++ Conversion</c:v>
                </c:pt>
              </c:strCache>
            </c:strRef>
          </c:cat>
          <c:val>
            <c:numRef>
              <c:f>Parallel!$C$33:$C$34</c:f>
              <c:numCache>
                <c:formatCode>General</c:formatCode>
                <c:ptCount val="2"/>
                <c:pt idx="0">
                  <c:v>519.69000000000005</c:v>
                </c:pt>
                <c:pt idx="1">
                  <c:v>561.05700000000002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7-44A8-BDE1-ED51D2E58F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5030064"/>
        <c:axId val="370758080"/>
      </c:barChart>
      <c:catAx>
        <c:axId val="37503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58080"/>
        <c:crosses val="autoZero"/>
        <c:auto val="1"/>
        <c:lblAlgn val="ctr"/>
        <c:lblOffset val="100"/>
        <c:noMultiLvlLbl val="0"/>
      </c:catAx>
      <c:valAx>
        <c:axId val="37075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Core Count vs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CoreToTime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1031964649020614E-2"/>
                  <c:y val="-4.95225707424678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26-4AEF-92F2-A929CB3E80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519</c:v>
                </c:pt>
                <c:pt idx="1">
                  <c:v>282</c:v>
                </c:pt>
                <c:pt idx="2">
                  <c:v>167</c:v>
                </c:pt>
                <c:pt idx="3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26-4AEF-92F2-A929CB3E80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242600"/>
        <c:axId val="397246208"/>
      </c:lineChart>
      <c:catAx>
        <c:axId val="397242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Logical Cores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46208"/>
        <c:crosses val="autoZero"/>
        <c:auto val="1"/>
        <c:lblAlgn val="ctr"/>
        <c:lblOffset val="100"/>
        <c:noMultiLvlLbl val="0"/>
      </c:catAx>
      <c:valAx>
        <c:axId val="39724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42600"/>
        <c:crosses val="autoZero"/>
        <c:crossBetween val="between"/>
      </c:valAx>
      <c:spPr>
        <a:solidFill>
          <a:schemeClr val="bg2">
            <a:lumMod val="5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0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81463"/>
          </a:xfrm>
        </p:spPr>
        <p:txBody>
          <a:bodyPr/>
          <a:lstStyle/>
          <a:p>
            <a:r>
              <a:rPr lang="en-US" dirty="0"/>
              <a:t>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21768"/>
            <a:ext cx="8825658" cy="191703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Yichen</a:t>
            </a:r>
            <a:r>
              <a:rPr lang="en-US" dirty="0"/>
              <a:t> Li</a:t>
            </a:r>
          </a:p>
          <a:p>
            <a:pPr algn="l"/>
            <a:r>
              <a:rPr lang="en-US" dirty="0"/>
              <a:t>Nicholas Smith</a:t>
            </a:r>
          </a:p>
          <a:p>
            <a:pPr algn="l"/>
            <a:r>
              <a:rPr lang="en-US" dirty="0"/>
              <a:t>Kyle </a:t>
            </a:r>
            <a:r>
              <a:rPr lang="en-US" dirty="0" err="1"/>
              <a:t>Wintermute</a:t>
            </a:r>
            <a:endParaRPr lang="en-US" dirty="0"/>
          </a:p>
          <a:p>
            <a:pPr algn="l"/>
            <a:r>
              <a:rPr lang="en-US" dirty="0"/>
              <a:t>Jarred Prichard</a:t>
            </a:r>
          </a:p>
          <a:p>
            <a:pPr algn="l"/>
            <a:r>
              <a:rPr lang="en-US" dirty="0"/>
              <a:t>Hang Chen</a:t>
            </a:r>
          </a:p>
          <a:p>
            <a:pPr algn="l"/>
            <a:r>
              <a:rPr lang="en-US" dirty="0"/>
              <a:t>Benjamin </a:t>
            </a:r>
            <a:r>
              <a:rPr lang="en-US" dirty="0" err="1"/>
              <a:t>Bottorff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1382"/>
            <a:ext cx="10464711" cy="5089584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Optimized application should produce the same answer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Targeted ~10% increase in speed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The application shall expose all functionality to the R environment. 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Targeted x86/x64 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No use of specific CPU/GPU features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C++ should compile on standard compilers</a:t>
            </a:r>
          </a:p>
        </p:txBody>
      </p:sp>
    </p:spTree>
    <p:extLst>
      <p:ext uri="{BB962C8B-B14F-4D97-AF65-F5344CB8AC3E}">
        <p14:creationId xmlns:p14="http://schemas.microsoft.com/office/powerpoint/2010/main" val="19776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Focused on converting R functions to C</a:t>
            </a:r>
          </a:p>
          <a:p>
            <a:pPr>
              <a:lnSpc>
                <a:spcPct val="200000"/>
              </a:lnSpc>
            </a:pPr>
            <a:r>
              <a:rPr lang="en-US" dirty="0"/>
              <a:t>Chose </a:t>
            </a:r>
            <a:r>
              <a:rPr lang="en-US" dirty="0" err="1"/>
              <a:t>Rcpp</a:t>
            </a:r>
            <a:r>
              <a:rPr lang="en-US" dirty="0"/>
              <a:t> for R and C++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Chose </a:t>
            </a:r>
            <a:r>
              <a:rPr lang="en-US" dirty="0" err="1"/>
              <a:t>RcppArmadillo</a:t>
            </a:r>
            <a:r>
              <a:rPr lang="en-US" dirty="0"/>
              <a:t> for Matrix routine library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Provided near seamless integration for matrix operations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Lack of distribution functions may prove need to other library</a:t>
            </a:r>
          </a:p>
          <a:p>
            <a:pPr>
              <a:lnSpc>
                <a:spcPct val="200000"/>
              </a:lnSpc>
            </a:pPr>
            <a:r>
              <a:rPr lang="en-US" dirty="0"/>
              <a:t>Initial testing showed little change to performance</a:t>
            </a:r>
          </a:p>
        </p:txBody>
      </p:sp>
    </p:spTree>
    <p:extLst>
      <p:ext uri="{BB962C8B-B14F-4D97-AF65-F5344CB8AC3E}">
        <p14:creationId xmlns:p14="http://schemas.microsoft.com/office/powerpoint/2010/main" val="30449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4916"/>
          </a:xfrm>
        </p:spPr>
        <p:txBody>
          <a:bodyPr/>
          <a:lstStyle/>
          <a:p>
            <a:r>
              <a:rPr lang="en-US" dirty="0"/>
              <a:t>We have converted most R functions to C++</a:t>
            </a:r>
          </a:p>
          <a:p>
            <a:pPr lvl="1"/>
            <a:r>
              <a:rPr lang="en-US" dirty="0"/>
              <a:t>Two different approaches</a:t>
            </a:r>
          </a:p>
          <a:p>
            <a:pPr lvl="1"/>
            <a:endParaRPr lang="en-US" dirty="0"/>
          </a:p>
          <a:p>
            <a:r>
              <a:rPr lang="en-US" dirty="0" err="1"/>
              <a:t>ft</a:t>
            </a:r>
            <a:r>
              <a:rPr lang="en-US" dirty="0"/>
              <a:t>() and </a:t>
            </a:r>
            <a:r>
              <a:rPr lang="en-US" dirty="0" err="1"/>
              <a:t>euler_par</a:t>
            </a:r>
            <a:r>
              <a:rPr lang="en-US" dirty="0"/>
              <a:t>() were left in R along with misc. variables</a:t>
            </a:r>
          </a:p>
          <a:p>
            <a:pPr lvl="1"/>
            <a:r>
              <a:rPr lang="en-US" dirty="0"/>
              <a:t>Could convert to C++, but would require more time</a:t>
            </a:r>
          </a:p>
          <a:p>
            <a:pPr lvl="1"/>
            <a:r>
              <a:rPr lang="en-US" dirty="0" err="1"/>
              <a:t>ft</a:t>
            </a:r>
            <a:r>
              <a:rPr lang="en-US" dirty="0"/>
              <a:t>() to C++ may lose some flexibility with defining input in 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Parallelized version with no C++ code</a:t>
            </a:r>
          </a:p>
          <a:p>
            <a:pPr lvl="1"/>
            <a:r>
              <a:rPr lang="en-US" dirty="0"/>
              <a:t>Initial issue with C++ and parallelization</a:t>
            </a:r>
          </a:p>
          <a:p>
            <a:pPr lvl="1"/>
            <a:r>
              <a:rPr lang="en-US" dirty="0"/>
              <a:t>Should be able to overcome</a:t>
            </a:r>
          </a:p>
        </p:txBody>
      </p:sp>
    </p:spTree>
    <p:extLst>
      <p:ext uri="{BB962C8B-B14F-4D97-AF65-F5344CB8AC3E}">
        <p14:creationId xmlns:p14="http://schemas.microsoft.com/office/powerpoint/2010/main" val="398998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– C++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1111"/>
            <a:ext cx="5038697" cy="4805082"/>
          </a:xfrm>
        </p:spPr>
        <p:txBody>
          <a:bodyPr>
            <a:normAutofit/>
          </a:bodyPr>
          <a:lstStyle/>
          <a:p>
            <a:r>
              <a:rPr lang="en-US" dirty="0"/>
              <a:t>Called C++ Armadillo functions directly in 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little benefit measured</a:t>
            </a:r>
          </a:p>
          <a:p>
            <a:endParaRPr lang="en-US" dirty="0"/>
          </a:p>
          <a:p>
            <a:r>
              <a:rPr lang="en-US" dirty="0"/>
              <a:t>Possible Reasons:</a:t>
            </a:r>
          </a:p>
          <a:p>
            <a:pPr lvl="1"/>
            <a:r>
              <a:rPr lang="en-US" dirty="0"/>
              <a:t>Doesn’t target heavily used portion of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549"/>
          <a:stretch/>
        </p:blipFill>
        <p:spPr>
          <a:xfrm>
            <a:off x="646111" y="2204495"/>
            <a:ext cx="4926553" cy="120015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601859"/>
              </p:ext>
            </p:extLst>
          </p:nvPr>
        </p:nvGraphicFramePr>
        <p:xfrm>
          <a:off x="5771877" y="1351111"/>
          <a:ext cx="6107685" cy="4687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1877" y="6112738"/>
            <a:ext cx="610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Benchmark of test code received on 3/26 run with single core on 4Ghz desktop</a:t>
            </a:r>
          </a:p>
        </p:txBody>
      </p:sp>
    </p:spTree>
    <p:extLst>
      <p:ext uri="{BB962C8B-B14F-4D97-AF65-F5344CB8AC3E}">
        <p14:creationId xmlns:p14="http://schemas.microsoft.com/office/powerpoint/2010/main" val="415046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C++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08031"/>
            <a:ext cx="3891383" cy="5046452"/>
          </a:xfrm>
        </p:spPr>
        <p:txBody>
          <a:bodyPr>
            <a:normAutofit/>
          </a:bodyPr>
          <a:lstStyle/>
          <a:p>
            <a:r>
              <a:rPr lang="en-US" dirty="0"/>
              <a:t>Tried to write most of the function in C++ to minimize R -&gt; C++ -&gt; R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Had to work around lack of </a:t>
            </a:r>
            <a:r>
              <a:rPr lang="en-US" dirty="0" err="1"/>
              <a:t>ft</a:t>
            </a:r>
            <a:r>
              <a:rPr lang="en-US" dirty="0"/>
              <a:t>() function in C++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Also doesn’t target heavy portion of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Negative impact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984038"/>
              </p:ext>
            </p:extLst>
          </p:nvPr>
        </p:nvGraphicFramePr>
        <p:xfrm>
          <a:off x="4790743" y="1723683"/>
          <a:ext cx="7205723" cy="432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9" y="2835581"/>
            <a:ext cx="3667125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0743" y="6107502"/>
            <a:ext cx="720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Benchmark of test code received on 3/28. Run using single core with 2.3Ghz laptop</a:t>
            </a:r>
          </a:p>
        </p:txBody>
      </p:sp>
    </p:spTree>
    <p:extLst>
      <p:ext uri="{BB962C8B-B14F-4D97-AF65-F5344CB8AC3E}">
        <p14:creationId xmlns:p14="http://schemas.microsoft.com/office/powerpoint/2010/main" val="302616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Parallelization -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046658" cy="4469913"/>
          </a:xfrm>
        </p:spPr>
        <p:txBody>
          <a:bodyPr>
            <a:normAutofit/>
          </a:bodyPr>
          <a:lstStyle/>
          <a:p>
            <a:r>
              <a:rPr lang="en-US" dirty="0"/>
              <a:t>~45% reduction with 2 cores</a:t>
            </a:r>
          </a:p>
          <a:p>
            <a:endParaRPr lang="en-US" dirty="0"/>
          </a:p>
          <a:p>
            <a:r>
              <a:rPr lang="en-US" dirty="0"/>
              <a:t>~68% reduction with 4 cores</a:t>
            </a:r>
          </a:p>
          <a:p>
            <a:endParaRPr lang="en-US" dirty="0"/>
          </a:p>
          <a:p>
            <a:r>
              <a:rPr lang="en-US" dirty="0"/>
              <a:t>Recorded on 2.3Ghz laptop</a:t>
            </a:r>
          </a:p>
          <a:p>
            <a:endParaRPr lang="en-US" dirty="0"/>
          </a:p>
          <a:p>
            <a:r>
              <a:rPr lang="en-US" dirty="0"/>
              <a:t>6 cores put system around 100% utilization; may begin to compete for compute time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500877"/>
              </p:ext>
            </p:extLst>
          </p:nvPr>
        </p:nvGraphicFramePr>
        <p:xfrm>
          <a:off x="4609128" y="1500261"/>
          <a:ext cx="7360475" cy="474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86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Plans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02401" cy="4195481"/>
          </a:xfrm>
        </p:spPr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Rcpp</a:t>
            </a:r>
            <a:r>
              <a:rPr lang="en-US" dirty="0"/>
              <a:t> library compilation at runtime</a:t>
            </a:r>
          </a:p>
          <a:p>
            <a:pPr lvl="1"/>
            <a:r>
              <a:rPr lang="en-US" dirty="0"/>
              <a:t>Easily done; but would need to generate library files for desired platforms</a:t>
            </a:r>
          </a:p>
          <a:p>
            <a:endParaRPr lang="en-US" dirty="0"/>
          </a:p>
          <a:p>
            <a:r>
              <a:rPr lang="en-US" dirty="0"/>
              <a:t>C++ conversion of </a:t>
            </a:r>
            <a:r>
              <a:rPr lang="en-US" dirty="0" err="1"/>
              <a:t>euler_par</a:t>
            </a:r>
            <a:r>
              <a:rPr lang="en-US" dirty="0"/>
              <a:t>() and possibly </a:t>
            </a:r>
            <a:r>
              <a:rPr lang="en-US" dirty="0" err="1"/>
              <a:t>ft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Mixing C++ and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335367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352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 Optimization</vt:lpstr>
      <vt:lpstr>Initial Goals</vt:lpstr>
      <vt:lpstr>Initial Development</vt:lpstr>
      <vt:lpstr>Current Project Status</vt:lpstr>
      <vt:lpstr>Approach 1 – C++ Conversion</vt:lpstr>
      <vt:lpstr>Approach 2 – C++ Conversion</vt:lpstr>
      <vt:lpstr>Only Parallelization - Performance</vt:lpstr>
      <vt:lpstr>Conclusion &amp; Plans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Optimization</dc:title>
  <dc:creator>TplusK</dc:creator>
  <cp:lastModifiedBy>Jarred</cp:lastModifiedBy>
  <cp:revision>40</cp:revision>
  <dcterms:created xsi:type="dcterms:W3CDTF">2016-03-28T04:40:27Z</dcterms:created>
  <dcterms:modified xsi:type="dcterms:W3CDTF">2016-03-28T18:52:40Z</dcterms:modified>
</cp:coreProperties>
</file>