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9"/>
  </p:notesMasterIdLst>
  <p:sldIdLst>
    <p:sldId id="256" r:id="rId2"/>
    <p:sldId id="324" r:id="rId3"/>
    <p:sldId id="32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330" r:id="rId22"/>
    <p:sldId id="331" r:id="rId23"/>
    <p:sldId id="274" r:id="rId24"/>
    <p:sldId id="275" r:id="rId25"/>
    <p:sldId id="276" r:id="rId26"/>
    <p:sldId id="277" r:id="rId27"/>
    <p:sldId id="278" r:id="rId28"/>
    <p:sldId id="279" r:id="rId29"/>
    <p:sldId id="280" r:id="rId30"/>
    <p:sldId id="281" r:id="rId31"/>
    <p:sldId id="308" r:id="rId32"/>
    <p:sldId id="309" r:id="rId33"/>
    <p:sldId id="310" r:id="rId34"/>
    <p:sldId id="311" r:id="rId35"/>
    <p:sldId id="312" r:id="rId36"/>
    <p:sldId id="313" r:id="rId37"/>
    <p:sldId id="282" r:id="rId38"/>
    <p:sldId id="283" r:id="rId39"/>
    <p:sldId id="284" r:id="rId40"/>
    <p:sldId id="285" r:id="rId41"/>
    <p:sldId id="286" r:id="rId42"/>
    <p:sldId id="334" r:id="rId43"/>
    <p:sldId id="287" r:id="rId44"/>
    <p:sldId id="288" r:id="rId45"/>
    <p:sldId id="326" r:id="rId46"/>
    <p:sldId id="289" r:id="rId47"/>
    <p:sldId id="290" r:id="rId48"/>
    <p:sldId id="291" r:id="rId49"/>
    <p:sldId id="327" r:id="rId50"/>
    <p:sldId id="328"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14" r:id="rId68"/>
    <p:sldId id="315" r:id="rId69"/>
    <p:sldId id="316" r:id="rId70"/>
    <p:sldId id="317" r:id="rId71"/>
    <p:sldId id="318" r:id="rId72"/>
    <p:sldId id="321" r:id="rId73"/>
    <p:sldId id="332" r:id="rId74"/>
    <p:sldId id="319" r:id="rId75"/>
    <p:sldId id="320" r:id="rId76"/>
    <p:sldId id="333" r:id="rId77"/>
    <p:sldId id="322" r:id="rId7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Intro" id="{A265EF62-B0A7-44D3-ABD7-21AD305AFD9B}">
          <p14:sldIdLst>
            <p14:sldId id="256"/>
            <p14:sldId id="324"/>
            <p14:sldId id="325"/>
            <p14:sldId id="257"/>
            <p14:sldId id="258"/>
          </p14:sldIdLst>
        </p14:section>
        <p14:section name="SharePoint Development Models" id="{7CC66938-377A-4CE5-81C4-245A74B07308}">
          <p14:sldIdLst>
            <p14:sldId id="259"/>
            <p14:sldId id="260"/>
            <p14:sldId id="261"/>
          </p14:sldIdLst>
        </p14:section>
        <p14:section name="What is SPFx" id="{D1C6FE9A-1051-4BD3-B307-0BC83FBB92F5}">
          <p14:sldIdLst>
            <p14:sldId id="262"/>
            <p14:sldId id="263"/>
            <p14:sldId id="264"/>
            <p14:sldId id="265"/>
            <p14:sldId id="266"/>
          </p14:sldIdLst>
        </p14:section>
        <p14:section name="Choice of UI Framework" id="{B68057DB-FBAD-49B7-8447-1D85E436AB9B}">
          <p14:sldIdLst>
            <p14:sldId id="267"/>
            <p14:sldId id="268"/>
            <p14:sldId id="269"/>
            <p14:sldId id="270"/>
            <p14:sldId id="271"/>
          </p14:sldIdLst>
        </p14:section>
        <p14:section name="Building your solution" id="{5EB99FC3-64E6-472F-82DF-F2089512841A}">
          <p14:sldIdLst>
            <p14:sldId id="272"/>
            <p14:sldId id="273"/>
            <p14:sldId id="330"/>
            <p14:sldId id="331"/>
            <p14:sldId id="274"/>
          </p14:sldIdLst>
        </p14:section>
        <p14:section name="Publishing" id="{594357CD-FD0A-45F8-B405-03065E4182CE}">
          <p14:sldIdLst>
            <p14:sldId id="275"/>
            <p14:sldId id="276"/>
            <p14:sldId id="277"/>
            <p14:sldId id="278"/>
            <p14:sldId id="279"/>
            <p14:sldId id="280"/>
            <p14:sldId id="281"/>
          </p14:sldIdLst>
        </p14:section>
        <p14:section name="Development Options" id="{4FF72701-234A-4FD2-BCC8-99208DF66D46}">
          <p14:sldIdLst>
            <p14:sldId id="308"/>
            <p14:sldId id="309"/>
            <p14:sldId id="310"/>
            <p14:sldId id="311"/>
            <p14:sldId id="312"/>
            <p14:sldId id="313"/>
          </p14:sldIdLst>
        </p14:section>
        <p14:section name="Dependencies" id="{E5B3728D-4DCD-4F07-A673-09137AAAFF1B}">
          <p14:sldIdLst>
            <p14:sldId id="282"/>
            <p14:sldId id="283"/>
            <p14:sldId id="284"/>
            <p14:sldId id="285"/>
            <p14:sldId id="286"/>
            <p14:sldId id="334"/>
            <p14:sldId id="287"/>
            <p14:sldId id="288"/>
            <p14:sldId id="326"/>
            <p14:sldId id="289"/>
          </p14:sldIdLst>
        </p14:section>
        <p14:section name="Shared Reusable Code" id="{2AEFF1C6-4F21-47C1-BD9B-69C1802790C9}">
          <p14:sldIdLst>
            <p14:sldId id="290"/>
            <p14:sldId id="291"/>
            <p14:sldId id="327"/>
            <p14:sldId id="328"/>
            <p14:sldId id="292"/>
            <p14:sldId id="293"/>
            <p14:sldId id="294"/>
            <p14:sldId id="295"/>
          </p14:sldIdLst>
        </p14:section>
        <p14:section name="Consuming Data" id="{01639496-8F77-4AB3-8DA5-D2BAF9538377}">
          <p14:sldIdLst>
            <p14:sldId id="296"/>
            <p14:sldId id="297"/>
            <p14:sldId id="298"/>
            <p14:sldId id="299"/>
            <p14:sldId id="300"/>
          </p14:sldIdLst>
        </p14:section>
        <p14:section name="Advanced PropertyPane" id="{B83F0437-E27D-4C2E-BB0A-B5D39A97985D}">
          <p14:sldIdLst>
            <p14:sldId id="301"/>
            <p14:sldId id="302"/>
            <p14:sldId id="303"/>
            <p14:sldId id="304"/>
            <p14:sldId id="305"/>
            <p14:sldId id="306"/>
            <p14:sldId id="307"/>
          </p14:sldIdLst>
        </p14:section>
        <p14:section name="Updating SPFx Framework" id="{3E2BA42F-3A62-42C8-AC87-A1DB1B2DA275}">
          <p14:sldIdLst>
            <p14:sldId id="314"/>
            <p14:sldId id="315"/>
            <p14:sldId id="316"/>
          </p14:sldIdLst>
        </p14:section>
        <p14:section name="Other Helpful Tips" id="{A3F28F9F-9774-473E-A238-828323C085FC}">
          <p14:sldIdLst>
            <p14:sldId id="317"/>
            <p14:sldId id="318"/>
            <p14:sldId id="321"/>
            <p14:sldId id="332"/>
            <p14:sldId id="319"/>
            <p14:sldId id="320"/>
            <p14:sldId id="333"/>
          </p14:sldIdLst>
        </p14:section>
        <p14:section name="Questions" id="{F5780291-4EB2-476B-BD48-6003229EAFF2}">
          <p14:sldIdLst>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5" autoAdjust="0"/>
    <p:restoredTop sz="85278" autoAdjust="0"/>
  </p:normalViewPr>
  <p:slideViewPr>
    <p:cSldViewPr snapToGrid="0" snapToObjects="1">
      <p:cViewPr varScale="1">
        <p:scale>
          <a:sx n="94" d="100"/>
          <a:sy n="94" d="100"/>
        </p:scale>
        <p:origin x="69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C0893-FB53-4A2A-A2AC-7A22482EF7A7}"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FE67F327-37A8-421F-80D2-D8BB6A405D3D}">
      <dgm:prSet/>
      <dgm:spPr/>
      <dgm:t>
        <a:bodyPr/>
        <a:lstStyle/>
        <a:p>
          <a:r>
            <a:rPr lang="en-US" dirty="0"/>
            <a:t>2001</a:t>
          </a:r>
        </a:p>
      </dgm:t>
    </dgm:pt>
    <dgm:pt modelId="{4B2BF0ED-3AF9-4D51-9C0A-F855F028F26D}" type="parTrans" cxnId="{01B5574C-32BD-4806-9F23-7DF217ACBB04}">
      <dgm:prSet/>
      <dgm:spPr/>
      <dgm:t>
        <a:bodyPr/>
        <a:lstStyle/>
        <a:p>
          <a:endParaRPr lang="en-US"/>
        </a:p>
      </dgm:t>
    </dgm:pt>
    <dgm:pt modelId="{7B55E9E7-D862-428F-A154-D9C2EEF2CC23}" type="sibTrans" cxnId="{01B5574C-32BD-4806-9F23-7DF217ACBB04}">
      <dgm:prSet/>
      <dgm:spPr/>
      <dgm:t>
        <a:bodyPr/>
        <a:lstStyle/>
        <a:p>
          <a:endParaRPr lang="en-US"/>
        </a:p>
      </dgm:t>
    </dgm:pt>
    <dgm:pt modelId="{5BB85F6E-5B49-4E14-AD3B-721F1E9A7B98}">
      <dgm:prSet/>
      <dgm:spPr/>
      <dgm:t>
        <a:bodyPr/>
        <a:lstStyle/>
        <a:p>
          <a:r>
            <a:rPr lang="en-US" dirty="0"/>
            <a:t>STS</a:t>
          </a:r>
        </a:p>
      </dgm:t>
    </dgm:pt>
    <dgm:pt modelId="{59FBBA1E-6745-4BAD-B0C5-38F0D15DFA94}" type="parTrans" cxnId="{DF02A20C-27FB-47D1-A348-79E688D70440}">
      <dgm:prSet/>
      <dgm:spPr/>
      <dgm:t>
        <a:bodyPr/>
        <a:lstStyle/>
        <a:p>
          <a:endParaRPr lang="en-US"/>
        </a:p>
      </dgm:t>
    </dgm:pt>
    <dgm:pt modelId="{2578AF2E-66D7-4C7E-9142-BB3A84B0166C}" type="sibTrans" cxnId="{DF02A20C-27FB-47D1-A348-79E688D70440}">
      <dgm:prSet/>
      <dgm:spPr/>
      <dgm:t>
        <a:bodyPr/>
        <a:lstStyle/>
        <a:p>
          <a:endParaRPr lang="en-US"/>
        </a:p>
      </dgm:t>
    </dgm:pt>
    <dgm:pt modelId="{97A6EA0E-6BC0-4F82-B5E2-B85E022FD4F6}">
      <dgm:prSet/>
      <dgm:spPr/>
      <dgm:t>
        <a:bodyPr/>
        <a:lstStyle/>
        <a:p>
          <a:r>
            <a:rPr lang="en-US" dirty="0"/>
            <a:t>2003</a:t>
          </a:r>
        </a:p>
      </dgm:t>
    </dgm:pt>
    <dgm:pt modelId="{E994DB9C-9DB8-4B40-A156-8243A346B909}" type="parTrans" cxnId="{C548EA3A-CFA4-4C29-8A94-654F67F2FDD1}">
      <dgm:prSet/>
      <dgm:spPr/>
      <dgm:t>
        <a:bodyPr/>
        <a:lstStyle/>
        <a:p>
          <a:endParaRPr lang="en-US"/>
        </a:p>
      </dgm:t>
    </dgm:pt>
    <dgm:pt modelId="{EDF0F859-D45B-4B7A-A781-B84A90AC7568}" type="sibTrans" cxnId="{C548EA3A-CFA4-4C29-8A94-654F67F2FDD1}">
      <dgm:prSet/>
      <dgm:spPr/>
      <dgm:t>
        <a:bodyPr/>
        <a:lstStyle/>
        <a:p>
          <a:endParaRPr lang="en-US"/>
        </a:p>
      </dgm:t>
    </dgm:pt>
    <dgm:pt modelId="{4F133D7B-C499-4B8F-BE67-32F9E439FB0E}">
      <dgm:prSet/>
      <dgm:spPr/>
      <dgm:t>
        <a:bodyPr/>
        <a:lstStyle/>
        <a:p>
          <a:r>
            <a:rPr lang="en-US" dirty="0"/>
            <a:t>SPS</a:t>
          </a:r>
        </a:p>
      </dgm:t>
    </dgm:pt>
    <dgm:pt modelId="{7CD28664-2FE9-49B5-91E4-995925399A49}" type="parTrans" cxnId="{3DC3FD6C-3C20-46D3-A737-4F627F960C33}">
      <dgm:prSet/>
      <dgm:spPr/>
      <dgm:t>
        <a:bodyPr/>
        <a:lstStyle/>
        <a:p>
          <a:endParaRPr lang="en-US"/>
        </a:p>
      </dgm:t>
    </dgm:pt>
    <dgm:pt modelId="{4BB18C1F-F1A8-4750-A60A-0847D9306A31}" type="sibTrans" cxnId="{3DC3FD6C-3C20-46D3-A737-4F627F960C33}">
      <dgm:prSet/>
      <dgm:spPr/>
      <dgm:t>
        <a:bodyPr/>
        <a:lstStyle/>
        <a:p>
          <a:endParaRPr lang="en-US"/>
        </a:p>
      </dgm:t>
    </dgm:pt>
    <dgm:pt modelId="{E2BF73DE-6B75-4081-BD30-4F30BC73822B}">
      <dgm:prSet/>
      <dgm:spPr/>
      <dgm:t>
        <a:bodyPr/>
        <a:lstStyle/>
        <a:p>
          <a:r>
            <a:rPr lang="en-US" dirty="0"/>
            <a:t>2007</a:t>
          </a:r>
        </a:p>
      </dgm:t>
    </dgm:pt>
    <dgm:pt modelId="{00BBC4A2-C648-4EE8-9B85-BD6B1686A090}" type="parTrans" cxnId="{8E2548D3-B498-4D3A-B37E-B81A858F7CB6}">
      <dgm:prSet/>
      <dgm:spPr/>
      <dgm:t>
        <a:bodyPr/>
        <a:lstStyle/>
        <a:p>
          <a:endParaRPr lang="en-US"/>
        </a:p>
      </dgm:t>
    </dgm:pt>
    <dgm:pt modelId="{6F717500-2E9F-45CE-A417-A450EB86538A}" type="sibTrans" cxnId="{8E2548D3-B498-4D3A-B37E-B81A858F7CB6}">
      <dgm:prSet/>
      <dgm:spPr/>
      <dgm:t>
        <a:bodyPr/>
        <a:lstStyle/>
        <a:p>
          <a:endParaRPr lang="en-US"/>
        </a:p>
      </dgm:t>
    </dgm:pt>
    <dgm:pt modelId="{EA384E2B-8A35-4082-AA25-515464A3952C}">
      <dgm:prSet/>
      <dgm:spPr/>
      <dgm:t>
        <a:bodyPr/>
        <a:lstStyle/>
        <a:p>
          <a:r>
            <a:rPr lang="en-US" dirty="0"/>
            <a:t>MOSS</a:t>
          </a:r>
        </a:p>
      </dgm:t>
    </dgm:pt>
    <dgm:pt modelId="{450547EA-CA29-4F49-B0AC-0225C6B3F749}" type="parTrans" cxnId="{7B3B460C-24F3-4AE0-8757-AD44C5475919}">
      <dgm:prSet/>
      <dgm:spPr/>
      <dgm:t>
        <a:bodyPr/>
        <a:lstStyle/>
        <a:p>
          <a:endParaRPr lang="en-US"/>
        </a:p>
      </dgm:t>
    </dgm:pt>
    <dgm:pt modelId="{0927F842-C0BD-4BBD-B825-DFD36098D628}" type="sibTrans" cxnId="{7B3B460C-24F3-4AE0-8757-AD44C5475919}">
      <dgm:prSet/>
      <dgm:spPr/>
      <dgm:t>
        <a:bodyPr/>
        <a:lstStyle/>
        <a:p>
          <a:endParaRPr lang="en-US"/>
        </a:p>
      </dgm:t>
    </dgm:pt>
    <dgm:pt modelId="{75152749-8DE7-4077-A13F-EE99E3346BFC}">
      <dgm:prSet/>
      <dgm:spPr/>
      <dgm:t>
        <a:bodyPr/>
        <a:lstStyle/>
        <a:p>
          <a:r>
            <a:rPr lang="en-US" dirty="0"/>
            <a:t>2010</a:t>
          </a:r>
        </a:p>
      </dgm:t>
    </dgm:pt>
    <dgm:pt modelId="{BC566DB8-CD45-41E1-B1C7-D999983E278E}" type="parTrans" cxnId="{824F8070-ADD5-4776-802B-27CF8A536579}">
      <dgm:prSet/>
      <dgm:spPr/>
      <dgm:t>
        <a:bodyPr/>
        <a:lstStyle/>
        <a:p>
          <a:endParaRPr lang="en-US"/>
        </a:p>
      </dgm:t>
    </dgm:pt>
    <dgm:pt modelId="{B3F0244E-35E4-462F-B45E-CB4E49B6CC1A}" type="sibTrans" cxnId="{824F8070-ADD5-4776-802B-27CF8A536579}">
      <dgm:prSet/>
      <dgm:spPr/>
      <dgm:t>
        <a:bodyPr/>
        <a:lstStyle/>
        <a:p>
          <a:endParaRPr lang="en-US"/>
        </a:p>
      </dgm:t>
    </dgm:pt>
    <dgm:pt modelId="{1869968E-1001-4B96-B8C5-004CEF7AEF1D}">
      <dgm:prSet/>
      <dgm:spPr/>
      <dgm:t>
        <a:bodyPr/>
        <a:lstStyle/>
        <a:p>
          <a:r>
            <a:rPr lang="en-US" dirty="0"/>
            <a:t>SharePoint Foundation</a:t>
          </a:r>
        </a:p>
      </dgm:t>
    </dgm:pt>
    <dgm:pt modelId="{D6266646-6519-4BF6-8158-FA123C076873}" type="parTrans" cxnId="{91050B05-852B-44A4-A6E2-34FCF362CFC5}">
      <dgm:prSet/>
      <dgm:spPr/>
      <dgm:t>
        <a:bodyPr/>
        <a:lstStyle/>
        <a:p>
          <a:endParaRPr lang="en-US"/>
        </a:p>
      </dgm:t>
    </dgm:pt>
    <dgm:pt modelId="{DE3326B1-F49E-4FC1-A3AB-094726395324}" type="sibTrans" cxnId="{91050B05-852B-44A4-A6E2-34FCF362CFC5}">
      <dgm:prSet/>
      <dgm:spPr/>
      <dgm:t>
        <a:bodyPr/>
        <a:lstStyle/>
        <a:p>
          <a:endParaRPr lang="en-US"/>
        </a:p>
      </dgm:t>
    </dgm:pt>
    <dgm:pt modelId="{7807414A-3F93-4754-9782-A13D12F7BAD0}">
      <dgm:prSet/>
      <dgm:spPr/>
      <dgm:t>
        <a:bodyPr/>
        <a:lstStyle/>
        <a:p>
          <a:r>
            <a:rPr lang="en-US" dirty="0"/>
            <a:t>2013</a:t>
          </a:r>
        </a:p>
      </dgm:t>
    </dgm:pt>
    <dgm:pt modelId="{E9FBF7B1-A13C-4105-B71F-61DD6208E4A5}" type="parTrans" cxnId="{14D325A6-1C46-4676-9860-2CA59A03BDA3}">
      <dgm:prSet/>
      <dgm:spPr/>
      <dgm:t>
        <a:bodyPr/>
        <a:lstStyle/>
        <a:p>
          <a:endParaRPr lang="en-US"/>
        </a:p>
      </dgm:t>
    </dgm:pt>
    <dgm:pt modelId="{A9318916-0602-4E91-A6BF-C201F8FD6C6F}" type="sibTrans" cxnId="{14D325A6-1C46-4676-9860-2CA59A03BDA3}">
      <dgm:prSet/>
      <dgm:spPr/>
      <dgm:t>
        <a:bodyPr/>
        <a:lstStyle/>
        <a:p>
          <a:endParaRPr lang="en-US"/>
        </a:p>
      </dgm:t>
    </dgm:pt>
    <dgm:pt modelId="{BEBD3605-FEA7-42C4-9631-ECA065165C21}">
      <dgm:prSet/>
      <dgm:spPr/>
      <dgm:t>
        <a:bodyPr/>
        <a:lstStyle/>
        <a:p>
          <a:r>
            <a:rPr lang="en-US" dirty="0"/>
            <a:t>SharePoint Foundation</a:t>
          </a:r>
        </a:p>
      </dgm:t>
    </dgm:pt>
    <dgm:pt modelId="{D84C9560-9852-4C20-B2B9-FBBBBA5E274E}" type="parTrans" cxnId="{072A52DC-8A9A-45DD-827B-CC8D873946B3}">
      <dgm:prSet/>
      <dgm:spPr/>
      <dgm:t>
        <a:bodyPr/>
        <a:lstStyle/>
        <a:p>
          <a:endParaRPr lang="en-US"/>
        </a:p>
      </dgm:t>
    </dgm:pt>
    <dgm:pt modelId="{10BC5A6D-2195-4D50-8492-3072F1B9A7A5}" type="sibTrans" cxnId="{072A52DC-8A9A-45DD-827B-CC8D873946B3}">
      <dgm:prSet/>
      <dgm:spPr/>
      <dgm:t>
        <a:bodyPr/>
        <a:lstStyle/>
        <a:p>
          <a:endParaRPr lang="en-US"/>
        </a:p>
      </dgm:t>
    </dgm:pt>
    <dgm:pt modelId="{66C9073C-6EF7-4C58-84E5-347CCE446A80}">
      <dgm:prSet/>
      <dgm:spPr/>
      <dgm:t>
        <a:bodyPr/>
        <a:lstStyle/>
        <a:p>
          <a:r>
            <a:rPr lang="en-US" dirty="0"/>
            <a:t>SPO</a:t>
          </a:r>
        </a:p>
      </dgm:t>
    </dgm:pt>
    <dgm:pt modelId="{383F4B3F-BB34-4844-828A-F8A909244C32}" type="parTrans" cxnId="{4E0E82B4-4C85-4528-BC3E-D5985B8A4BC3}">
      <dgm:prSet/>
      <dgm:spPr/>
      <dgm:t>
        <a:bodyPr/>
        <a:lstStyle/>
        <a:p>
          <a:endParaRPr lang="en-US"/>
        </a:p>
      </dgm:t>
    </dgm:pt>
    <dgm:pt modelId="{E481DAC3-B1FE-44C7-B766-8AEDC2D07EAB}" type="sibTrans" cxnId="{4E0E82B4-4C85-4528-BC3E-D5985B8A4BC3}">
      <dgm:prSet/>
      <dgm:spPr/>
      <dgm:t>
        <a:bodyPr/>
        <a:lstStyle/>
        <a:p>
          <a:endParaRPr lang="en-US"/>
        </a:p>
      </dgm:t>
    </dgm:pt>
    <dgm:pt modelId="{D21EF9EE-94A8-4307-A611-B1AA1CEF0E08}">
      <dgm:prSet/>
      <dgm:spPr/>
      <dgm:t>
        <a:bodyPr/>
        <a:lstStyle/>
        <a:p>
          <a:r>
            <a:rPr lang="en-US" dirty="0"/>
            <a:t>SharePoint Server</a:t>
          </a:r>
        </a:p>
      </dgm:t>
    </dgm:pt>
    <dgm:pt modelId="{FFF0A719-1050-421E-9E99-93BD713323BA}" type="parTrans" cxnId="{ECD2E24D-12EC-44F7-8050-4562455D77C5}">
      <dgm:prSet/>
      <dgm:spPr/>
      <dgm:t>
        <a:bodyPr/>
        <a:lstStyle/>
        <a:p>
          <a:endParaRPr lang="en-US"/>
        </a:p>
      </dgm:t>
    </dgm:pt>
    <dgm:pt modelId="{98F5DD16-5CD1-45BA-B25F-8FE305FA4C16}" type="sibTrans" cxnId="{ECD2E24D-12EC-44F7-8050-4562455D77C5}">
      <dgm:prSet/>
      <dgm:spPr/>
      <dgm:t>
        <a:bodyPr/>
        <a:lstStyle/>
        <a:p>
          <a:endParaRPr lang="en-US"/>
        </a:p>
      </dgm:t>
    </dgm:pt>
    <dgm:pt modelId="{0361CCD1-246D-47B4-B405-48494ED9AF7F}">
      <dgm:prSet/>
      <dgm:spPr/>
      <dgm:t>
        <a:bodyPr/>
        <a:lstStyle/>
        <a:p>
          <a:r>
            <a:rPr lang="en-US" dirty="0"/>
            <a:t>2016</a:t>
          </a:r>
        </a:p>
      </dgm:t>
    </dgm:pt>
    <dgm:pt modelId="{FBEFB2F0-2C25-4621-835E-23C9691C5AA5}" type="parTrans" cxnId="{784CB850-62C8-405E-A8F8-A208548DA7C4}">
      <dgm:prSet/>
      <dgm:spPr/>
      <dgm:t>
        <a:bodyPr/>
        <a:lstStyle/>
        <a:p>
          <a:endParaRPr lang="en-US"/>
        </a:p>
      </dgm:t>
    </dgm:pt>
    <dgm:pt modelId="{C6AA01B9-FF1A-426B-B744-E21805A51DD1}" type="sibTrans" cxnId="{784CB850-62C8-405E-A8F8-A208548DA7C4}">
      <dgm:prSet/>
      <dgm:spPr/>
      <dgm:t>
        <a:bodyPr/>
        <a:lstStyle/>
        <a:p>
          <a:endParaRPr lang="en-US"/>
        </a:p>
      </dgm:t>
    </dgm:pt>
    <dgm:pt modelId="{C0D4F740-52CA-4816-B955-D2A9106956D9}">
      <dgm:prSet/>
      <dgm:spPr/>
      <dgm:t>
        <a:bodyPr/>
        <a:lstStyle/>
        <a:p>
          <a:r>
            <a:rPr lang="en-US" dirty="0"/>
            <a:t>WSS</a:t>
          </a:r>
        </a:p>
      </dgm:t>
    </dgm:pt>
    <dgm:pt modelId="{22AA9A45-6266-44FE-969F-2ECD11801A7C}" type="parTrans" cxnId="{94DB80F6-4DA1-4906-832A-2CF48881B2C2}">
      <dgm:prSet/>
      <dgm:spPr/>
      <dgm:t>
        <a:bodyPr/>
        <a:lstStyle/>
        <a:p>
          <a:endParaRPr lang="en-US"/>
        </a:p>
      </dgm:t>
    </dgm:pt>
    <dgm:pt modelId="{A5C80507-C722-4935-B646-850187C5F163}" type="sibTrans" cxnId="{94DB80F6-4DA1-4906-832A-2CF48881B2C2}">
      <dgm:prSet/>
      <dgm:spPr/>
      <dgm:t>
        <a:bodyPr/>
        <a:lstStyle/>
        <a:p>
          <a:endParaRPr lang="en-US"/>
        </a:p>
      </dgm:t>
    </dgm:pt>
    <dgm:pt modelId="{23D2D4DA-7BA3-4319-AD91-6BC5D763616B}">
      <dgm:prSet/>
      <dgm:spPr/>
      <dgm:t>
        <a:bodyPr/>
        <a:lstStyle/>
        <a:p>
          <a:r>
            <a:rPr lang="en-US" dirty="0"/>
            <a:t>SPS</a:t>
          </a:r>
        </a:p>
      </dgm:t>
    </dgm:pt>
    <dgm:pt modelId="{659651B4-EEE9-4F9C-BCD9-1640BB426618}" type="parTrans" cxnId="{D1395568-AE4E-447E-AE73-202A21D77399}">
      <dgm:prSet/>
      <dgm:spPr/>
      <dgm:t>
        <a:bodyPr/>
        <a:lstStyle/>
        <a:p>
          <a:endParaRPr lang="en-US"/>
        </a:p>
      </dgm:t>
    </dgm:pt>
    <dgm:pt modelId="{E7B2F340-770D-4CA0-8ADF-C81982DDA4DA}" type="sibTrans" cxnId="{D1395568-AE4E-447E-AE73-202A21D77399}">
      <dgm:prSet/>
      <dgm:spPr/>
      <dgm:t>
        <a:bodyPr/>
        <a:lstStyle/>
        <a:p>
          <a:endParaRPr lang="en-US"/>
        </a:p>
      </dgm:t>
    </dgm:pt>
    <dgm:pt modelId="{64D7F16B-EADD-4A0A-AAD9-9F88A3470306}">
      <dgm:prSet/>
      <dgm:spPr/>
      <dgm:t>
        <a:bodyPr/>
        <a:lstStyle/>
        <a:p>
          <a:r>
            <a:rPr lang="en-US"/>
            <a:t>WSS</a:t>
          </a:r>
          <a:endParaRPr lang="en-US" dirty="0"/>
        </a:p>
      </dgm:t>
    </dgm:pt>
    <dgm:pt modelId="{32DEA6AA-D0BB-45A9-A0D8-8129D6BC8E46}" type="parTrans" cxnId="{B22A601E-8425-48A6-832D-BA5427BD42A8}">
      <dgm:prSet/>
      <dgm:spPr/>
      <dgm:t>
        <a:bodyPr/>
        <a:lstStyle/>
        <a:p>
          <a:endParaRPr lang="en-US"/>
        </a:p>
      </dgm:t>
    </dgm:pt>
    <dgm:pt modelId="{6CDC8032-CCB1-413B-BAB4-8F9CA85AECC1}" type="sibTrans" cxnId="{B22A601E-8425-48A6-832D-BA5427BD42A8}">
      <dgm:prSet/>
      <dgm:spPr/>
      <dgm:t>
        <a:bodyPr/>
        <a:lstStyle/>
        <a:p>
          <a:endParaRPr lang="en-US"/>
        </a:p>
      </dgm:t>
    </dgm:pt>
    <dgm:pt modelId="{1F0B5F77-87D6-48E3-9386-7E31C701455A}">
      <dgm:prSet/>
      <dgm:spPr/>
      <dgm:t>
        <a:bodyPr/>
        <a:lstStyle/>
        <a:p>
          <a:r>
            <a:rPr lang="en-US" dirty="0"/>
            <a:t>SharePoint Server</a:t>
          </a:r>
        </a:p>
      </dgm:t>
    </dgm:pt>
    <dgm:pt modelId="{A689873B-7E77-4D35-B425-72032D673C8C}" type="parTrans" cxnId="{DA7E3654-F288-43B7-95AC-115215507A03}">
      <dgm:prSet/>
      <dgm:spPr/>
      <dgm:t>
        <a:bodyPr/>
        <a:lstStyle/>
        <a:p>
          <a:endParaRPr lang="en-US"/>
        </a:p>
      </dgm:t>
    </dgm:pt>
    <dgm:pt modelId="{B2906581-6A24-488B-B9AB-A91732755056}" type="sibTrans" cxnId="{DA7E3654-F288-43B7-95AC-115215507A03}">
      <dgm:prSet/>
      <dgm:spPr/>
      <dgm:t>
        <a:bodyPr/>
        <a:lstStyle/>
        <a:p>
          <a:endParaRPr lang="en-US"/>
        </a:p>
      </dgm:t>
    </dgm:pt>
    <dgm:pt modelId="{A9EDF174-755E-40C9-AA99-7402218BDC52}">
      <dgm:prSet/>
      <dgm:spPr/>
      <dgm:t>
        <a:bodyPr/>
        <a:lstStyle/>
        <a:p>
          <a:r>
            <a:rPr lang="en-US" dirty="0"/>
            <a:t>SharePoint Server</a:t>
          </a:r>
        </a:p>
      </dgm:t>
    </dgm:pt>
    <dgm:pt modelId="{4D4934EC-995B-4649-8E27-B5342DC1A8A5}" type="parTrans" cxnId="{D0F7F81C-D6E6-4081-AF89-11293CD48BED}">
      <dgm:prSet/>
      <dgm:spPr/>
      <dgm:t>
        <a:bodyPr/>
        <a:lstStyle/>
        <a:p>
          <a:endParaRPr lang="en-US"/>
        </a:p>
      </dgm:t>
    </dgm:pt>
    <dgm:pt modelId="{182874F0-7420-483B-8DFF-F30F89C10CF0}" type="sibTrans" cxnId="{D0F7F81C-D6E6-4081-AF89-11293CD48BED}">
      <dgm:prSet/>
      <dgm:spPr/>
      <dgm:t>
        <a:bodyPr/>
        <a:lstStyle/>
        <a:p>
          <a:endParaRPr lang="en-US"/>
        </a:p>
      </dgm:t>
    </dgm:pt>
    <dgm:pt modelId="{48057A94-B260-4AA9-B934-A501B84A3455}">
      <dgm:prSet/>
      <dgm:spPr/>
      <dgm:t>
        <a:bodyPr/>
        <a:lstStyle/>
        <a:p>
          <a:r>
            <a:rPr lang="en-US" dirty="0"/>
            <a:t>SharePoint Online</a:t>
          </a:r>
        </a:p>
      </dgm:t>
    </dgm:pt>
    <dgm:pt modelId="{5EB2C55E-BD88-4109-9D8A-40F175693E9B}" type="parTrans" cxnId="{B5F60639-202D-4F8A-A8B2-8FDB3E42202F}">
      <dgm:prSet/>
      <dgm:spPr/>
      <dgm:t>
        <a:bodyPr/>
        <a:lstStyle/>
        <a:p>
          <a:endParaRPr lang="en-US"/>
        </a:p>
      </dgm:t>
    </dgm:pt>
    <dgm:pt modelId="{BEEAE6F2-4047-421A-8315-9D1712266628}" type="sibTrans" cxnId="{B5F60639-202D-4F8A-A8B2-8FDB3E42202F}">
      <dgm:prSet/>
      <dgm:spPr/>
      <dgm:t>
        <a:bodyPr/>
        <a:lstStyle/>
        <a:p>
          <a:endParaRPr lang="en-US"/>
        </a:p>
      </dgm:t>
    </dgm:pt>
    <dgm:pt modelId="{99451403-9EB5-48E6-9DDD-3A498C09CD80}">
      <dgm:prSet/>
      <dgm:spPr/>
      <dgm:t>
        <a:bodyPr/>
        <a:lstStyle/>
        <a:p>
          <a:r>
            <a:rPr lang="en-US" dirty="0"/>
            <a:t>Group sites *</a:t>
          </a:r>
        </a:p>
      </dgm:t>
    </dgm:pt>
    <dgm:pt modelId="{DE841DF9-0ADA-44D9-ACE3-213C249B3F4A}" type="parTrans" cxnId="{4DA819B0-79CB-4B4B-8DB1-D786F473EEA9}">
      <dgm:prSet/>
      <dgm:spPr/>
      <dgm:t>
        <a:bodyPr/>
        <a:lstStyle/>
        <a:p>
          <a:endParaRPr lang="en-US"/>
        </a:p>
      </dgm:t>
    </dgm:pt>
    <dgm:pt modelId="{2A5498DB-4EB6-4235-94D1-17B600CEC40E}" type="sibTrans" cxnId="{4DA819B0-79CB-4B4B-8DB1-D786F473EEA9}">
      <dgm:prSet/>
      <dgm:spPr/>
      <dgm:t>
        <a:bodyPr/>
        <a:lstStyle/>
        <a:p>
          <a:endParaRPr lang="en-US"/>
        </a:p>
      </dgm:t>
    </dgm:pt>
    <dgm:pt modelId="{7A468F20-8C75-415E-8DD8-2627F5F8A323}" type="pres">
      <dgm:prSet presAssocID="{341C0893-FB53-4A2A-A2AC-7A22482EF7A7}" presName="Name0" presStyleCnt="0">
        <dgm:presLayoutVars>
          <dgm:dir/>
          <dgm:animLvl val="lvl"/>
          <dgm:resizeHandles val="exact"/>
        </dgm:presLayoutVars>
      </dgm:prSet>
      <dgm:spPr/>
    </dgm:pt>
    <dgm:pt modelId="{B7B4435E-04B3-45F7-B751-472B7DA342B1}" type="pres">
      <dgm:prSet presAssocID="{FE67F327-37A8-421F-80D2-D8BB6A405D3D}" presName="vertFlow" presStyleCnt="0"/>
      <dgm:spPr/>
    </dgm:pt>
    <dgm:pt modelId="{6B00C903-05B5-471C-9DF4-DFC1D15792BB}" type="pres">
      <dgm:prSet presAssocID="{FE67F327-37A8-421F-80D2-D8BB6A405D3D}" presName="header" presStyleLbl="node1" presStyleIdx="0" presStyleCnt="7"/>
      <dgm:spPr/>
    </dgm:pt>
    <dgm:pt modelId="{AEDD776F-35F5-4A57-9386-10741FE545F9}" type="pres">
      <dgm:prSet presAssocID="{59FBBA1E-6745-4BAD-B0C5-38F0D15DFA94}" presName="parTrans" presStyleLbl="sibTrans2D1" presStyleIdx="0" presStyleCnt="13"/>
      <dgm:spPr/>
    </dgm:pt>
    <dgm:pt modelId="{31B46375-E2BC-44EB-A251-27286CAB3AE8}" type="pres">
      <dgm:prSet presAssocID="{5BB85F6E-5B49-4E14-AD3B-721F1E9A7B98}" presName="child" presStyleLbl="alignAccFollowNode1" presStyleIdx="0" presStyleCnt="13">
        <dgm:presLayoutVars>
          <dgm:chMax val="0"/>
          <dgm:bulletEnabled val="1"/>
        </dgm:presLayoutVars>
      </dgm:prSet>
      <dgm:spPr/>
    </dgm:pt>
    <dgm:pt modelId="{ACD3EA37-C567-4766-BEB0-036D36EA7D76}" type="pres">
      <dgm:prSet presAssocID="{2578AF2E-66D7-4C7E-9142-BB3A84B0166C}" presName="sibTrans" presStyleLbl="sibTrans2D1" presStyleIdx="1" presStyleCnt="13"/>
      <dgm:spPr/>
    </dgm:pt>
    <dgm:pt modelId="{297A0CE2-FCEF-4E5D-A892-216C6819EDAB}" type="pres">
      <dgm:prSet presAssocID="{23D2D4DA-7BA3-4319-AD91-6BC5D763616B}" presName="child" presStyleLbl="alignAccFollowNode1" presStyleIdx="1" presStyleCnt="13">
        <dgm:presLayoutVars>
          <dgm:chMax val="0"/>
          <dgm:bulletEnabled val="1"/>
        </dgm:presLayoutVars>
      </dgm:prSet>
      <dgm:spPr/>
    </dgm:pt>
    <dgm:pt modelId="{D05340CD-7F92-49DB-8389-DE1FBC4CC64D}" type="pres">
      <dgm:prSet presAssocID="{FE67F327-37A8-421F-80D2-D8BB6A405D3D}" presName="hSp" presStyleCnt="0"/>
      <dgm:spPr/>
    </dgm:pt>
    <dgm:pt modelId="{A125EF81-A354-4FC4-9BCE-C2459883AC3E}" type="pres">
      <dgm:prSet presAssocID="{97A6EA0E-6BC0-4F82-B5E2-B85E022FD4F6}" presName="vertFlow" presStyleCnt="0"/>
      <dgm:spPr/>
    </dgm:pt>
    <dgm:pt modelId="{BAD4F5A8-74EF-4E3A-B4D3-DF1070CC1EB6}" type="pres">
      <dgm:prSet presAssocID="{97A6EA0E-6BC0-4F82-B5E2-B85E022FD4F6}" presName="header" presStyleLbl="node1" presStyleIdx="1" presStyleCnt="7"/>
      <dgm:spPr/>
    </dgm:pt>
    <dgm:pt modelId="{4363144C-3FD5-4981-8BA6-0B86FC48CF79}" type="pres">
      <dgm:prSet presAssocID="{7CD28664-2FE9-49B5-91E4-995925399A49}" presName="parTrans" presStyleLbl="sibTrans2D1" presStyleIdx="2" presStyleCnt="13"/>
      <dgm:spPr/>
    </dgm:pt>
    <dgm:pt modelId="{F8F0C2EE-8A35-46BE-9E91-A07FA7170E71}" type="pres">
      <dgm:prSet presAssocID="{4F133D7B-C499-4B8F-BE67-32F9E439FB0E}" presName="child" presStyleLbl="alignAccFollowNode1" presStyleIdx="2" presStyleCnt="13">
        <dgm:presLayoutVars>
          <dgm:chMax val="0"/>
          <dgm:bulletEnabled val="1"/>
        </dgm:presLayoutVars>
      </dgm:prSet>
      <dgm:spPr/>
    </dgm:pt>
    <dgm:pt modelId="{6D3E33CE-F1D1-475D-99F2-801277404BB5}" type="pres">
      <dgm:prSet presAssocID="{4BB18C1F-F1A8-4750-A60A-0847D9306A31}" presName="sibTrans" presStyleLbl="sibTrans2D1" presStyleIdx="3" presStyleCnt="13"/>
      <dgm:spPr/>
    </dgm:pt>
    <dgm:pt modelId="{D3F97101-D05F-4BD2-A86A-0FA4D6B830C7}" type="pres">
      <dgm:prSet presAssocID="{C0D4F740-52CA-4816-B955-D2A9106956D9}" presName="child" presStyleLbl="alignAccFollowNode1" presStyleIdx="3" presStyleCnt="13">
        <dgm:presLayoutVars>
          <dgm:chMax val="0"/>
          <dgm:bulletEnabled val="1"/>
        </dgm:presLayoutVars>
      </dgm:prSet>
      <dgm:spPr/>
    </dgm:pt>
    <dgm:pt modelId="{432D78EC-4B0F-4EAE-92DD-F63DE6EC5650}" type="pres">
      <dgm:prSet presAssocID="{97A6EA0E-6BC0-4F82-B5E2-B85E022FD4F6}" presName="hSp" presStyleCnt="0"/>
      <dgm:spPr/>
    </dgm:pt>
    <dgm:pt modelId="{92A2ED74-49E6-4F13-99F9-9C0D468C63C6}" type="pres">
      <dgm:prSet presAssocID="{E2BF73DE-6B75-4081-BD30-4F30BC73822B}" presName="vertFlow" presStyleCnt="0"/>
      <dgm:spPr/>
    </dgm:pt>
    <dgm:pt modelId="{AD650BAF-D8BB-42AB-B1FD-23C4485BF783}" type="pres">
      <dgm:prSet presAssocID="{E2BF73DE-6B75-4081-BD30-4F30BC73822B}" presName="header" presStyleLbl="node1" presStyleIdx="2" presStyleCnt="7"/>
      <dgm:spPr/>
    </dgm:pt>
    <dgm:pt modelId="{2BD6062E-CB1D-40E2-8DE4-72B83EE173E9}" type="pres">
      <dgm:prSet presAssocID="{450547EA-CA29-4F49-B0AC-0225C6B3F749}" presName="parTrans" presStyleLbl="sibTrans2D1" presStyleIdx="4" presStyleCnt="13"/>
      <dgm:spPr/>
    </dgm:pt>
    <dgm:pt modelId="{99F501DA-985E-47FD-945E-121015B89FB8}" type="pres">
      <dgm:prSet presAssocID="{EA384E2B-8A35-4082-AA25-515464A3952C}" presName="child" presStyleLbl="alignAccFollowNode1" presStyleIdx="4" presStyleCnt="13">
        <dgm:presLayoutVars>
          <dgm:chMax val="0"/>
          <dgm:bulletEnabled val="1"/>
        </dgm:presLayoutVars>
      </dgm:prSet>
      <dgm:spPr/>
    </dgm:pt>
    <dgm:pt modelId="{761228B1-764B-46A1-85DB-E6A48FA661FB}" type="pres">
      <dgm:prSet presAssocID="{0927F842-C0BD-4BBD-B825-DFD36098D628}" presName="sibTrans" presStyleLbl="sibTrans2D1" presStyleIdx="5" presStyleCnt="13"/>
      <dgm:spPr/>
    </dgm:pt>
    <dgm:pt modelId="{398694D2-D6AC-40A9-913B-DD80B34F83B2}" type="pres">
      <dgm:prSet presAssocID="{64D7F16B-EADD-4A0A-AAD9-9F88A3470306}" presName="child" presStyleLbl="alignAccFollowNode1" presStyleIdx="5" presStyleCnt="13">
        <dgm:presLayoutVars>
          <dgm:chMax val="0"/>
          <dgm:bulletEnabled val="1"/>
        </dgm:presLayoutVars>
      </dgm:prSet>
      <dgm:spPr/>
    </dgm:pt>
    <dgm:pt modelId="{E40ABCA5-BEB5-455A-B52C-6AD9AF143CE2}" type="pres">
      <dgm:prSet presAssocID="{E2BF73DE-6B75-4081-BD30-4F30BC73822B}" presName="hSp" presStyleCnt="0"/>
      <dgm:spPr/>
    </dgm:pt>
    <dgm:pt modelId="{9AF2C181-4740-42AA-8A1D-366B6A356CEC}" type="pres">
      <dgm:prSet presAssocID="{75152749-8DE7-4077-A13F-EE99E3346BFC}" presName="vertFlow" presStyleCnt="0"/>
      <dgm:spPr/>
    </dgm:pt>
    <dgm:pt modelId="{3EFA04F9-B33E-49BA-A76D-D99119FEEF13}" type="pres">
      <dgm:prSet presAssocID="{75152749-8DE7-4077-A13F-EE99E3346BFC}" presName="header" presStyleLbl="node1" presStyleIdx="3" presStyleCnt="7"/>
      <dgm:spPr/>
    </dgm:pt>
    <dgm:pt modelId="{B1669015-7547-4AE4-B8F5-0BEE19F7B6CB}" type="pres">
      <dgm:prSet presAssocID="{D6266646-6519-4BF6-8158-FA123C076873}" presName="parTrans" presStyleLbl="sibTrans2D1" presStyleIdx="6" presStyleCnt="13"/>
      <dgm:spPr/>
    </dgm:pt>
    <dgm:pt modelId="{CB5142C2-7BA2-4587-86A0-E587F70C91E4}" type="pres">
      <dgm:prSet presAssocID="{1869968E-1001-4B96-B8C5-004CEF7AEF1D}" presName="child" presStyleLbl="alignAccFollowNode1" presStyleIdx="6" presStyleCnt="13">
        <dgm:presLayoutVars>
          <dgm:chMax val="0"/>
          <dgm:bulletEnabled val="1"/>
        </dgm:presLayoutVars>
      </dgm:prSet>
      <dgm:spPr/>
    </dgm:pt>
    <dgm:pt modelId="{C1508A80-2148-462F-9552-6F51091921B2}" type="pres">
      <dgm:prSet presAssocID="{DE3326B1-F49E-4FC1-A3AB-094726395324}" presName="sibTrans" presStyleLbl="sibTrans2D1" presStyleIdx="7" presStyleCnt="13"/>
      <dgm:spPr/>
    </dgm:pt>
    <dgm:pt modelId="{1C460672-630F-4489-98FD-B14690C461CE}" type="pres">
      <dgm:prSet presAssocID="{1F0B5F77-87D6-48E3-9386-7E31C701455A}" presName="child" presStyleLbl="alignAccFollowNode1" presStyleIdx="7" presStyleCnt="13">
        <dgm:presLayoutVars>
          <dgm:chMax val="0"/>
          <dgm:bulletEnabled val="1"/>
        </dgm:presLayoutVars>
      </dgm:prSet>
      <dgm:spPr/>
    </dgm:pt>
    <dgm:pt modelId="{52623409-4FCA-4B1A-B9D9-81A9FED6C151}" type="pres">
      <dgm:prSet presAssocID="{75152749-8DE7-4077-A13F-EE99E3346BFC}" presName="hSp" presStyleCnt="0"/>
      <dgm:spPr/>
    </dgm:pt>
    <dgm:pt modelId="{7F3A06B1-CCC7-49D3-8674-DA4BBAC0C22B}" type="pres">
      <dgm:prSet presAssocID="{7807414A-3F93-4754-9782-A13D12F7BAD0}" presName="vertFlow" presStyleCnt="0"/>
      <dgm:spPr/>
    </dgm:pt>
    <dgm:pt modelId="{476B5550-B109-47EB-9047-51C231F94702}" type="pres">
      <dgm:prSet presAssocID="{7807414A-3F93-4754-9782-A13D12F7BAD0}" presName="header" presStyleLbl="node1" presStyleIdx="4" presStyleCnt="7"/>
      <dgm:spPr/>
    </dgm:pt>
    <dgm:pt modelId="{8ED32C37-DADB-4857-AD48-E757B6B33809}" type="pres">
      <dgm:prSet presAssocID="{D84C9560-9852-4C20-B2B9-FBBBBA5E274E}" presName="parTrans" presStyleLbl="sibTrans2D1" presStyleIdx="8" presStyleCnt="13"/>
      <dgm:spPr/>
    </dgm:pt>
    <dgm:pt modelId="{708CD645-5604-4ABA-B7C1-E2BE74461BCE}" type="pres">
      <dgm:prSet presAssocID="{BEBD3605-FEA7-42C4-9631-ECA065165C21}" presName="child" presStyleLbl="alignAccFollowNode1" presStyleIdx="8" presStyleCnt="13">
        <dgm:presLayoutVars>
          <dgm:chMax val="0"/>
          <dgm:bulletEnabled val="1"/>
        </dgm:presLayoutVars>
      </dgm:prSet>
      <dgm:spPr/>
    </dgm:pt>
    <dgm:pt modelId="{15BAB19E-C206-4AF3-8948-AECFAA957902}" type="pres">
      <dgm:prSet presAssocID="{10BC5A6D-2195-4D50-8492-3072F1B9A7A5}" presName="sibTrans" presStyleLbl="sibTrans2D1" presStyleIdx="9" presStyleCnt="13"/>
      <dgm:spPr/>
    </dgm:pt>
    <dgm:pt modelId="{98CB2700-52DF-4412-A0C0-D6F674B132CA}" type="pres">
      <dgm:prSet presAssocID="{A9EDF174-755E-40C9-AA99-7402218BDC52}" presName="child" presStyleLbl="alignAccFollowNode1" presStyleIdx="9" presStyleCnt="13">
        <dgm:presLayoutVars>
          <dgm:chMax val="0"/>
          <dgm:bulletEnabled val="1"/>
        </dgm:presLayoutVars>
      </dgm:prSet>
      <dgm:spPr/>
    </dgm:pt>
    <dgm:pt modelId="{7F86FABD-1AA8-4920-9D22-D69759AD6227}" type="pres">
      <dgm:prSet presAssocID="{7807414A-3F93-4754-9782-A13D12F7BAD0}" presName="hSp" presStyleCnt="0"/>
      <dgm:spPr/>
    </dgm:pt>
    <dgm:pt modelId="{3EB824F6-1B04-4C61-A33F-A635DB440734}" type="pres">
      <dgm:prSet presAssocID="{66C9073C-6EF7-4C58-84E5-347CCE446A80}" presName="vertFlow" presStyleCnt="0"/>
      <dgm:spPr/>
    </dgm:pt>
    <dgm:pt modelId="{80D6EFFD-DA55-4CFD-926A-0D88D52A10E5}" type="pres">
      <dgm:prSet presAssocID="{66C9073C-6EF7-4C58-84E5-347CCE446A80}" presName="header" presStyleLbl="node1" presStyleIdx="5" presStyleCnt="7"/>
      <dgm:spPr/>
    </dgm:pt>
    <dgm:pt modelId="{3F3C3D31-4171-494E-A5FB-193DE0C8D45A}" type="pres">
      <dgm:prSet presAssocID="{5EB2C55E-BD88-4109-9D8A-40F175693E9B}" presName="parTrans" presStyleLbl="sibTrans2D1" presStyleIdx="10" presStyleCnt="13"/>
      <dgm:spPr/>
    </dgm:pt>
    <dgm:pt modelId="{3907177D-F7E1-4E63-BD22-776D366C75E2}" type="pres">
      <dgm:prSet presAssocID="{48057A94-B260-4AA9-B934-A501B84A3455}" presName="child" presStyleLbl="alignAccFollowNode1" presStyleIdx="10" presStyleCnt="13">
        <dgm:presLayoutVars>
          <dgm:chMax val="0"/>
          <dgm:bulletEnabled val="1"/>
        </dgm:presLayoutVars>
      </dgm:prSet>
      <dgm:spPr/>
    </dgm:pt>
    <dgm:pt modelId="{24AD7C85-DE1F-4C68-BC0D-4FD68DEC94F8}" type="pres">
      <dgm:prSet presAssocID="{BEEAE6F2-4047-421A-8315-9D1712266628}" presName="sibTrans" presStyleLbl="sibTrans2D1" presStyleIdx="11" presStyleCnt="13"/>
      <dgm:spPr/>
    </dgm:pt>
    <dgm:pt modelId="{690D2CA9-C91B-4F73-9EB5-18037A1653F4}" type="pres">
      <dgm:prSet presAssocID="{99451403-9EB5-48E6-9DDD-3A498C09CD80}" presName="child" presStyleLbl="alignAccFollowNode1" presStyleIdx="11" presStyleCnt="13">
        <dgm:presLayoutVars>
          <dgm:chMax val="0"/>
          <dgm:bulletEnabled val="1"/>
        </dgm:presLayoutVars>
      </dgm:prSet>
      <dgm:spPr/>
    </dgm:pt>
    <dgm:pt modelId="{F3F4F508-0B39-4ACC-822B-BAA3FD7BDBDB}" type="pres">
      <dgm:prSet presAssocID="{66C9073C-6EF7-4C58-84E5-347CCE446A80}" presName="hSp" presStyleCnt="0"/>
      <dgm:spPr/>
    </dgm:pt>
    <dgm:pt modelId="{A0B1F34C-89A4-4DE1-8E34-FDBF7B249805}" type="pres">
      <dgm:prSet presAssocID="{0361CCD1-246D-47B4-B405-48494ED9AF7F}" presName="vertFlow" presStyleCnt="0"/>
      <dgm:spPr/>
    </dgm:pt>
    <dgm:pt modelId="{89A513FF-70D4-42AE-B373-80E588873AF5}" type="pres">
      <dgm:prSet presAssocID="{0361CCD1-246D-47B4-B405-48494ED9AF7F}" presName="header" presStyleLbl="node1" presStyleIdx="6" presStyleCnt="7"/>
      <dgm:spPr/>
    </dgm:pt>
    <dgm:pt modelId="{29FF9187-CE8C-4BC0-8C24-BBA2FACBFA2F}" type="pres">
      <dgm:prSet presAssocID="{FFF0A719-1050-421E-9E99-93BD713323BA}" presName="parTrans" presStyleLbl="sibTrans2D1" presStyleIdx="12" presStyleCnt="13"/>
      <dgm:spPr/>
    </dgm:pt>
    <dgm:pt modelId="{75CF4EB9-987D-40B2-B6C4-56331B6ACBDB}" type="pres">
      <dgm:prSet presAssocID="{D21EF9EE-94A8-4307-A611-B1AA1CEF0E08}" presName="child" presStyleLbl="alignAccFollowNode1" presStyleIdx="12" presStyleCnt="13">
        <dgm:presLayoutVars>
          <dgm:chMax val="0"/>
          <dgm:bulletEnabled val="1"/>
        </dgm:presLayoutVars>
      </dgm:prSet>
      <dgm:spPr/>
    </dgm:pt>
  </dgm:ptLst>
  <dgm:cxnLst>
    <dgm:cxn modelId="{57271B00-32F7-4379-9495-86B73C221B6E}" type="presOf" srcId="{341C0893-FB53-4A2A-A2AC-7A22482EF7A7}" destId="{7A468F20-8C75-415E-8DD8-2627F5F8A323}" srcOrd="0" destOrd="0" presId="urn:microsoft.com/office/officeart/2005/8/layout/lProcess1"/>
    <dgm:cxn modelId="{35D15603-9FBB-485D-8535-A153CD4AE717}" type="presOf" srcId="{A9EDF174-755E-40C9-AA99-7402218BDC52}" destId="{98CB2700-52DF-4412-A0C0-D6F674B132CA}" srcOrd="0" destOrd="0" presId="urn:microsoft.com/office/officeart/2005/8/layout/lProcess1"/>
    <dgm:cxn modelId="{91050B05-852B-44A4-A6E2-34FCF362CFC5}" srcId="{75152749-8DE7-4077-A13F-EE99E3346BFC}" destId="{1869968E-1001-4B96-B8C5-004CEF7AEF1D}" srcOrd="0" destOrd="0" parTransId="{D6266646-6519-4BF6-8158-FA123C076873}" sibTransId="{DE3326B1-F49E-4FC1-A3AB-094726395324}"/>
    <dgm:cxn modelId="{C23C9206-755D-4EAA-A108-6990FD517A9E}" type="presOf" srcId="{97A6EA0E-6BC0-4F82-B5E2-B85E022FD4F6}" destId="{BAD4F5A8-74EF-4E3A-B4D3-DF1070CC1EB6}" srcOrd="0" destOrd="0" presId="urn:microsoft.com/office/officeart/2005/8/layout/lProcess1"/>
    <dgm:cxn modelId="{EC3A6909-DD52-46B0-B736-D96174A4001A}" type="presOf" srcId="{7807414A-3F93-4754-9782-A13D12F7BAD0}" destId="{476B5550-B109-47EB-9047-51C231F94702}" srcOrd="0" destOrd="0" presId="urn:microsoft.com/office/officeart/2005/8/layout/lProcess1"/>
    <dgm:cxn modelId="{AB26790A-AD68-4C01-9217-74133D8B1105}" type="presOf" srcId="{0361CCD1-246D-47B4-B405-48494ED9AF7F}" destId="{89A513FF-70D4-42AE-B373-80E588873AF5}" srcOrd="0" destOrd="0" presId="urn:microsoft.com/office/officeart/2005/8/layout/lProcess1"/>
    <dgm:cxn modelId="{7B3B460C-24F3-4AE0-8757-AD44C5475919}" srcId="{E2BF73DE-6B75-4081-BD30-4F30BC73822B}" destId="{EA384E2B-8A35-4082-AA25-515464A3952C}" srcOrd="0" destOrd="0" parTransId="{450547EA-CA29-4F49-B0AC-0225C6B3F749}" sibTransId="{0927F842-C0BD-4BBD-B825-DFD36098D628}"/>
    <dgm:cxn modelId="{DF02A20C-27FB-47D1-A348-79E688D70440}" srcId="{FE67F327-37A8-421F-80D2-D8BB6A405D3D}" destId="{5BB85F6E-5B49-4E14-AD3B-721F1E9A7B98}" srcOrd="0" destOrd="0" parTransId="{59FBBA1E-6745-4BAD-B0C5-38F0D15DFA94}" sibTransId="{2578AF2E-66D7-4C7E-9142-BB3A84B0166C}"/>
    <dgm:cxn modelId="{7A86F70D-E097-4C35-A954-7E82AF1091FC}" type="presOf" srcId="{BEBD3605-FEA7-42C4-9631-ECA065165C21}" destId="{708CD645-5604-4ABA-B7C1-E2BE74461BCE}" srcOrd="0" destOrd="0" presId="urn:microsoft.com/office/officeart/2005/8/layout/lProcess1"/>
    <dgm:cxn modelId="{A9161312-753B-4125-94E2-7A8AF434B2E4}" type="presOf" srcId="{BEEAE6F2-4047-421A-8315-9D1712266628}" destId="{24AD7C85-DE1F-4C68-BC0D-4FD68DEC94F8}" srcOrd="0" destOrd="0" presId="urn:microsoft.com/office/officeart/2005/8/layout/lProcess1"/>
    <dgm:cxn modelId="{55648819-AFC8-4889-A40F-E7EFDC2AA0FB}" type="presOf" srcId="{FE67F327-37A8-421F-80D2-D8BB6A405D3D}" destId="{6B00C903-05B5-471C-9DF4-DFC1D15792BB}" srcOrd="0" destOrd="0" presId="urn:microsoft.com/office/officeart/2005/8/layout/lProcess1"/>
    <dgm:cxn modelId="{D0F7F81C-D6E6-4081-AF89-11293CD48BED}" srcId="{7807414A-3F93-4754-9782-A13D12F7BAD0}" destId="{A9EDF174-755E-40C9-AA99-7402218BDC52}" srcOrd="1" destOrd="0" parTransId="{4D4934EC-995B-4649-8E27-B5342DC1A8A5}" sibTransId="{182874F0-7420-483B-8DFF-F30F89C10CF0}"/>
    <dgm:cxn modelId="{B22A601E-8425-48A6-832D-BA5427BD42A8}" srcId="{E2BF73DE-6B75-4081-BD30-4F30BC73822B}" destId="{64D7F16B-EADD-4A0A-AAD9-9F88A3470306}" srcOrd="1" destOrd="0" parTransId="{32DEA6AA-D0BB-45A9-A0D8-8129D6BC8E46}" sibTransId="{6CDC8032-CCB1-413B-BAB4-8F9CA85AECC1}"/>
    <dgm:cxn modelId="{1124671E-DC1A-41F5-8B0C-FF333EB8DF2F}" type="presOf" srcId="{7CD28664-2FE9-49B5-91E4-995925399A49}" destId="{4363144C-3FD5-4981-8BA6-0B86FC48CF79}" srcOrd="0" destOrd="0" presId="urn:microsoft.com/office/officeart/2005/8/layout/lProcess1"/>
    <dgm:cxn modelId="{9F6CA027-D679-4D73-A0BA-187AA0073CDE}" type="presOf" srcId="{0927F842-C0BD-4BBD-B825-DFD36098D628}" destId="{761228B1-764B-46A1-85DB-E6A48FA661FB}" srcOrd="0" destOrd="0" presId="urn:microsoft.com/office/officeart/2005/8/layout/lProcess1"/>
    <dgm:cxn modelId="{3D3A4632-7B9D-40A4-A793-BC1B27BA39FD}" type="presOf" srcId="{DE3326B1-F49E-4FC1-A3AB-094726395324}" destId="{C1508A80-2148-462F-9552-6F51091921B2}" srcOrd="0" destOrd="0" presId="urn:microsoft.com/office/officeart/2005/8/layout/lProcess1"/>
    <dgm:cxn modelId="{B5F60639-202D-4F8A-A8B2-8FDB3E42202F}" srcId="{66C9073C-6EF7-4C58-84E5-347CCE446A80}" destId="{48057A94-B260-4AA9-B934-A501B84A3455}" srcOrd="0" destOrd="0" parTransId="{5EB2C55E-BD88-4109-9D8A-40F175693E9B}" sibTransId="{BEEAE6F2-4047-421A-8315-9D1712266628}"/>
    <dgm:cxn modelId="{C548EA3A-CFA4-4C29-8A94-654F67F2FDD1}" srcId="{341C0893-FB53-4A2A-A2AC-7A22482EF7A7}" destId="{97A6EA0E-6BC0-4F82-B5E2-B85E022FD4F6}" srcOrd="1" destOrd="0" parTransId="{E994DB9C-9DB8-4B40-A156-8243A346B909}" sibTransId="{EDF0F859-D45B-4B7A-A781-B84A90AC7568}"/>
    <dgm:cxn modelId="{DA2FDB3C-11B9-4FDF-AE98-09F08C628925}" type="presOf" srcId="{C0D4F740-52CA-4816-B955-D2A9106956D9}" destId="{D3F97101-D05F-4BD2-A86A-0FA4D6B830C7}" srcOrd="0" destOrd="0" presId="urn:microsoft.com/office/officeart/2005/8/layout/lProcess1"/>
    <dgm:cxn modelId="{3E20E741-B01F-4336-9D89-289A12AE3086}" type="presOf" srcId="{75152749-8DE7-4077-A13F-EE99E3346BFC}" destId="{3EFA04F9-B33E-49BA-A76D-D99119FEEF13}" srcOrd="0" destOrd="0" presId="urn:microsoft.com/office/officeart/2005/8/layout/lProcess1"/>
    <dgm:cxn modelId="{4FD1D362-64AA-4258-9D1E-90F2019F98B1}" type="presOf" srcId="{5EB2C55E-BD88-4109-9D8A-40F175693E9B}" destId="{3F3C3D31-4171-494E-A5FB-193DE0C8D45A}" srcOrd="0" destOrd="0" presId="urn:microsoft.com/office/officeart/2005/8/layout/lProcess1"/>
    <dgm:cxn modelId="{D1395568-AE4E-447E-AE73-202A21D77399}" srcId="{FE67F327-37A8-421F-80D2-D8BB6A405D3D}" destId="{23D2D4DA-7BA3-4319-AD91-6BC5D763616B}" srcOrd="1" destOrd="0" parTransId="{659651B4-EEE9-4F9C-BCD9-1640BB426618}" sibTransId="{E7B2F340-770D-4CA0-8ADF-C81982DDA4DA}"/>
    <dgm:cxn modelId="{EFAF346A-EBB8-48BE-827F-E7216F0FEB84}" type="presOf" srcId="{2578AF2E-66D7-4C7E-9142-BB3A84B0166C}" destId="{ACD3EA37-C567-4766-BEB0-036D36EA7D76}" srcOrd="0" destOrd="0" presId="urn:microsoft.com/office/officeart/2005/8/layout/lProcess1"/>
    <dgm:cxn modelId="{6B6C024B-B269-4C91-ACB9-9CA019F000DE}" type="presOf" srcId="{D6266646-6519-4BF6-8158-FA123C076873}" destId="{B1669015-7547-4AE4-B8F5-0BEE19F7B6CB}" srcOrd="0" destOrd="0" presId="urn:microsoft.com/office/officeart/2005/8/layout/lProcess1"/>
    <dgm:cxn modelId="{01B5574C-32BD-4806-9F23-7DF217ACBB04}" srcId="{341C0893-FB53-4A2A-A2AC-7A22482EF7A7}" destId="{FE67F327-37A8-421F-80D2-D8BB6A405D3D}" srcOrd="0" destOrd="0" parTransId="{4B2BF0ED-3AF9-4D51-9C0A-F855F028F26D}" sibTransId="{7B55E9E7-D862-428F-A154-D9C2EEF2CC23}"/>
    <dgm:cxn modelId="{3DC3FD6C-3C20-46D3-A737-4F627F960C33}" srcId="{97A6EA0E-6BC0-4F82-B5E2-B85E022FD4F6}" destId="{4F133D7B-C499-4B8F-BE67-32F9E439FB0E}" srcOrd="0" destOrd="0" parTransId="{7CD28664-2FE9-49B5-91E4-995925399A49}" sibTransId="{4BB18C1F-F1A8-4750-A60A-0847D9306A31}"/>
    <dgm:cxn modelId="{ECD2E24D-12EC-44F7-8050-4562455D77C5}" srcId="{0361CCD1-246D-47B4-B405-48494ED9AF7F}" destId="{D21EF9EE-94A8-4307-A611-B1AA1CEF0E08}" srcOrd="0" destOrd="0" parTransId="{FFF0A719-1050-421E-9E99-93BD713323BA}" sibTransId="{98F5DD16-5CD1-45BA-B25F-8FE305FA4C16}"/>
    <dgm:cxn modelId="{824F8070-ADD5-4776-802B-27CF8A536579}" srcId="{341C0893-FB53-4A2A-A2AC-7A22482EF7A7}" destId="{75152749-8DE7-4077-A13F-EE99E3346BFC}" srcOrd="3" destOrd="0" parTransId="{BC566DB8-CD45-41E1-B1C7-D999983E278E}" sibTransId="{B3F0244E-35E4-462F-B45E-CB4E49B6CC1A}"/>
    <dgm:cxn modelId="{784CB850-62C8-405E-A8F8-A208548DA7C4}" srcId="{341C0893-FB53-4A2A-A2AC-7A22482EF7A7}" destId="{0361CCD1-246D-47B4-B405-48494ED9AF7F}" srcOrd="6" destOrd="0" parTransId="{FBEFB2F0-2C25-4621-835E-23C9691C5AA5}" sibTransId="{C6AA01B9-FF1A-426B-B744-E21805A51DD1}"/>
    <dgm:cxn modelId="{64453B72-C675-443C-8BC9-8DC6494A5874}" type="presOf" srcId="{D21EF9EE-94A8-4307-A611-B1AA1CEF0E08}" destId="{75CF4EB9-987D-40B2-B6C4-56331B6ACBDB}" srcOrd="0" destOrd="0" presId="urn:microsoft.com/office/officeart/2005/8/layout/lProcess1"/>
    <dgm:cxn modelId="{B5C9EC73-47A7-49BE-95C5-9F2248F12B3F}" type="presOf" srcId="{1869968E-1001-4B96-B8C5-004CEF7AEF1D}" destId="{CB5142C2-7BA2-4587-86A0-E587F70C91E4}" srcOrd="0" destOrd="0" presId="urn:microsoft.com/office/officeart/2005/8/layout/lProcess1"/>
    <dgm:cxn modelId="{57D60954-3268-450E-8E69-60C1E2DFA20C}" type="presOf" srcId="{1F0B5F77-87D6-48E3-9386-7E31C701455A}" destId="{1C460672-630F-4489-98FD-B14690C461CE}" srcOrd="0" destOrd="0" presId="urn:microsoft.com/office/officeart/2005/8/layout/lProcess1"/>
    <dgm:cxn modelId="{DA7E3654-F288-43B7-95AC-115215507A03}" srcId="{75152749-8DE7-4077-A13F-EE99E3346BFC}" destId="{1F0B5F77-87D6-48E3-9386-7E31C701455A}" srcOrd="1" destOrd="0" parTransId="{A689873B-7E77-4D35-B425-72032D673C8C}" sibTransId="{B2906581-6A24-488B-B9AB-A91732755056}"/>
    <dgm:cxn modelId="{EC67F875-F240-4712-A338-E30E74F013E6}" type="presOf" srcId="{5BB85F6E-5B49-4E14-AD3B-721F1E9A7B98}" destId="{31B46375-E2BC-44EB-A251-27286CAB3AE8}" srcOrd="0" destOrd="0" presId="urn:microsoft.com/office/officeart/2005/8/layout/lProcess1"/>
    <dgm:cxn modelId="{F832605A-5865-4D7B-8AAE-16ECFF428C72}" type="presOf" srcId="{59FBBA1E-6745-4BAD-B0C5-38F0D15DFA94}" destId="{AEDD776F-35F5-4A57-9386-10741FE545F9}" srcOrd="0" destOrd="0" presId="urn:microsoft.com/office/officeart/2005/8/layout/lProcess1"/>
    <dgm:cxn modelId="{1C2D1C98-92CF-48AE-8374-7BEAAC285148}" type="presOf" srcId="{23D2D4DA-7BA3-4319-AD91-6BC5D763616B}" destId="{297A0CE2-FCEF-4E5D-A892-216C6819EDAB}" srcOrd="0" destOrd="0" presId="urn:microsoft.com/office/officeart/2005/8/layout/lProcess1"/>
    <dgm:cxn modelId="{EB8D9E99-5C67-476E-A644-392CE76C0A27}" type="presOf" srcId="{450547EA-CA29-4F49-B0AC-0225C6B3F749}" destId="{2BD6062E-CB1D-40E2-8DE4-72B83EE173E9}" srcOrd="0" destOrd="0" presId="urn:microsoft.com/office/officeart/2005/8/layout/lProcess1"/>
    <dgm:cxn modelId="{BA3D64A3-B112-4977-8061-CF28AE9CE5C3}" type="presOf" srcId="{99451403-9EB5-48E6-9DDD-3A498C09CD80}" destId="{690D2CA9-C91B-4F73-9EB5-18037A1653F4}" srcOrd="0" destOrd="0" presId="urn:microsoft.com/office/officeart/2005/8/layout/lProcess1"/>
    <dgm:cxn modelId="{14D325A6-1C46-4676-9860-2CA59A03BDA3}" srcId="{341C0893-FB53-4A2A-A2AC-7A22482EF7A7}" destId="{7807414A-3F93-4754-9782-A13D12F7BAD0}" srcOrd="4" destOrd="0" parTransId="{E9FBF7B1-A13C-4105-B71F-61DD6208E4A5}" sibTransId="{A9318916-0602-4E91-A6BF-C201F8FD6C6F}"/>
    <dgm:cxn modelId="{4DA819B0-79CB-4B4B-8DB1-D786F473EEA9}" srcId="{66C9073C-6EF7-4C58-84E5-347CCE446A80}" destId="{99451403-9EB5-48E6-9DDD-3A498C09CD80}" srcOrd="1" destOrd="0" parTransId="{DE841DF9-0ADA-44D9-ACE3-213C249B3F4A}" sibTransId="{2A5498DB-4EB6-4235-94D1-17B600CEC40E}"/>
    <dgm:cxn modelId="{286C45B0-19F2-40EF-B5E9-69D86DE853F9}" type="presOf" srcId="{48057A94-B260-4AA9-B934-A501B84A3455}" destId="{3907177D-F7E1-4E63-BD22-776D366C75E2}" srcOrd="0" destOrd="0" presId="urn:microsoft.com/office/officeart/2005/8/layout/lProcess1"/>
    <dgm:cxn modelId="{0942EDB2-7FD7-407E-BE92-391E8D3D65BD}" type="presOf" srcId="{66C9073C-6EF7-4C58-84E5-347CCE446A80}" destId="{80D6EFFD-DA55-4CFD-926A-0D88D52A10E5}" srcOrd="0" destOrd="0" presId="urn:microsoft.com/office/officeart/2005/8/layout/lProcess1"/>
    <dgm:cxn modelId="{4E0E82B4-4C85-4528-BC3E-D5985B8A4BC3}" srcId="{341C0893-FB53-4A2A-A2AC-7A22482EF7A7}" destId="{66C9073C-6EF7-4C58-84E5-347CCE446A80}" srcOrd="5" destOrd="0" parTransId="{383F4B3F-BB34-4844-828A-F8A909244C32}" sibTransId="{E481DAC3-B1FE-44C7-B766-8AEDC2D07EAB}"/>
    <dgm:cxn modelId="{A5F084B8-0AC9-4F06-91F6-B634C58E5083}" type="presOf" srcId="{E2BF73DE-6B75-4081-BD30-4F30BC73822B}" destId="{AD650BAF-D8BB-42AB-B1FD-23C4485BF783}" srcOrd="0" destOrd="0" presId="urn:microsoft.com/office/officeart/2005/8/layout/lProcess1"/>
    <dgm:cxn modelId="{36EF95B8-2313-4855-929A-6A22AF293F5B}" type="presOf" srcId="{4F133D7B-C499-4B8F-BE67-32F9E439FB0E}" destId="{F8F0C2EE-8A35-46BE-9E91-A07FA7170E71}" srcOrd="0" destOrd="0" presId="urn:microsoft.com/office/officeart/2005/8/layout/lProcess1"/>
    <dgm:cxn modelId="{4B7014D0-983A-4CEA-AC06-722D0E7C45DC}" type="presOf" srcId="{D84C9560-9852-4C20-B2B9-FBBBBA5E274E}" destId="{8ED32C37-DADB-4857-AD48-E757B6B33809}" srcOrd="0" destOrd="0" presId="urn:microsoft.com/office/officeart/2005/8/layout/lProcess1"/>
    <dgm:cxn modelId="{8E2548D3-B498-4D3A-B37E-B81A858F7CB6}" srcId="{341C0893-FB53-4A2A-A2AC-7A22482EF7A7}" destId="{E2BF73DE-6B75-4081-BD30-4F30BC73822B}" srcOrd="2" destOrd="0" parTransId="{00BBC4A2-C648-4EE8-9B85-BD6B1686A090}" sibTransId="{6F717500-2E9F-45CE-A417-A450EB86538A}"/>
    <dgm:cxn modelId="{0AF0B5D5-0232-4928-90B0-E995FE7547CB}" type="presOf" srcId="{4BB18C1F-F1A8-4750-A60A-0847D9306A31}" destId="{6D3E33CE-F1D1-475D-99F2-801277404BB5}" srcOrd="0" destOrd="0" presId="urn:microsoft.com/office/officeart/2005/8/layout/lProcess1"/>
    <dgm:cxn modelId="{002A2BDA-6875-43AD-BB46-8B15D7AA853B}" type="presOf" srcId="{10BC5A6D-2195-4D50-8492-3072F1B9A7A5}" destId="{15BAB19E-C206-4AF3-8948-AECFAA957902}" srcOrd="0" destOrd="0" presId="urn:microsoft.com/office/officeart/2005/8/layout/lProcess1"/>
    <dgm:cxn modelId="{072A52DC-8A9A-45DD-827B-CC8D873946B3}" srcId="{7807414A-3F93-4754-9782-A13D12F7BAD0}" destId="{BEBD3605-FEA7-42C4-9631-ECA065165C21}" srcOrd="0" destOrd="0" parTransId="{D84C9560-9852-4C20-B2B9-FBBBBA5E274E}" sibTransId="{10BC5A6D-2195-4D50-8492-3072F1B9A7A5}"/>
    <dgm:cxn modelId="{59E849E9-298F-4F9D-8730-3FC6A90D149B}" type="presOf" srcId="{64D7F16B-EADD-4A0A-AAD9-9F88A3470306}" destId="{398694D2-D6AC-40A9-913B-DD80B34F83B2}" srcOrd="0" destOrd="0" presId="urn:microsoft.com/office/officeart/2005/8/layout/lProcess1"/>
    <dgm:cxn modelId="{15A3D3EC-937A-47AE-ADC8-3955979585F7}" type="presOf" srcId="{FFF0A719-1050-421E-9E99-93BD713323BA}" destId="{29FF9187-CE8C-4BC0-8C24-BBA2FACBFA2F}" srcOrd="0" destOrd="0" presId="urn:microsoft.com/office/officeart/2005/8/layout/lProcess1"/>
    <dgm:cxn modelId="{94DB80F6-4DA1-4906-832A-2CF48881B2C2}" srcId="{97A6EA0E-6BC0-4F82-B5E2-B85E022FD4F6}" destId="{C0D4F740-52CA-4816-B955-D2A9106956D9}" srcOrd="1" destOrd="0" parTransId="{22AA9A45-6266-44FE-969F-2ECD11801A7C}" sibTransId="{A5C80507-C722-4935-B646-850187C5F163}"/>
    <dgm:cxn modelId="{3E1F7EFC-D483-46C6-A1F6-01C9F9657833}" type="presOf" srcId="{EA384E2B-8A35-4082-AA25-515464A3952C}" destId="{99F501DA-985E-47FD-945E-121015B89FB8}" srcOrd="0" destOrd="0" presId="urn:microsoft.com/office/officeart/2005/8/layout/lProcess1"/>
    <dgm:cxn modelId="{2539B7F7-11D7-417C-96CE-C581666A65A3}" type="presParOf" srcId="{7A468F20-8C75-415E-8DD8-2627F5F8A323}" destId="{B7B4435E-04B3-45F7-B751-472B7DA342B1}" srcOrd="0" destOrd="0" presId="urn:microsoft.com/office/officeart/2005/8/layout/lProcess1"/>
    <dgm:cxn modelId="{D899E801-0FE0-4F68-B9A1-BE947E55D173}" type="presParOf" srcId="{B7B4435E-04B3-45F7-B751-472B7DA342B1}" destId="{6B00C903-05B5-471C-9DF4-DFC1D15792BB}" srcOrd="0" destOrd="0" presId="urn:microsoft.com/office/officeart/2005/8/layout/lProcess1"/>
    <dgm:cxn modelId="{6C27D8BB-617E-4AFE-B9E2-75F11172BA32}" type="presParOf" srcId="{B7B4435E-04B3-45F7-B751-472B7DA342B1}" destId="{AEDD776F-35F5-4A57-9386-10741FE545F9}" srcOrd="1" destOrd="0" presId="urn:microsoft.com/office/officeart/2005/8/layout/lProcess1"/>
    <dgm:cxn modelId="{D252014E-9D72-4D02-A555-D680EC52A8F0}" type="presParOf" srcId="{B7B4435E-04B3-45F7-B751-472B7DA342B1}" destId="{31B46375-E2BC-44EB-A251-27286CAB3AE8}" srcOrd="2" destOrd="0" presId="urn:microsoft.com/office/officeart/2005/8/layout/lProcess1"/>
    <dgm:cxn modelId="{4584DD73-AE42-47C4-801F-6399FE82714F}" type="presParOf" srcId="{B7B4435E-04B3-45F7-B751-472B7DA342B1}" destId="{ACD3EA37-C567-4766-BEB0-036D36EA7D76}" srcOrd="3" destOrd="0" presId="urn:microsoft.com/office/officeart/2005/8/layout/lProcess1"/>
    <dgm:cxn modelId="{295C8CA6-F2A2-4B2A-866F-3F3B059C1726}" type="presParOf" srcId="{B7B4435E-04B3-45F7-B751-472B7DA342B1}" destId="{297A0CE2-FCEF-4E5D-A892-216C6819EDAB}" srcOrd="4" destOrd="0" presId="urn:microsoft.com/office/officeart/2005/8/layout/lProcess1"/>
    <dgm:cxn modelId="{844544B6-3866-4E25-AB1B-6E405BAD51B1}" type="presParOf" srcId="{7A468F20-8C75-415E-8DD8-2627F5F8A323}" destId="{D05340CD-7F92-49DB-8389-DE1FBC4CC64D}" srcOrd="1" destOrd="0" presId="urn:microsoft.com/office/officeart/2005/8/layout/lProcess1"/>
    <dgm:cxn modelId="{146091CA-6EE8-44E8-BB4A-6BBB735539E3}" type="presParOf" srcId="{7A468F20-8C75-415E-8DD8-2627F5F8A323}" destId="{A125EF81-A354-4FC4-9BCE-C2459883AC3E}" srcOrd="2" destOrd="0" presId="urn:microsoft.com/office/officeart/2005/8/layout/lProcess1"/>
    <dgm:cxn modelId="{C43AFA52-4B28-4F5D-86F7-3A57D7EB4B5F}" type="presParOf" srcId="{A125EF81-A354-4FC4-9BCE-C2459883AC3E}" destId="{BAD4F5A8-74EF-4E3A-B4D3-DF1070CC1EB6}" srcOrd="0" destOrd="0" presId="urn:microsoft.com/office/officeart/2005/8/layout/lProcess1"/>
    <dgm:cxn modelId="{1A1E908F-AB43-4543-AA97-2A6E4FD7CBB1}" type="presParOf" srcId="{A125EF81-A354-4FC4-9BCE-C2459883AC3E}" destId="{4363144C-3FD5-4981-8BA6-0B86FC48CF79}" srcOrd="1" destOrd="0" presId="urn:microsoft.com/office/officeart/2005/8/layout/lProcess1"/>
    <dgm:cxn modelId="{5C90B9F9-6E80-45CF-8A9B-980E87F196B2}" type="presParOf" srcId="{A125EF81-A354-4FC4-9BCE-C2459883AC3E}" destId="{F8F0C2EE-8A35-46BE-9E91-A07FA7170E71}" srcOrd="2" destOrd="0" presId="urn:microsoft.com/office/officeart/2005/8/layout/lProcess1"/>
    <dgm:cxn modelId="{1AF1FF51-3EE8-40C3-83E4-FBB2BC762143}" type="presParOf" srcId="{A125EF81-A354-4FC4-9BCE-C2459883AC3E}" destId="{6D3E33CE-F1D1-475D-99F2-801277404BB5}" srcOrd="3" destOrd="0" presId="urn:microsoft.com/office/officeart/2005/8/layout/lProcess1"/>
    <dgm:cxn modelId="{A0B477C7-F146-4727-9693-73D213804749}" type="presParOf" srcId="{A125EF81-A354-4FC4-9BCE-C2459883AC3E}" destId="{D3F97101-D05F-4BD2-A86A-0FA4D6B830C7}" srcOrd="4" destOrd="0" presId="urn:microsoft.com/office/officeart/2005/8/layout/lProcess1"/>
    <dgm:cxn modelId="{019020A8-4822-4B77-B681-8F7472D865A6}" type="presParOf" srcId="{7A468F20-8C75-415E-8DD8-2627F5F8A323}" destId="{432D78EC-4B0F-4EAE-92DD-F63DE6EC5650}" srcOrd="3" destOrd="0" presId="urn:microsoft.com/office/officeart/2005/8/layout/lProcess1"/>
    <dgm:cxn modelId="{23BA71F8-2C33-444E-825F-F44F2ED80B59}" type="presParOf" srcId="{7A468F20-8C75-415E-8DD8-2627F5F8A323}" destId="{92A2ED74-49E6-4F13-99F9-9C0D468C63C6}" srcOrd="4" destOrd="0" presId="urn:microsoft.com/office/officeart/2005/8/layout/lProcess1"/>
    <dgm:cxn modelId="{CA3BAEE4-CFA6-4340-82E7-1B12C9699870}" type="presParOf" srcId="{92A2ED74-49E6-4F13-99F9-9C0D468C63C6}" destId="{AD650BAF-D8BB-42AB-B1FD-23C4485BF783}" srcOrd="0" destOrd="0" presId="urn:microsoft.com/office/officeart/2005/8/layout/lProcess1"/>
    <dgm:cxn modelId="{A93AFA1B-ABA0-4752-BB0B-AE48D5DE1A19}" type="presParOf" srcId="{92A2ED74-49E6-4F13-99F9-9C0D468C63C6}" destId="{2BD6062E-CB1D-40E2-8DE4-72B83EE173E9}" srcOrd="1" destOrd="0" presId="urn:microsoft.com/office/officeart/2005/8/layout/lProcess1"/>
    <dgm:cxn modelId="{55304C6E-F020-49F6-8DE5-9FB880C3F891}" type="presParOf" srcId="{92A2ED74-49E6-4F13-99F9-9C0D468C63C6}" destId="{99F501DA-985E-47FD-945E-121015B89FB8}" srcOrd="2" destOrd="0" presId="urn:microsoft.com/office/officeart/2005/8/layout/lProcess1"/>
    <dgm:cxn modelId="{E66F83B5-06A4-476D-8B8E-045903E777FB}" type="presParOf" srcId="{92A2ED74-49E6-4F13-99F9-9C0D468C63C6}" destId="{761228B1-764B-46A1-85DB-E6A48FA661FB}" srcOrd="3" destOrd="0" presId="urn:microsoft.com/office/officeart/2005/8/layout/lProcess1"/>
    <dgm:cxn modelId="{B53EA5E2-5407-4041-9ECF-27963DB573F1}" type="presParOf" srcId="{92A2ED74-49E6-4F13-99F9-9C0D468C63C6}" destId="{398694D2-D6AC-40A9-913B-DD80B34F83B2}" srcOrd="4" destOrd="0" presId="urn:microsoft.com/office/officeart/2005/8/layout/lProcess1"/>
    <dgm:cxn modelId="{92C101BE-AE2C-42CC-8516-E3EB68F795CC}" type="presParOf" srcId="{7A468F20-8C75-415E-8DD8-2627F5F8A323}" destId="{E40ABCA5-BEB5-455A-B52C-6AD9AF143CE2}" srcOrd="5" destOrd="0" presId="urn:microsoft.com/office/officeart/2005/8/layout/lProcess1"/>
    <dgm:cxn modelId="{BE049604-C5B7-4C5E-84B1-8195967B1562}" type="presParOf" srcId="{7A468F20-8C75-415E-8DD8-2627F5F8A323}" destId="{9AF2C181-4740-42AA-8A1D-366B6A356CEC}" srcOrd="6" destOrd="0" presId="urn:microsoft.com/office/officeart/2005/8/layout/lProcess1"/>
    <dgm:cxn modelId="{466B512A-57BC-4414-A9FD-EFC361149181}" type="presParOf" srcId="{9AF2C181-4740-42AA-8A1D-366B6A356CEC}" destId="{3EFA04F9-B33E-49BA-A76D-D99119FEEF13}" srcOrd="0" destOrd="0" presId="urn:microsoft.com/office/officeart/2005/8/layout/lProcess1"/>
    <dgm:cxn modelId="{893D550B-0458-48B1-9CBD-1E6FB97A2A80}" type="presParOf" srcId="{9AF2C181-4740-42AA-8A1D-366B6A356CEC}" destId="{B1669015-7547-4AE4-B8F5-0BEE19F7B6CB}" srcOrd="1" destOrd="0" presId="urn:microsoft.com/office/officeart/2005/8/layout/lProcess1"/>
    <dgm:cxn modelId="{E246A2CB-60E3-4783-B55A-6E0B09980335}" type="presParOf" srcId="{9AF2C181-4740-42AA-8A1D-366B6A356CEC}" destId="{CB5142C2-7BA2-4587-86A0-E587F70C91E4}" srcOrd="2" destOrd="0" presId="urn:microsoft.com/office/officeart/2005/8/layout/lProcess1"/>
    <dgm:cxn modelId="{7BF398A3-5BE0-4AF1-9BA9-0C241DD245E4}" type="presParOf" srcId="{9AF2C181-4740-42AA-8A1D-366B6A356CEC}" destId="{C1508A80-2148-462F-9552-6F51091921B2}" srcOrd="3" destOrd="0" presId="urn:microsoft.com/office/officeart/2005/8/layout/lProcess1"/>
    <dgm:cxn modelId="{B03FFE3E-9BE2-4563-8EDD-34783FFD9857}" type="presParOf" srcId="{9AF2C181-4740-42AA-8A1D-366B6A356CEC}" destId="{1C460672-630F-4489-98FD-B14690C461CE}" srcOrd="4" destOrd="0" presId="urn:microsoft.com/office/officeart/2005/8/layout/lProcess1"/>
    <dgm:cxn modelId="{4D2E9F42-9517-4800-AB15-C77A988C1699}" type="presParOf" srcId="{7A468F20-8C75-415E-8DD8-2627F5F8A323}" destId="{52623409-4FCA-4B1A-B9D9-81A9FED6C151}" srcOrd="7" destOrd="0" presId="urn:microsoft.com/office/officeart/2005/8/layout/lProcess1"/>
    <dgm:cxn modelId="{B2B00C32-5BE4-4E9F-9CC6-AD412DF2DBAA}" type="presParOf" srcId="{7A468F20-8C75-415E-8DD8-2627F5F8A323}" destId="{7F3A06B1-CCC7-49D3-8674-DA4BBAC0C22B}" srcOrd="8" destOrd="0" presId="urn:microsoft.com/office/officeart/2005/8/layout/lProcess1"/>
    <dgm:cxn modelId="{8D1B0506-E5B5-4A0D-9107-2B9263555DEA}" type="presParOf" srcId="{7F3A06B1-CCC7-49D3-8674-DA4BBAC0C22B}" destId="{476B5550-B109-47EB-9047-51C231F94702}" srcOrd="0" destOrd="0" presId="urn:microsoft.com/office/officeart/2005/8/layout/lProcess1"/>
    <dgm:cxn modelId="{E2EEBA65-FB4D-4BDC-BB09-EB48AA8B3CEE}" type="presParOf" srcId="{7F3A06B1-CCC7-49D3-8674-DA4BBAC0C22B}" destId="{8ED32C37-DADB-4857-AD48-E757B6B33809}" srcOrd="1" destOrd="0" presId="urn:microsoft.com/office/officeart/2005/8/layout/lProcess1"/>
    <dgm:cxn modelId="{9A2D1CA8-8950-4235-A809-AE817FC1CED3}" type="presParOf" srcId="{7F3A06B1-CCC7-49D3-8674-DA4BBAC0C22B}" destId="{708CD645-5604-4ABA-B7C1-E2BE74461BCE}" srcOrd="2" destOrd="0" presId="urn:microsoft.com/office/officeart/2005/8/layout/lProcess1"/>
    <dgm:cxn modelId="{A582D332-4790-4B8D-9795-4D834321D225}" type="presParOf" srcId="{7F3A06B1-CCC7-49D3-8674-DA4BBAC0C22B}" destId="{15BAB19E-C206-4AF3-8948-AECFAA957902}" srcOrd="3" destOrd="0" presId="urn:microsoft.com/office/officeart/2005/8/layout/lProcess1"/>
    <dgm:cxn modelId="{3EDE733A-4F41-4981-8594-B119391CC33C}" type="presParOf" srcId="{7F3A06B1-CCC7-49D3-8674-DA4BBAC0C22B}" destId="{98CB2700-52DF-4412-A0C0-D6F674B132CA}" srcOrd="4" destOrd="0" presId="urn:microsoft.com/office/officeart/2005/8/layout/lProcess1"/>
    <dgm:cxn modelId="{52E99399-76F6-4FE6-8DF0-EC5EA3FE04E8}" type="presParOf" srcId="{7A468F20-8C75-415E-8DD8-2627F5F8A323}" destId="{7F86FABD-1AA8-4920-9D22-D69759AD6227}" srcOrd="9" destOrd="0" presId="urn:microsoft.com/office/officeart/2005/8/layout/lProcess1"/>
    <dgm:cxn modelId="{069DDDF0-56B9-4ED8-BB0C-32270F79FFCD}" type="presParOf" srcId="{7A468F20-8C75-415E-8DD8-2627F5F8A323}" destId="{3EB824F6-1B04-4C61-A33F-A635DB440734}" srcOrd="10" destOrd="0" presId="urn:microsoft.com/office/officeart/2005/8/layout/lProcess1"/>
    <dgm:cxn modelId="{CF968FA4-256B-4104-A62A-5A1F6577AE98}" type="presParOf" srcId="{3EB824F6-1B04-4C61-A33F-A635DB440734}" destId="{80D6EFFD-DA55-4CFD-926A-0D88D52A10E5}" srcOrd="0" destOrd="0" presId="urn:microsoft.com/office/officeart/2005/8/layout/lProcess1"/>
    <dgm:cxn modelId="{91E1330D-0262-4085-98A2-9FBE2213CB77}" type="presParOf" srcId="{3EB824F6-1B04-4C61-A33F-A635DB440734}" destId="{3F3C3D31-4171-494E-A5FB-193DE0C8D45A}" srcOrd="1" destOrd="0" presId="urn:microsoft.com/office/officeart/2005/8/layout/lProcess1"/>
    <dgm:cxn modelId="{B729ECCE-773A-41BC-B75C-07C3B3F3843B}" type="presParOf" srcId="{3EB824F6-1B04-4C61-A33F-A635DB440734}" destId="{3907177D-F7E1-4E63-BD22-776D366C75E2}" srcOrd="2" destOrd="0" presId="urn:microsoft.com/office/officeart/2005/8/layout/lProcess1"/>
    <dgm:cxn modelId="{03E5A994-C946-43C8-A5A3-9F91D3998F5F}" type="presParOf" srcId="{3EB824F6-1B04-4C61-A33F-A635DB440734}" destId="{24AD7C85-DE1F-4C68-BC0D-4FD68DEC94F8}" srcOrd="3" destOrd="0" presId="urn:microsoft.com/office/officeart/2005/8/layout/lProcess1"/>
    <dgm:cxn modelId="{16444A54-6017-402B-A607-C6DA9243C9D4}" type="presParOf" srcId="{3EB824F6-1B04-4C61-A33F-A635DB440734}" destId="{690D2CA9-C91B-4F73-9EB5-18037A1653F4}" srcOrd="4" destOrd="0" presId="urn:microsoft.com/office/officeart/2005/8/layout/lProcess1"/>
    <dgm:cxn modelId="{15BC0E5F-86DE-4C39-8967-484CF66239C3}" type="presParOf" srcId="{7A468F20-8C75-415E-8DD8-2627F5F8A323}" destId="{F3F4F508-0B39-4ACC-822B-BAA3FD7BDBDB}" srcOrd="11" destOrd="0" presId="urn:microsoft.com/office/officeart/2005/8/layout/lProcess1"/>
    <dgm:cxn modelId="{6396C2E9-BD0D-44E2-AFDE-AC752CCDAF9C}" type="presParOf" srcId="{7A468F20-8C75-415E-8DD8-2627F5F8A323}" destId="{A0B1F34C-89A4-4DE1-8E34-FDBF7B249805}" srcOrd="12" destOrd="0" presId="urn:microsoft.com/office/officeart/2005/8/layout/lProcess1"/>
    <dgm:cxn modelId="{7E93BF6F-4346-400F-A381-532DF737989E}" type="presParOf" srcId="{A0B1F34C-89A4-4DE1-8E34-FDBF7B249805}" destId="{89A513FF-70D4-42AE-B373-80E588873AF5}" srcOrd="0" destOrd="0" presId="urn:microsoft.com/office/officeart/2005/8/layout/lProcess1"/>
    <dgm:cxn modelId="{4E67CF12-81BB-4BF3-8296-CBF88333953E}" type="presParOf" srcId="{A0B1F34C-89A4-4DE1-8E34-FDBF7B249805}" destId="{29FF9187-CE8C-4BC0-8C24-BBA2FACBFA2F}" srcOrd="1" destOrd="0" presId="urn:microsoft.com/office/officeart/2005/8/layout/lProcess1"/>
    <dgm:cxn modelId="{707C186F-5BA7-43E0-BADC-D57D1754421B}" type="presParOf" srcId="{A0B1F34C-89A4-4DE1-8E34-FDBF7B249805}" destId="{75CF4EB9-987D-40B2-B6C4-56331B6ACBDB}"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0C903-05B5-471C-9DF4-DFC1D15792BB}">
      <dsp:nvSpPr>
        <dsp:cNvPr id="0" name=""/>
        <dsp:cNvSpPr/>
      </dsp:nvSpPr>
      <dsp:spPr>
        <a:xfrm>
          <a:off x="177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2001</a:t>
          </a:r>
        </a:p>
      </dsp:txBody>
      <dsp:txXfrm>
        <a:off x="9139" y="1174069"/>
        <a:ext cx="990777" cy="236649"/>
      </dsp:txXfrm>
    </dsp:sp>
    <dsp:sp modelId="{AEDD776F-35F5-4A57-9386-10741FE545F9}">
      <dsp:nvSpPr>
        <dsp:cNvPr id="0" name=""/>
        <dsp:cNvSpPr/>
      </dsp:nvSpPr>
      <dsp:spPr>
        <a:xfrm rot="5400000">
          <a:off x="48253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46375-E2BC-44EB-A251-27286CAB3AE8}">
      <dsp:nvSpPr>
        <dsp:cNvPr id="0" name=""/>
        <dsp:cNvSpPr/>
      </dsp:nvSpPr>
      <dsp:spPr>
        <a:xfrm>
          <a:off x="177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STS</a:t>
          </a:r>
        </a:p>
      </dsp:txBody>
      <dsp:txXfrm>
        <a:off x="9139" y="1513427"/>
        <a:ext cx="990777" cy="236649"/>
      </dsp:txXfrm>
    </dsp:sp>
    <dsp:sp modelId="{ACD3EA37-C567-4766-BEB0-036D36EA7D76}">
      <dsp:nvSpPr>
        <dsp:cNvPr id="0" name=""/>
        <dsp:cNvSpPr/>
      </dsp:nvSpPr>
      <dsp:spPr>
        <a:xfrm rot="5400000">
          <a:off x="48253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7A0CE2-FCEF-4E5D-A892-216C6819EDAB}">
      <dsp:nvSpPr>
        <dsp:cNvPr id="0" name=""/>
        <dsp:cNvSpPr/>
      </dsp:nvSpPr>
      <dsp:spPr>
        <a:xfrm>
          <a:off x="177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SPS</a:t>
          </a:r>
        </a:p>
      </dsp:txBody>
      <dsp:txXfrm>
        <a:off x="9139" y="1852784"/>
        <a:ext cx="990777" cy="236649"/>
      </dsp:txXfrm>
    </dsp:sp>
    <dsp:sp modelId="{BAD4F5A8-74EF-4E3A-B4D3-DF1070CC1EB6}">
      <dsp:nvSpPr>
        <dsp:cNvPr id="0" name=""/>
        <dsp:cNvSpPr/>
      </dsp:nvSpPr>
      <dsp:spPr>
        <a:xfrm>
          <a:off x="114805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2003</a:t>
          </a:r>
        </a:p>
      </dsp:txBody>
      <dsp:txXfrm>
        <a:off x="1155413" y="1174069"/>
        <a:ext cx="990777" cy="236649"/>
      </dsp:txXfrm>
    </dsp:sp>
    <dsp:sp modelId="{4363144C-3FD5-4981-8BA6-0B86FC48CF79}">
      <dsp:nvSpPr>
        <dsp:cNvPr id="0" name=""/>
        <dsp:cNvSpPr/>
      </dsp:nvSpPr>
      <dsp:spPr>
        <a:xfrm rot="5400000">
          <a:off x="162880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F0C2EE-8A35-46BE-9E91-A07FA7170E71}">
      <dsp:nvSpPr>
        <dsp:cNvPr id="0" name=""/>
        <dsp:cNvSpPr/>
      </dsp:nvSpPr>
      <dsp:spPr>
        <a:xfrm>
          <a:off x="114805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SPS</a:t>
          </a:r>
        </a:p>
      </dsp:txBody>
      <dsp:txXfrm>
        <a:off x="1155413" y="1513427"/>
        <a:ext cx="990777" cy="236649"/>
      </dsp:txXfrm>
    </dsp:sp>
    <dsp:sp modelId="{6D3E33CE-F1D1-475D-99F2-801277404BB5}">
      <dsp:nvSpPr>
        <dsp:cNvPr id="0" name=""/>
        <dsp:cNvSpPr/>
      </dsp:nvSpPr>
      <dsp:spPr>
        <a:xfrm rot="5400000">
          <a:off x="1628806"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F97101-D05F-4BD2-A86A-0FA4D6B830C7}">
      <dsp:nvSpPr>
        <dsp:cNvPr id="0" name=""/>
        <dsp:cNvSpPr/>
      </dsp:nvSpPr>
      <dsp:spPr>
        <a:xfrm>
          <a:off x="1148050"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WSS</a:t>
          </a:r>
        </a:p>
      </dsp:txBody>
      <dsp:txXfrm>
        <a:off x="1155413" y="1852784"/>
        <a:ext cx="990777" cy="236649"/>
      </dsp:txXfrm>
    </dsp:sp>
    <dsp:sp modelId="{AD650BAF-D8BB-42AB-B1FD-23C4485BF783}">
      <dsp:nvSpPr>
        <dsp:cNvPr id="0" name=""/>
        <dsp:cNvSpPr/>
      </dsp:nvSpPr>
      <dsp:spPr>
        <a:xfrm>
          <a:off x="2294324"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2007</a:t>
          </a:r>
        </a:p>
      </dsp:txBody>
      <dsp:txXfrm>
        <a:off x="2301687" y="1174069"/>
        <a:ext cx="990777" cy="236649"/>
      </dsp:txXfrm>
    </dsp:sp>
    <dsp:sp modelId="{2BD6062E-CB1D-40E2-8DE4-72B83EE173E9}">
      <dsp:nvSpPr>
        <dsp:cNvPr id="0" name=""/>
        <dsp:cNvSpPr/>
      </dsp:nvSpPr>
      <dsp:spPr>
        <a:xfrm rot="5400000">
          <a:off x="2775080"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F501DA-985E-47FD-945E-121015B89FB8}">
      <dsp:nvSpPr>
        <dsp:cNvPr id="0" name=""/>
        <dsp:cNvSpPr/>
      </dsp:nvSpPr>
      <dsp:spPr>
        <a:xfrm>
          <a:off x="2294324"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MOSS</a:t>
          </a:r>
        </a:p>
      </dsp:txBody>
      <dsp:txXfrm>
        <a:off x="2301687" y="1513427"/>
        <a:ext cx="990777" cy="236649"/>
      </dsp:txXfrm>
    </dsp:sp>
    <dsp:sp modelId="{761228B1-764B-46A1-85DB-E6A48FA661FB}">
      <dsp:nvSpPr>
        <dsp:cNvPr id="0" name=""/>
        <dsp:cNvSpPr/>
      </dsp:nvSpPr>
      <dsp:spPr>
        <a:xfrm rot="5400000">
          <a:off x="2775080"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694D2-D6AC-40A9-913B-DD80B34F83B2}">
      <dsp:nvSpPr>
        <dsp:cNvPr id="0" name=""/>
        <dsp:cNvSpPr/>
      </dsp:nvSpPr>
      <dsp:spPr>
        <a:xfrm>
          <a:off x="2294324"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WSS</a:t>
          </a:r>
          <a:endParaRPr lang="en-US" sz="800" kern="1200" dirty="0"/>
        </a:p>
      </dsp:txBody>
      <dsp:txXfrm>
        <a:off x="2301687" y="1852784"/>
        <a:ext cx="990777" cy="236649"/>
      </dsp:txXfrm>
    </dsp:sp>
    <dsp:sp modelId="{3EFA04F9-B33E-49BA-A76D-D99119FEEF13}">
      <dsp:nvSpPr>
        <dsp:cNvPr id="0" name=""/>
        <dsp:cNvSpPr/>
      </dsp:nvSpPr>
      <dsp:spPr>
        <a:xfrm>
          <a:off x="3440598"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2010</a:t>
          </a:r>
        </a:p>
      </dsp:txBody>
      <dsp:txXfrm>
        <a:off x="3447961" y="1174069"/>
        <a:ext cx="990777" cy="236649"/>
      </dsp:txXfrm>
    </dsp:sp>
    <dsp:sp modelId="{B1669015-7547-4AE4-B8F5-0BEE19F7B6CB}">
      <dsp:nvSpPr>
        <dsp:cNvPr id="0" name=""/>
        <dsp:cNvSpPr/>
      </dsp:nvSpPr>
      <dsp:spPr>
        <a:xfrm rot="5400000">
          <a:off x="3921354"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142C2-7BA2-4587-86A0-E587F70C91E4}">
      <dsp:nvSpPr>
        <dsp:cNvPr id="0" name=""/>
        <dsp:cNvSpPr/>
      </dsp:nvSpPr>
      <dsp:spPr>
        <a:xfrm>
          <a:off x="3440598"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Foundation</a:t>
          </a:r>
        </a:p>
      </dsp:txBody>
      <dsp:txXfrm>
        <a:off x="3447961" y="1513427"/>
        <a:ext cx="990777" cy="236649"/>
      </dsp:txXfrm>
    </dsp:sp>
    <dsp:sp modelId="{C1508A80-2148-462F-9552-6F51091921B2}">
      <dsp:nvSpPr>
        <dsp:cNvPr id="0" name=""/>
        <dsp:cNvSpPr/>
      </dsp:nvSpPr>
      <dsp:spPr>
        <a:xfrm rot="5400000">
          <a:off x="3921354"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460672-630F-4489-98FD-B14690C461CE}">
      <dsp:nvSpPr>
        <dsp:cNvPr id="0" name=""/>
        <dsp:cNvSpPr/>
      </dsp:nvSpPr>
      <dsp:spPr>
        <a:xfrm>
          <a:off x="3440598"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3447961" y="1852784"/>
        <a:ext cx="990777" cy="236649"/>
      </dsp:txXfrm>
    </dsp:sp>
    <dsp:sp modelId="{476B5550-B109-47EB-9047-51C231F94702}">
      <dsp:nvSpPr>
        <dsp:cNvPr id="0" name=""/>
        <dsp:cNvSpPr/>
      </dsp:nvSpPr>
      <dsp:spPr>
        <a:xfrm>
          <a:off x="4586872"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2013</a:t>
          </a:r>
        </a:p>
      </dsp:txBody>
      <dsp:txXfrm>
        <a:off x="4594235" y="1174069"/>
        <a:ext cx="990777" cy="236649"/>
      </dsp:txXfrm>
    </dsp:sp>
    <dsp:sp modelId="{8ED32C37-DADB-4857-AD48-E757B6B33809}">
      <dsp:nvSpPr>
        <dsp:cNvPr id="0" name=""/>
        <dsp:cNvSpPr/>
      </dsp:nvSpPr>
      <dsp:spPr>
        <a:xfrm rot="5400000">
          <a:off x="5067628"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8CD645-5604-4ABA-B7C1-E2BE74461BCE}">
      <dsp:nvSpPr>
        <dsp:cNvPr id="0" name=""/>
        <dsp:cNvSpPr/>
      </dsp:nvSpPr>
      <dsp:spPr>
        <a:xfrm>
          <a:off x="4586872"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Foundation</a:t>
          </a:r>
        </a:p>
      </dsp:txBody>
      <dsp:txXfrm>
        <a:off x="4594235" y="1513427"/>
        <a:ext cx="990777" cy="236649"/>
      </dsp:txXfrm>
    </dsp:sp>
    <dsp:sp modelId="{15BAB19E-C206-4AF3-8948-AECFAA957902}">
      <dsp:nvSpPr>
        <dsp:cNvPr id="0" name=""/>
        <dsp:cNvSpPr/>
      </dsp:nvSpPr>
      <dsp:spPr>
        <a:xfrm rot="5400000">
          <a:off x="5067628"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B2700-52DF-4412-A0C0-D6F674B132CA}">
      <dsp:nvSpPr>
        <dsp:cNvPr id="0" name=""/>
        <dsp:cNvSpPr/>
      </dsp:nvSpPr>
      <dsp:spPr>
        <a:xfrm>
          <a:off x="4586872"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4594235" y="1852784"/>
        <a:ext cx="990777" cy="236649"/>
      </dsp:txXfrm>
    </dsp:sp>
    <dsp:sp modelId="{80D6EFFD-DA55-4CFD-926A-0D88D52A10E5}">
      <dsp:nvSpPr>
        <dsp:cNvPr id="0" name=""/>
        <dsp:cNvSpPr/>
      </dsp:nvSpPr>
      <dsp:spPr>
        <a:xfrm>
          <a:off x="573314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SPO</a:t>
          </a:r>
        </a:p>
      </dsp:txBody>
      <dsp:txXfrm>
        <a:off x="5740509" y="1174069"/>
        <a:ext cx="990777" cy="236649"/>
      </dsp:txXfrm>
    </dsp:sp>
    <dsp:sp modelId="{3F3C3D31-4171-494E-A5FB-193DE0C8D45A}">
      <dsp:nvSpPr>
        <dsp:cNvPr id="0" name=""/>
        <dsp:cNvSpPr/>
      </dsp:nvSpPr>
      <dsp:spPr>
        <a:xfrm rot="5400000">
          <a:off x="621390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07177D-F7E1-4E63-BD22-776D366C75E2}">
      <dsp:nvSpPr>
        <dsp:cNvPr id="0" name=""/>
        <dsp:cNvSpPr/>
      </dsp:nvSpPr>
      <dsp:spPr>
        <a:xfrm>
          <a:off x="573314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Online</a:t>
          </a:r>
        </a:p>
      </dsp:txBody>
      <dsp:txXfrm>
        <a:off x="5740509" y="1513427"/>
        <a:ext cx="990777" cy="236649"/>
      </dsp:txXfrm>
    </dsp:sp>
    <dsp:sp modelId="{24AD7C85-DE1F-4C68-BC0D-4FD68DEC94F8}">
      <dsp:nvSpPr>
        <dsp:cNvPr id="0" name=""/>
        <dsp:cNvSpPr/>
      </dsp:nvSpPr>
      <dsp:spPr>
        <a:xfrm rot="5400000">
          <a:off x="621390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D2CA9-C91B-4F73-9EB5-18037A1653F4}">
      <dsp:nvSpPr>
        <dsp:cNvPr id="0" name=""/>
        <dsp:cNvSpPr/>
      </dsp:nvSpPr>
      <dsp:spPr>
        <a:xfrm>
          <a:off x="573314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sites *</a:t>
          </a:r>
        </a:p>
      </dsp:txBody>
      <dsp:txXfrm>
        <a:off x="5740509" y="1852784"/>
        <a:ext cx="990777" cy="236649"/>
      </dsp:txXfrm>
    </dsp:sp>
    <dsp:sp modelId="{89A513FF-70D4-42AE-B373-80E588873AF5}">
      <dsp:nvSpPr>
        <dsp:cNvPr id="0" name=""/>
        <dsp:cNvSpPr/>
      </dsp:nvSpPr>
      <dsp:spPr>
        <a:xfrm>
          <a:off x="687942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2016</a:t>
          </a:r>
        </a:p>
      </dsp:txBody>
      <dsp:txXfrm>
        <a:off x="6886783" y="1174069"/>
        <a:ext cx="990777" cy="236649"/>
      </dsp:txXfrm>
    </dsp:sp>
    <dsp:sp modelId="{29FF9187-CE8C-4BC0-8C24-BBA2FACBFA2F}">
      <dsp:nvSpPr>
        <dsp:cNvPr id="0" name=""/>
        <dsp:cNvSpPr/>
      </dsp:nvSpPr>
      <dsp:spPr>
        <a:xfrm rot="5400000">
          <a:off x="736017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CF4EB9-987D-40B2-B6C4-56331B6ACBDB}">
      <dsp:nvSpPr>
        <dsp:cNvPr id="0" name=""/>
        <dsp:cNvSpPr/>
      </dsp:nvSpPr>
      <dsp:spPr>
        <a:xfrm>
          <a:off x="687942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6886783" y="1513427"/>
        <a:ext cx="990777" cy="23664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33532-7A6B-444F-BAAA-95C4DDC0F762}" type="datetimeFigureOut">
              <a:rPr lang="en-CA" smtClean="0"/>
              <a:t>2018-04-11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4A982-72AB-4C87-8A00-E66568B96C9E}" type="slidenum">
              <a:rPr lang="en-CA" smtClean="0"/>
              <a:t>‹#›</a:t>
            </a:fld>
            <a:endParaRPr lang="en-CA"/>
          </a:p>
        </p:txBody>
      </p:sp>
    </p:spTree>
    <p:extLst>
      <p:ext uri="{BB962C8B-B14F-4D97-AF65-F5344CB8AC3E}">
        <p14:creationId xmlns:p14="http://schemas.microsoft.com/office/powerpoint/2010/main" val="62552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office.com/blogs/office-365-public-cdn-developer-preview-releas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rketplace.visualstudio.com/items?itemName=msjsdiag.debugger-for-chrom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sales@kwizcom.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office.com/sharepoint/docs/spfx/debug-in-vscod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office.com/sharepoint/docs/spfx/web-parts/basics/add-an-external-library"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github.com/webpack/webpack-dev-server/issues/854"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a:t>
            </a:fld>
            <a:endParaRPr lang="en-US"/>
          </a:p>
        </p:txBody>
      </p:sp>
    </p:spTree>
    <p:extLst>
      <p:ext uri="{BB962C8B-B14F-4D97-AF65-F5344CB8AC3E}">
        <p14:creationId xmlns:p14="http://schemas.microsoft.com/office/powerpoint/2010/main" val="27684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Agnostic, yeah, but react is clearly the chosen</a:t>
            </a:r>
            <a:r>
              <a:rPr lang="en-US" baseline="0" dirty="0"/>
              <a:t> one.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15</a:t>
            </a:fld>
            <a:endParaRPr lang="en-US"/>
          </a:p>
        </p:txBody>
      </p:sp>
    </p:spTree>
    <p:extLst>
      <p:ext uri="{BB962C8B-B14F-4D97-AF65-F5344CB8AC3E}">
        <p14:creationId xmlns:p14="http://schemas.microsoft.com/office/powerpoint/2010/main" val="254432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FabricJS</a:t>
            </a:r>
            <a:r>
              <a:rPr lang="en-US" baseline="0" dirty="0"/>
              <a:t>  –very buggy, </a:t>
            </a:r>
            <a:r>
              <a:rPr lang="en-US" baseline="0" dirty="0" err="1"/>
              <a:t>globals</a:t>
            </a:r>
            <a:r>
              <a:rPr lang="en-US" baseline="0" dirty="0"/>
              <a:t> will conflict. See </a:t>
            </a:r>
            <a:r>
              <a:rPr lang="en-US" baseline="0" dirty="0" err="1"/>
              <a:t>KWizCom’s</a:t>
            </a:r>
            <a:r>
              <a:rPr lang="en-US" baseline="0" dirty="0"/>
              <a:t> take on fabric JS later in this slideshow.</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17</a:t>
            </a:fld>
            <a:endParaRPr lang="en-CA"/>
          </a:p>
        </p:txBody>
      </p:sp>
    </p:spTree>
    <p:extLst>
      <p:ext uri="{BB962C8B-B14F-4D97-AF65-F5344CB8AC3E}">
        <p14:creationId xmlns:p14="http://schemas.microsoft.com/office/powerpoint/2010/main" val="181447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SPFx package can hold several artifacts inside</a:t>
            </a:r>
          </a:p>
          <a:p>
            <a:r>
              <a:rPr lang="en-US" dirty="0"/>
              <a:t>More types will be coming to production soon</a:t>
            </a:r>
          </a:p>
          <a:p>
            <a:endParaRPr lang="en-US" dirty="0"/>
          </a:p>
          <a:p>
            <a:r>
              <a:rPr lang="en-US" dirty="0"/>
              <a:t>A single web part can have more than one declaration with different default value. See react web part sample.</a:t>
            </a:r>
          </a:p>
          <a:p>
            <a:endParaRPr lang="en-US" dirty="0"/>
          </a:p>
          <a:p>
            <a:r>
              <a:rPr lang="en-US" dirty="0"/>
              <a:t>Limitations:</a:t>
            </a:r>
          </a:p>
          <a:p>
            <a:r>
              <a:rPr lang="en-US" dirty="0"/>
              <a:t>Field customizer – only works in list view. missing new/view/edit form support.</a:t>
            </a:r>
          </a:p>
          <a:p>
            <a:r>
              <a:rPr lang="en-US" dirty="0"/>
              <a:t>Application customizer – loads only after the entire page content finished loading. You can basically have a JS file do what ever you want on the DOM but might be too late at this point if you want to hide stuff or re-order.</a:t>
            </a:r>
          </a:p>
        </p:txBody>
      </p:sp>
      <p:sp>
        <p:nvSpPr>
          <p:cNvPr id="4" name="Slide Number Placeholder 3"/>
          <p:cNvSpPr>
            <a:spLocks noGrp="1"/>
          </p:cNvSpPr>
          <p:nvPr>
            <p:ph type="sldNum" sz="quarter" idx="10"/>
          </p:nvPr>
        </p:nvSpPr>
        <p:spPr/>
        <p:txBody>
          <a:bodyPr/>
          <a:lstStyle/>
          <a:p>
            <a:fld id="{2DD4A982-72AB-4C87-8A00-E66568B96C9E}" type="slidenum">
              <a:rPr lang="en-CA" smtClean="0"/>
              <a:t>23</a:t>
            </a:fld>
            <a:endParaRPr lang="en-CA"/>
          </a:p>
        </p:txBody>
      </p:sp>
    </p:spTree>
    <p:extLst>
      <p:ext uri="{BB962C8B-B14F-4D97-AF65-F5344CB8AC3E}">
        <p14:creationId xmlns:p14="http://schemas.microsoft.com/office/powerpoint/2010/main" val="9585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publishing your project, you must set up a CDN</a:t>
            </a:r>
          </a:p>
          <a:p>
            <a:r>
              <a:rPr lang="en-US" dirty="0"/>
              <a:t>Script files and other resources (CSS, image, html templates, etc.) can be served from your CDN so that you can control caching, global reach, etc.</a:t>
            </a:r>
          </a:p>
          <a:p>
            <a:endParaRPr lang="en-US" dirty="0"/>
          </a:p>
          <a:p>
            <a:r>
              <a:rPr lang="en-US" dirty="0"/>
              <a:t>You can push minor fixes to your server, as long as you do not change the dependencies your package requires. (import / require statements)</a:t>
            </a:r>
          </a:p>
          <a:p>
            <a:endParaRPr lang="en-US" dirty="0"/>
          </a:p>
          <a:p>
            <a:r>
              <a:rPr lang="en-US" dirty="0">
                <a:hlinkClick r:id="rId3"/>
              </a:rPr>
              <a:t>https://dev.office.com/blogs/office-365-public-cdn-developer-preview-release</a:t>
            </a:r>
            <a:endParaRPr lang="en-US" dirty="0"/>
          </a:p>
          <a:p>
            <a:endParaRPr lang="en-US" dirty="0"/>
          </a:p>
          <a:p>
            <a:r>
              <a:rPr lang="en-US" dirty="0"/>
              <a:t>Why Office 365 is for non ISVs? ISVs might benefit from having all customers point to one origin, so that they can push updates automatically in some cases without requiring customers to install a new package manually.</a:t>
            </a:r>
          </a:p>
          <a:p>
            <a:endParaRPr lang="en-US" baseline="0" dirty="0"/>
          </a:p>
          <a:p>
            <a:r>
              <a:rPr lang="en-US" baseline="0" dirty="0"/>
              <a:t>As of </a:t>
            </a:r>
            <a:r>
              <a:rPr lang="en-US" baseline="0" dirty="0" err="1"/>
              <a:t>SPFx</a:t>
            </a:r>
            <a:r>
              <a:rPr lang="en-US" baseline="0" dirty="0"/>
              <a:t> 1.4, </a:t>
            </a:r>
            <a:r>
              <a:rPr lang="en-US" sz="1200" b="0" i="0" kern="1200" dirty="0" err="1">
                <a:solidFill>
                  <a:schemeClr val="tx1"/>
                </a:solidFill>
                <a:effectLst/>
                <a:latin typeface="+mn-lt"/>
                <a:ea typeface="+mn-ea"/>
                <a:cs typeface="+mn-cs"/>
              </a:rPr>
              <a:t>includeClientSideAssets</a:t>
            </a:r>
            <a:r>
              <a:rPr lang="en-US" sz="1200" b="0" i="0" kern="1200" dirty="0">
                <a:solidFill>
                  <a:schemeClr val="tx1"/>
                </a:solidFill>
                <a:effectLst/>
                <a:latin typeface="+mn-lt"/>
                <a:ea typeface="+mn-ea"/>
                <a:cs typeface="+mn-cs"/>
              </a:rPr>
              <a:t> flag (on by default) negate the need for a CDN and will bundle up all artifact and deploy them automatically to your SPO CDN library or app catalog site if CDN option is not turned on.</a:t>
            </a:r>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25</a:t>
            </a:fld>
            <a:endParaRPr lang="en-US"/>
          </a:p>
        </p:txBody>
      </p:sp>
    </p:spTree>
    <p:extLst>
      <p:ext uri="{BB962C8B-B14F-4D97-AF65-F5344CB8AC3E}">
        <p14:creationId xmlns:p14="http://schemas.microsoft.com/office/powerpoint/2010/main" val="257596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control the output file name of your project when you build for production (gulp --ship)</a:t>
            </a:r>
          </a:p>
          <a:p>
            <a:r>
              <a:rPr lang="en-US" dirty="0"/>
              <a:t>By default, SPFx builds a hash for the bundle file and append it to the file name. This means on every change you will have to rebuild and publish a new version of your project.</a:t>
            </a:r>
          </a:p>
          <a:p>
            <a:endParaRPr lang="en-US" dirty="0"/>
          </a:p>
          <a:p>
            <a:r>
              <a:rPr lang="en-US" dirty="0"/>
              <a:t>If you want to be able to push minor fixes to your CDN and reach your clients, you should consider changing this.</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26</a:t>
            </a:fld>
            <a:endParaRPr lang="en-US"/>
          </a:p>
        </p:txBody>
      </p:sp>
    </p:spTree>
    <p:extLst>
      <p:ext uri="{BB962C8B-B14F-4D97-AF65-F5344CB8AC3E}">
        <p14:creationId xmlns:p14="http://schemas.microsoft.com/office/powerpoint/2010/main" val="41167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this can be automated by overriding the build steps, like many other things but I have yet to find a way to do it.</a:t>
            </a:r>
          </a:p>
          <a:p>
            <a:endParaRPr lang="en-US" dirty="0"/>
          </a:p>
          <a:p>
            <a:r>
              <a:rPr lang="en-US" dirty="0"/>
              <a:t>** You only need the JS file in your CDN. Not</a:t>
            </a:r>
            <a:r>
              <a:rPr lang="en-US" baseline="0" dirty="0"/>
              <a:t> the JSON file.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27</a:t>
            </a:fld>
            <a:endParaRPr lang="en-US"/>
          </a:p>
        </p:txBody>
      </p:sp>
    </p:spTree>
    <p:extLst>
      <p:ext uri="{BB962C8B-B14F-4D97-AF65-F5344CB8AC3E}">
        <p14:creationId xmlns:p14="http://schemas.microsoft.com/office/powerpoint/2010/main" val="151445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BuildVersion</a:t>
            </a:r>
            <a:r>
              <a:rPr lang="en-US" baseline="0" dirty="0"/>
              <a:t> is a static variable in your own code. You manage it and it helps you keep track of the runtime version when testing or reporting issues.</a:t>
            </a:r>
          </a:p>
          <a:p>
            <a:r>
              <a:rPr lang="en-US" baseline="0" dirty="0"/>
              <a:t>I prefer a simple number I increment whenever I build in release, but it can be anything.</a:t>
            </a:r>
          </a:p>
          <a:p>
            <a:r>
              <a:rPr lang="en-US" baseline="0" dirty="0"/>
              <a:t>I recommend writing it using console.log to help you find it quickly when checking an issue.</a:t>
            </a:r>
          </a:p>
          <a:p>
            <a:endParaRPr lang="en-US" baseline="0" dirty="0"/>
          </a:p>
          <a:p>
            <a:r>
              <a:rPr lang="en-US" baseline="0" dirty="0"/>
              <a:t>Imagine you have a critical bug, or a typo, and just want to fix that. You push your minor fix to your CDN, and expect it to be fixed for all customers.</a:t>
            </a:r>
          </a:p>
          <a:p>
            <a:r>
              <a:rPr lang="en-US" baseline="0" dirty="0"/>
              <a:t>But, if you publish it as a new version – your customers will not see it until they update the package in the catalog.</a:t>
            </a:r>
          </a:p>
          <a:p>
            <a:endParaRPr lang="en-US" baseline="0" dirty="0"/>
          </a:p>
          <a:p>
            <a:r>
              <a:rPr lang="en-US" baseline="0" dirty="0"/>
              <a:t>The nice thing is – they don’t have to update it in each and every site, once updated in the catalog it will work.</a:t>
            </a:r>
          </a:p>
          <a:p>
            <a:endParaRPr lang="en-US" baseline="0" dirty="0"/>
          </a:p>
          <a:p>
            <a:r>
              <a:rPr lang="en-US" baseline="0" dirty="0"/>
              <a:t>Make sure you keep older packages JS files in your CDN since you don’t know when customers will update. Consider sending an alert for users “a new version is available”.</a:t>
            </a:r>
          </a:p>
        </p:txBody>
      </p:sp>
      <p:sp>
        <p:nvSpPr>
          <p:cNvPr id="4" name="Slide Number Placeholder 3"/>
          <p:cNvSpPr>
            <a:spLocks noGrp="1"/>
          </p:cNvSpPr>
          <p:nvPr>
            <p:ph type="sldNum" sz="quarter" idx="10"/>
          </p:nvPr>
        </p:nvSpPr>
        <p:spPr/>
        <p:txBody>
          <a:bodyPr/>
          <a:lstStyle/>
          <a:p>
            <a:fld id="{047A718D-8B95-4558-80BF-CE0082C68970}" type="slidenum">
              <a:rPr lang="en-US" smtClean="0"/>
              <a:t>28</a:t>
            </a:fld>
            <a:endParaRPr lang="en-US"/>
          </a:p>
        </p:txBody>
      </p:sp>
    </p:spTree>
    <p:extLst>
      <p:ext uri="{BB962C8B-B14F-4D97-AF65-F5344CB8AC3E}">
        <p14:creationId xmlns:p14="http://schemas.microsoft.com/office/powerpoint/2010/main" val="351869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29</a:t>
            </a:fld>
            <a:endParaRPr lang="en-US"/>
          </a:p>
        </p:txBody>
      </p:sp>
    </p:spTree>
    <p:extLst>
      <p:ext uri="{BB962C8B-B14F-4D97-AF65-F5344CB8AC3E}">
        <p14:creationId xmlns:p14="http://schemas.microsoft.com/office/powerpoint/2010/main" val="1170808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prompted to trust the app, this will trust the app at the tenant level, and won’t require each user who is adding the app to his site to re-trust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github.com</a:t>
            </a:r>
            <a:r>
              <a:rPr lang="en-US" dirty="0"/>
              <a:t>/SharePoint/</a:t>
            </a:r>
            <a:r>
              <a:rPr lang="en-US" dirty="0" err="1"/>
              <a:t>sp</a:t>
            </a:r>
            <a:r>
              <a:rPr lang="en-US" dirty="0"/>
              <a:t>-dev-docs/issues/550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bug right now with overwriting the package in the app catalog. Recommended to delete the older version first before uploading the new once.</a:t>
            </a:r>
          </a:p>
          <a:p>
            <a:r>
              <a:rPr lang="en-US" dirty="0"/>
              <a:t>Despite being told several times that</a:t>
            </a:r>
            <a:r>
              <a:rPr lang="en-US" baseline="0" dirty="0"/>
              <a:t> the bug in overwriting the package was fixed, I could still observe it when using 2 or more browser windows.</a:t>
            </a:r>
          </a:p>
          <a:p>
            <a:r>
              <a:rPr lang="en-US" baseline="0" dirty="0"/>
              <a:t>Still, the most reliable way is to delete it first and then upload the new version.</a:t>
            </a:r>
          </a:p>
          <a:p>
            <a:r>
              <a:rPr lang="en-US" baseline="0" dirty="0"/>
              <a:t>Perhaps this is really fixed this time </a:t>
            </a:r>
            <a:r>
              <a:rPr lang="mr-IN" baseline="0" dirty="0"/>
              <a:t>–</a:t>
            </a:r>
            <a:r>
              <a:rPr lang="en-US" baseline="0" dirty="0"/>
              <a:t> verify.</a:t>
            </a:r>
          </a:p>
          <a:p>
            <a:endParaRPr lang="en-US" baseline="0" dirty="0"/>
          </a:p>
          <a:p>
            <a:r>
              <a:rPr lang="en-US" dirty="0"/>
              <a:t>Once uploaded, all sites should start using the new version – you won’t need to update each and every one manually.</a:t>
            </a:r>
          </a:p>
        </p:txBody>
      </p:sp>
      <p:sp>
        <p:nvSpPr>
          <p:cNvPr id="4" name="Slide Number Placeholder 3"/>
          <p:cNvSpPr>
            <a:spLocks noGrp="1"/>
          </p:cNvSpPr>
          <p:nvPr>
            <p:ph type="sldNum" sz="quarter" idx="10"/>
          </p:nvPr>
        </p:nvSpPr>
        <p:spPr/>
        <p:txBody>
          <a:bodyPr/>
          <a:lstStyle/>
          <a:p>
            <a:fld id="{047A718D-8B95-4558-80BF-CE0082C68970}" type="slidenum">
              <a:rPr lang="en-US" smtClean="0"/>
              <a:t>30</a:t>
            </a:fld>
            <a:endParaRPr lang="en-US"/>
          </a:p>
        </p:txBody>
      </p:sp>
    </p:spTree>
    <p:extLst>
      <p:ext uri="{BB962C8B-B14F-4D97-AF65-F5344CB8AC3E}">
        <p14:creationId xmlns:p14="http://schemas.microsoft.com/office/powerpoint/2010/main" val="274762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Very nice for demos and playground, mainly while building the UI with mock data</a:t>
            </a:r>
          </a:p>
          <a:p>
            <a:r>
              <a:rPr lang="en-US" baseline="0" dirty="0"/>
              <a:t>Useful for automated tests</a:t>
            </a:r>
          </a:p>
          <a:p>
            <a:r>
              <a:rPr lang="en-US" baseline="0" dirty="0"/>
              <a:t>Super fast, responsive</a:t>
            </a:r>
          </a:p>
          <a:p>
            <a:r>
              <a:rPr lang="en-US" baseline="0" dirty="0"/>
              <a:t>Good debug experience, can get all map files and debug TS files directly.</a:t>
            </a:r>
          </a:p>
          <a:p>
            <a:r>
              <a:rPr lang="en-US" baseline="0" dirty="0"/>
              <a:t>Debug in </a:t>
            </a:r>
            <a:r>
              <a:rPr lang="en-US" baseline="0" dirty="0" err="1"/>
              <a:t>VSCode</a:t>
            </a:r>
            <a:r>
              <a:rPr lang="en-US" baseline="0" dirty="0"/>
              <a:t>: install ‘VS Code – Debugger for Chrome’ </a:t>
            </a:r>
            <a:r>
              <a:rPr lang="en-US" dirty="0">
                <a:hlinkClick r:id="rId3"/>
              </a:rPr>
              <a:t>https://marketplace.visualstudio.com/items?itemName=msjsdiag.debugger-for-chrome</a:t>
            </a:r>
            <a:endParaRPr lang="en-US" baseline="0" dirty="0"/>
          </a:p>
          <a:p>
            <a:r>
              <a:rPr lang="en-US" baseline="0" dirty="0"/>
              <a:t>From my experience: not recommended at all, since the online workbench has all the same benefits plus more.</a:t>
            </a:r>
          </a:p>
          <a:p>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32</a:t>
            </a:fld>
            <a:endParaRPr lang="en-US"/>
          </a:p>
        </p:txBody>
      </p:sp>
    </p:spTree>
    <p:extLst>
      <p:ext uri="{BB962C8B-B14F-4D97-AF65-F5344CB8AC3E}">
        <p14:creationId xmlns:p14="http://schemas.microsoft.com/office/powerpoint/2010/main" val="1993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KWizCom Corporation</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Founded in 2005</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Headquartered in Toronto</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Global vendor of SharePoint Add-Ons</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5000+ customers worldwide</a:t>
            </a: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Important thing to mention about KWizCom in the introduction (besides what’s written in the slide)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We have started developing add-on for office 365, so if anyone misses some functionality in that environment, please feel free to approach you or </a:t>
            </a:r>
            <a:r>
              <a:rPr lang="en-US" sz="1200" u="sng" kern="1200" dirty="0">
                <a:solidFill>
                  <a:schemeClr val="tx1"/>
                </a:solidFill>
                <a:effectLst/>
                <a:latin typeface="+mn-lt"/>
                <a:ea typeface="+mn-ea"/>
                <a:cs typeface="+mn-cs"/>
                <a:hlinkClick r:id="rId3"/>
              </a:rPr>
              <a:t>sales@kwizcom.com</a:t>
            </a:r>
            <a:r>
              <a:rPr lang="en-US" sz="1200" kern="1200" dirty="0">
                <a:solidFill>
                  <a:schemeClr val="tx1"/>
                </a:solidFill>
                <a:effectLst/>
                <a:latin typeface="+mn-lt"/>
                <a:ea typeface="+mn-ea"/>
                <a:cs typeface="+mn-cs"/>
              </a:rPr>
              <a:t> to discuss it (we LOVE gathering real needs from the community)</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2</a:t>
            </a:fld>
            <a:endParaRPr lang="en-CA"/>
          </a:p>
        </p:txBody>
      </p:sp>
    </p:spTree>
    <p:extLst>
      <p:ext uri="{BB962C8B-B14F-4D97-AF65-F5344CB8AC3E}">
        <p14:creationId xmlns:p14="http://schemas.microsoft.com/office/powerpoint/2010/main" val="256388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benefits of the local workbench</a:t>
            </a:r>
          </a:p>
          <a:p>
            <a:r>
              <a:rPr lang="en-US" dirty="0"/>
              <a:t>Connected to your site, so you have a valid SharePoint context.</a:t>
            </a:r>
          </a:p>
          <a:p>
            <a:r>
              <a:rPr lang="en-US" dirty="0"/>
              <a:t>Cannot save the page, so I also recommend testing every version you are about to ship against a classic/modern with a saved web part from previous release (see later why).</a:t>
            </a:r>
          </a:p>
          <a:p>
            <a:r>
              <a:rPr lang="en-US" dirty="0"/>
              <a:t>Recommended for dev time, and unit testing.</a:t>
            </a:r>
          </a:p>
          <a:p>
            <a:endParaRPr lang="en-US" dirty="0"/>
          </a:p>
          <a:p>
            <a:r>
              <a:rPr lang="en-US" dirty="0"/>
              <a:t>Note: if you added the published app to this site, as of 1.4 you will not be able to use the workbench on that same site. You will need to use the workbench on a different site.</a:t>
            </a:r>
          </a:p>
        </p:txBody>
      </p:sp>
      <p:sp>
        <p:nvSpPr>
          <p:cNvPr id="4" name="Slide Number Placeholder 3"/>
          <p:cNvSpPr>
            <a:spLocks noGrp="1"/>
          </p:cNvSpPr>
          <p:nvPr>
            <p:ph type="sldNum" sz="quarter" idx="10"/>
          </p:nvPr>
        </p:nvSpPr>
        <p:spPr/>
        <p:txBody>
          <a:bodyPr/>
          <a:lstStyle/>
          <a:p>
            <a:fld id="{047A718D-8B95-4558-80BF-CE0082C68970}" type="slidenum">
              <a:rPr lang="en-US" smtClean="0"/>
              <a:t>33</a:t>
            </a:fld>
            <a:endParaRPr lang="en-US"/>
          </a:p>
        </p:txBody>
      </p:sp>
    </p:spTree>
    <p:extLst>
      <p:ext uri="{BB962C8B-B14F-4D97-AF65-F5344CB8AC3E}">
        <p14:creationId xmlns:p14="http://schemas.microsoft.com/office/powerpoint/2010/main" val="45574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 and you must publish the app to catalog, add it to your site and then add the web part to your page.</a:t>
            </a:r>
          </a:p>
          <a:p>
            <a:r>
              <a:rPr lang="en-US" dirty="0"/>
              <a:t>Get the exact experience your end users will have, along with an option to save the web part.</a:t>
            </a:r>
          </a:p>
          <a:p>
            <a:r>
              <a:rPr lang="en-US" dirty="0"/>
              <a:t>Why is this important? Your web part will be loaded with all dependencies sent to it with private names. If your code changes and your web part now requires a different set of dependencies (a using/import was added/removed) – the signature will change. At this point your web part will stop working and require you to publish a new web part to the catalog with the correct signature that matches these dependencies.</a:t>
            </a:r>
          </a:p>
          <a:p>
            <a:r>
              <a:rPr lang="en-US" dirty="0"/>
              <a:t>Production requires use of CDN to host your files. You will lose your TS debugging options when building in production.</a:t>
            </a:r>
          </a:p>
          <a:p>
            <a:endParaRPr lang="en-US" dirty="0"/>
          </a:p>
          <a:p>
            <a:r>
              <a:rPr lang="en-US" dirty="0"/>
              <a:t>* From my experience, you can skip step 5 if you already added the app to your site. apps are updated in all your sites where used automatically.</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34</a:t>
            </a:fld>
            <a:endParaRPr lang="en-US"/>
          </a:p>
        </p:txBody>
      </p:sp>
    </p:spTree>
    <p:extLst>
      <p:ext uri="{BB962C8B-B14F-4D97-AF65-F5344CB8AC3E}">
        <p14:creationId xmlns:p14="http://schemas.microsoft.com/office/powerpoint/2010/main" val="1444077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non-production</a:t>
            </a:r>
            <a:r>
              <a:rPr lang="en-US" baseline="0" dirty="0"/>
              <a:t> built packages, or for workbench.</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35</a:t>
            </a:fld>
            <a:endParaRPr lang="en-US"/>
          </a:p>
        </p:txBody>
      </p:sp>
    </p:spTree>
    <p:extLst>
      <p:ext uri="{BB962C8B-B14F-4D97-AF65-F5344CB8AC3E}">
        <p14:creationId xmlns:p14="http://schemas.microsoft.com/office/powerpoint/2010/main" val="268055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Create multiple configurations in </a:t>
            </a:r>
            <a:r>
              <a:rPr lang="en-US" dirty="0" err="1"/>
              <a:t>launch.json</a:t>
            </a:r>
            <a:r>
              <a:rPr lang="en-US" dirty="0"/>
              <a:t>, for each project in case you have multiple</a:t>
            </a:r>
          </a:p>
          <a:p>
            <a:pPr marL="0" indent="0">
              <a:buNone/>
            </a:pPr>
            <a:r>
              <a:rPr lang="en-US" dirty="0"/>
              <a:t>After</a:t>
            </a:r>
            <a:r>
              <a:rPr lang="en-US" baseline="0" dirty="0"/>
              <a:t> gulp serve is running, select the right configuration and press F5</a:t>
            </a:r>
          </a:p>
          <a:p>
            <a:pPr marL="0" indent="0">
              <a:buNone/>
            </a:pPr>
            <a:endParaRPr lang="en-US" baseline="0" dirty="0"/>
          </a:p>
          <a:p>
            <a:pPr marL="0" indent="0">
              <a:buNone/>
            </a:pPr>
            <a:r>
              <a:rPr lang="en-US" baseline="0" dirty="0"/>
              <a:t>Debugger will start its own controlled browser</a:t>
            </a:r>
          </a:p>
          <a:p>
            <a:pPr marL="0" indent="0">
              <a:buNone/>
            </a:pPr>
            <a:endParaRPr lang="en-US" baseline="0" dirty="0"/>
          </a:p>
          <a:p>
            <a:pPr marL="0" indent="0">
              <a:buNone/>
            </a:pPr>
            <a:r>
              <a:rPr lang="en-US" baseline="0" dirty="0"/>
              <a:t>Note: if your project is in a sub folder, modify the “</a:t>
            </a:r>
            <a:r>
              <a:rPr lang="en-US" baseline="0" dirty="0" err="1"/>
              <a:t>webRoot</a:t>
            </a:r>
            <a:r>
              <a:rPr lang="en-US" baseline="0" dirty="0"/>
              <a:t>” in the JSON file accordingly.</a:t>
            </a:r>
          </a:p>
          <a:p>
            <a:pPr marL="0" indent="0">
              <a:buNone/>
            </a:pPr>
            <a:endParaRPr lang="en-US" baseline="0" dirty="0"/>
          </a:p>
          <a:p>
            <a:pPr marL="0" indent="0">
              <a:buNone/>
            </a:pPr>
            <a:r>
              <a:rPr lang="en-US" dirty="0">
                <a:hlinkClick r:id="rId3"/>
              </a:rPr>
              <a:t>https://dev.office.com/sharepoint/docs/spfx/debug-in-vscode</a:t>
            </a:r>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36</a:t>
            </a:fld>
            <a:endParaRPr lang="en-US"/>
          </a:p>
        </p:txBody>
      </p:sp>
    </p:spTree>
    <p:extLst>
      <p:ext uri="{BB962C8B-B14F-4D97-AF65-F5344CB8AC3E}">
        <p14:creationId xmlns:p14="http://schemas.microsoft.com/office/powerpoint/2010/main" val="4174476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Bundling: means the content of the module JS will be copied entirely into your package JS bundle file.</a:t>
            </a:r>
          </a:p>
        </p:txBody>
      </p:sp>
      <p:sp>
        <p:nvSpPr>
          <p:cNvPr id="4" name="Slide Number Placeholder 3"/>
          <p:cNvSpPr>
            <a:spLocks noGrp="1"/>
          </p:cNvSpPr>
          <p:nvPr>
            <p:ph type="sldNum" sz="quarter" idx="10"/>
          </p:nvPr>
        </p:nvSpPr>
        <p:spPr/>
        <p:txBody>
          <a:bodyPr/>
          <a:lstStyle/>
          <a:p>
            <a:fld id="{047A718D-8B95-4558-80BF-CE0082C68970}" type="slidenum">
              <a:rPr lang="en-US" smtClean="0"/>
              <a:t>38</a:t>
            </a:fld>
            <a:endParaRPr lang="en-US"/>
          </a:p>
        </p:txBody>
      </p:sp>
    </p:spTree>
    <p:extLst>
      <p:ext uri="{BB962C8B-B14F-4D97-AF65-F5344CB8AC3E}">
        <p14:creationId xmlns:p14="http://schemas.microsoft.com/office/powerpoint/2010/main" val="3627222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add it to your </a:t>
            </a:r>
            <a:r>
              <a:rPr lang="en-US" baseline="0" dirty="0" err="1"/>
              <a:t>package.json</a:t>
            </a:r>
            <a:r>
              <a:rPr lang="en-US" baseline="0" dirty="0"/>
              <a:t> and run </a:t>
            </a:r>
            <a:r>
              <a:rPr lang="en-US" baseline="0" dirty="0" err="1"/>
              <a:t>npm</a:t>
            </a:r>
            <a:r>
              <a:rPr lang="en-US" baseline="0" dirty="0"/>
              <a:t> install. This basically does the same as the --save flag.</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39</a:t>
            </a:fld>
            <a:endParaRPr lang="en-CA"/>
          </a:p>
        </p:txBody>
      </p:sp>
    </p:spTree>
    <p:extLst>
      <p:ext uri="{BB962C8B-B14F-4D97-AF65-F5344CB8AC3E}">
        <p14:creationId xmlns:p14="http://schemas.microsoft.com/office/powerpoint/2010/main" val="50922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legacy modules that use a global object:</a:t>
            </a:r>
          </a:p>
          <a:p>
            <a:r>
              <a:rPr lang="en-US" dirty="0"/>
              <a:t>“&lt;package&gt;”: {“Path”: “{path to </a:t>
            </a:r>
            <a:r>
              <a:rPr lang="en-US" dirty="0" err="1"/>
              <a:t>js</a:t>
            </a:r>
            <a:r>
              <a:rPr lang="en-US" dirty="0"/>
              <a:t> file}”, “</a:t>
            </a:r>
            <a:r>
              <a:rPr lang="en-US" dirty="0" err="1"/>
              <a:t>globalName</a:t>
            </a:r>
            <a:r>
              <a:rPr lang="en-US" dirty="0"/>
              <a:t>”: “&lt;global&gt;”}</a:t>
            </a:r>
          </a:p>
          <a:p>
            <a:endParaRPr lang="en-US" dirty="0"/>
          </a:p>
          <a:p>
            <a:r>
              <a:rPr lang="en-US" dirty="0"/>
              <a:t>* You might also want to create a </a:t>
            </a:r>
            <a:r>
              <a:rPr lang="en-US" dirty="0" err="1"/>
              <a:t>typings</a:t>
            </a:r>
            <a:r>
              <a:rPr lang="en-US" dirty="0"/>
              <a:t> file for libraries that don’t have them.</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41</a:t>
            </a:fld>
            <a:endParaRPr lang="en-US"/>
          </a:p>
        </p:txBody>
      </p:sp>
    </p:spTree>
    <p:extLst>
      <p:ext uri="{BB962C8B-B14F-4D97-AF65-F5344CB8AC3E}">
        <p14:creationId xmlns:p14="http://schemas.microsoft.com/office/powerpoint/2010/main" val="2300341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backing up </a:t>
            </a:r>
            <a:r>
              <a:rPr lang="en-US" baseline="0" dirty="0" err="1"/>
              <a:t>node_modules</a:t>
            </a:r>
            <a:r>
              <a:rPr lang="en-US" baseline="0" dirty="0"/>
              <a:t> folder on a version that was working.</a:t>
            </a:r>
          </a:p>
          <a:p>
            <a:r>
              <a:rPr lang="en-US" baseline="0" dirty="0"/>
              <a:t>Don’t recommend adding it to every SPFx project, but maybe add it to one “sanity” project, but removing .</a:t>
            </a:r>
            <a:r>
              <a:rPr lang="en-US" baseline="0" dirty="0" err="1"/>
              <a:t>gitignore</a:t>
            </a:r>
            <a:r>
              <a:rPr lang="en-US" baseline="0" dirty="0"/>
              <a:t> file.</a:t>
            </a:r>
          </a:p>
          <a:p>
            <a:r>
              <a:rPr lang="en-US" baseline="0" dirty="0"/>
              <a:t>If (when) the time comes and your project fails to build, you can compare dependency versions between your latest working version of “sanity” and the versions that break.</a:t>
            </a:r>
          </a:p>
          <a:p>
            <a:r>
              <a:rPr lang="en-US" baseline="0" dirty="0"/>
              <a:t>More info: http://kwizcom.blogspot.ca/2017/07/spfx-project-breaking-after-moving-to.html</a:t>
            </a:r>
          </a:p>
          <a:p>
            <a:endParaRPr lang="en-US" baseline="0" dirty="0"/>
          </a:p>
          <a:p>
            <a:r>
              <a:rPr lang="en-US" baseline="0" dirty="0"/>
              <a:t>Run </a:t>
            </a:r>
            <a:r>
              <a:rPr lang="en-US" baseline="0" dirty="0" err="1"/>
              <a:t>npm</a:t>
            </a:r>
            <a:r>
              <a:rPr lang="en-US" baseline="0" dirty="0"/>
              <a:t> </a:t>
            </a:r>
            <a:r>
              <a:rPr lang="en-US" baseline="0" dirty="0" err="1"/>
              <a:t>shrinkwrap</a:t>
            </a:r>
            <a:r>
              <a:rPr lang="en-US" baseline="0" dirty="0"/>
              <a:t> to keep the entire dependency tree of </a:t>
            </a:r>
            <a:r>
              <a:rPr lang="en-US" baseline="0" dirty="0" err="1"/>
              <a:t>npm</a:t>
            </a:r>
            <a:r>
              <a:rPr lang="en-US" baseline="0" dirty="0"/>
              <a:t> packages so that you know when other </a:t>
            </a:r>
            <a:r>
              <a:rPr lang="en-US" baseline="0" dirty="0" err="1"/>
              <a:t>devs</a:t>
            </a:r>
            <a:r>
              <a:rPr lang="en-US" baseline="0" dirty="0"/>
              <a:t> use it and run </a:t>
            </a:r>
            <a:r>
              <a:rPr lang="en-US" baseline="0" dirty="0" err="1"/>
              <a:t>npm</a:t>
            </a:r>
            <a:r>
              <a:rPr lang="en-US" baseline="0" dirty="0"/>
              <a:t> install they get exactly the same packages as you do.</a:t>
            </a:r>
          </a:p>
        </p:txBody>
      </p:sp>
      <p:sp>
        <p:nvSpPr>
          <p:cNvPr id="4" name="Slide Number Placeholder 3"/>
          <p:cNvSpPr>
            <a:spLocks noGrp="1"/>
          </p:cNvSpPr>
          <p:nvPr>
            <p:ph type="sldNum" sz="quarter" idx="10"/>
          </p:nvPr>
        </p:nvSpPr>
        <p:spPr/>
        <p:txBody>
          <a:bodyPr/>
          <a:lstStyle/>
          <a:p>
            <a:fld id="{047A718D-8B95-4558-80BF-CE0082C68970}" type="slidenum">
              <a:rPr lang="en-US" smtClean="0"/>
              <a:t>42</a:t>
            </a:fld>
            <a:endParaRPr lang="en-US"/>
          </a:p>
        </p:txBody>
      </p:sp>
    </p:spTree>
    <p:extLst>
      <p:ext uri="{BB962C8B-B14F-4D97-AF65-F5344CB8AC3E}">
        <p14:creationId xmlns:p14="http://schemas.microsoft.com/office/powerpoint/2010/main" val="365445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https://dev.office.com/sharepoint/docs/spfx/web-parts/basics/add-an-external-library</a:t>
            </a:r>
            <a:endParaRPr lang="en-US" dirty="0"/>
          </a:p>
          <a:p>
            <a:endParaRPr lang="en-US" dirty="0"/>
          </a:p>
          <a:p>
            <a:r>
              <a:rPr lang="en-US" dirty="0"/>
              <a:t>Edit config/</a:t>
            </a:r>
            <a:r>
              <a:rPr lang="en-US" dirty="0" err="1"/>
              <a:t>config.json</a:t>
            </a:r>
            <a:endParaRPr lang="en-US" dirty="0"/>
          </a:p>
          <a:p>
            <a:r>
              <a:rPr lang="en-US" dirty="0"/>
              <a:t>Add this under “externals” object:</a:t>
            </a:r>
          </a:p>
          <a:p>
            <a:r>
              <a:rPr lang="en-US" dirty="0"/>
              <a:t>“&lt;package&gt;”: {</a:t>
            </a:r>
          </a:p>
          <a:p>
            <a:r>
              <a:rPr lang="en-US" dirty="0"/>
              <a:t>	“path”: “&lt;path to </a:t>
            </a:r>
            <a:r>
              <a:rPr lang="en-US" dirty="0" err="1"/>
              <a:t>js</a:t>
            </a:r>
            <a:r>
              <a:rPr lang="en-US" dirty="0"/>
              <a:t> file&gt;”,</a:t>
            </a:r>
          </a:p>
          <a:p>
            <a:r>
              <a:rPr lang="en-US" dirty="0"/>
              <a:t>	“</a:t>
            </a:r>
            <a:r>
              <a:rPr lang="en-US" dirty="0" err="1"/>
              <a:t>globalName</a:t>
            </a:r>
            <a:r>
              <a:rPr lang="en-US" dirty="0"/>
              <a:t>”: “</a:t>
            </a:r>
            <a:r>
              <a:rPr lang="en-US" dirty="0" err="1"/>
              <a:t>extLib</a:t>
            </a:r>
            <a:r>
              <a:rPr lang="en-US" dirty="0"/>
              <a:t>”, “</a:t>
            </a:r>
            <a:r>
              <a:rPr lang="en-US" dirty="0" err="1"/>
              <a:t>globalDependencies</a:t>
            </a:r>
            <a:r>
              <a:rPr lang="en-US" dirty="0"/>
              <a:t>”: []</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43</a:t>
            </a:fld>
            <a:endParaRPr lang="en-US"/>
          </a:p>
        </p:txBody>
      </p:sp>
    </p:spTree>
    <p:extLst>
      <p:ext uri="{BB962C8B-B14F-4D97-AF65-F5344CB8AC3E}">
        <p14:creationId xmlns:p14="http://schemas.microsoft.com/office/powerpoint/2010/main" val="4003313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Fabric JS has many bugs and quirks, and missing features. Also, it registers global objects and global CSS files that might collide between versions.</a:t>
            </a:r>
          </a:p>
          <a:p>
            <a:r>
              <a:rPr lang="en-US" dirty="0"/>
              <a:t>The best way around that, is to create your own branch, and use  your own prefix.</a:t>
            </a:r>
          </a:p>
          <a:p>
            <a:r>
              <a:rPr lang="en-US" dirty="0"/>
              <a:t>KWizCom offers our own version to the public, that is isolated from other versions, plus maintained by our R&amp;D for bug fixes and additional functionality. It is accessible from here: https://apps.kwizcom.com/libs/office-ui-fabric-js/1.4.0/js/fabric.js?prefix={yourprefix}</a:t>
            </a:r>
          </a:p>
          <a:p>
            <a:r>
              <a:rPr lang="en-US" dirty="0"/>
              <a:t>Feel free to load it, using your own prefix. When we publish new versions, you can create a new prefix to keep them isolated and working side by side on the same page.</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46</a:t>
            </a:fld>
            <a:endParaRPr lang="en-US"/>
          </a:p>
        </p:txBody>
      </p:sp>
    </p:spTree>
    <p:extLst>
      <p:ext uri="{BB962C8B-B14F-4D97-AF65-F5344CB8AC3E}">
        <p14:creationId xmlns:p14="http://schemas.microsoft.com/office/powerpoint/2010/main" val="363098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a:t>
            </a:fld>
            <a:endParaRPr lang="en-US"/>
          </a:p>
        </p:txBody>
      </p:sp>
    </p:spTree>
    <p:extLst>
      <p:ext uri="{BB962C8B-B14F-4D97-AF65-F5344CB8AC3E}">
        <p14:creationId xmlns:p14="http://schemas.microsoft.com/office/powerpoint/2010/main" val="2632394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 especially if they each use different </a:t>
            </a:r>
            <a:r>
              <a:rPr lang="en-US" dirty="0" err="1"/>
              <a:t>SPFx</a:t>
            </a:r>
            <a:r>
              <a:rPr lang="en-US" dirty="0"/>
              <a:t> build version</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48</a:t>
            </a:fld>
            <a:endParaRPr lang="en-US"/>
          </a:p>
        </p:txBody>
      </p:sp>
    </p:spTree>
    <p:extLst>
      <p:ext uri="{BB962C8B-B14F-4D97-AF65-F5344CB8AC3E}">
        <p14:creationId xmlns:p14="http://schemas.microsoft.com/office/powerpoint/2010/main" val="2144178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49</a:t>
            </a:fld>
            <a:endParaRPr lang="en-US"/>
          </a:p>
        </p:txBody>
      </p:sp>
    </p:spTree>
    <p:extLst>
      <p:ext uri="{BB962C8B-B14F-4D97-AF65-F5344CB8AC3E}">
        <p14:creationId xmlns:p14="http://schemas.microsoft.com/office/powerpoint/2010/main" val="315254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50</a:t>
            </a:fld>
            <a:endParaRPr lang="en-US"/>
          </a:p>
        </p:txBody>
      </p:sp>
    </p:spTree>
    <p:extLst>
      <p:ext uri="{BB962C8B-B14F-4D97-AF65-F5344CB8AC3E}">
        <p14:creationId xmlns:p14="http://schemas.microsoft.com/office/powerpoint/2010/main" val="3521848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 it as a private or public NPM module, to GitHub, or to a local folder relative to your project</a:t>
            </a:r>
          </a:p>
          <a:p>
            <a:r>
              <a:rPr lang="en-US" dirty="0"/>
              <a:t>Consume it as any other NPM module, using declaration in </a:t>
            </a:r>
            <a:r>
              <a:rPr lang="en-US" dirty="0" err="1"/>
              <a:t>package.json</a:t>
            </a:r>
            <a:r>
              <a:rPr lang="en-US" dirty="0"/>
              <a:t> file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51</a:t>
            </a:fld>
            <a:endParaRPr lang="en-CA"/>
          </a:p>
        </p:txBody>
      </p:sp>
    </p:spTree>
    <p:extLst>
      <p:ext uri="{BB962C8B-B14F-4D97-AF65-F5344CB8AC3E}">
        <p14:creationId xmlns:p14="http://schemas.microsoft.com/office/powerpoint/2010/main" val="967063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a:p>
            <a:r>
              <a:rPr lang="en-US" dirty="0"/>
              <a:t>Package name must be lower case only, use –</a:t>
            </a:r>
            <a:r>
              <a:rPr lang="en-US" baseline="0" dirty="0"/>
              <a:t> as separator</a:t>
            </a:r>
          </a:p>
          <a:p>
            <a:endParaRPr lang="en-US" dirty="0"/>
          </a:p>
          <a:p>
            <a:r>
              <a:rPr lang="en-US" dirty="0"/>
              <a:t>Author format: name &lt;email&gt; (web site)</a:t>
            </a:r>
          </a:p>
          <a:p>
            <a:r>
              <a:rPr lang="en-US" dirty="0"/>
              <a:t>License: specify in a separate file: “SEE LICENSE IN &lt;filename&gt;”</a:t>
            </a:r>
          </a:p>
          <a:p>
            <a:endParaRPr lang="en-US" dirty="0"/>
          </a:p>
          <a:p>
            <a:r>
              <a:rPr lang="en-US" dirty="0"/>
              <a:t>Instead of editing </a:t>
            </a:r>
            <a:r>
              <a:rPr lang="en-US" dirty="0" err="1"/>
              <a:t>package.json</a:t>
            </a:r>
            <a:r>
              <a:rPr lang="en-US" dirty="0"/>
              <a:t> manually, consider using “</a:t>
            </a:r>
            <a:r>
              <a:rPr lang="en-US" dirty="0" err="1"/>
              <a:t>npm</a:t>
            </a:r>
            <a:r>
              <a:rPr lang="en-US" dirty="0"/>
              <a:t> install {package}@{version} --save“ flag</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52</a:t>
            </a:fld>
            <a:endParaRPr lang="en-US"/>
          </a:p>
        </p:txBody>
      </p:sp>
    </p:spTree>
    <p:extLst>
      <p:ext uri="{BB962C8B-B14F-4D97-AF65-F5344CB8AC3E}">
        <p14:creationId xmlns:p14="http://schemas.microsoft.com/office/powerpoint/2010/main" val="2429291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pushing shared package updates</a:t>
            </a:r>
            <a:r>
              <a:rPr lang="en-US" baseline="0" dirty="0"/>
              <a:t> </a:t>
            </a:r>
            <a:r>
              <a:rPr lang="en-US" dirty="0"/>
              <a:t>to CDN, be sure to</a:t>
            </a:r>
            <a:r>
              <a:rPr lang="en-US" baseline="0" dirty="0"/>
              <a:t> consider full backward compatibility. Otherwise, version your publish.</a:t>
            </a:r>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53</a:t>
            </a:fld>
            <a:endParaRPr lang="en-US"/>
          </a:p>
        </p:txBody>
      </p:sp>
    </p:spTree>
    <p:extLst>
      <p:ext uri="{BB962C8B-B14F-4D97-AF65-F5344CB8AC3E}">
        <p14:creationId xmlns:p14="http://schemas.microsoft.com/office/powerpoint/2010/main" val="232312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54</a:t>
            </a:fld>
            <a:endParaRPr lang="en-US"/>
          </a:p>
        </p:txBody>
      </p:sp>
    </p:spTree>
    <p:extLst>
      <p:ext uri="{BB962C8B-B14F-4D97-AF65-F5344CB8AC3E}">
        <p14:creationId xmlns:p14="http://schemas.microsoft.com/office/powerpoint/2010/main" val="2106556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https://developer.microsoft.com/en-us/graph/graph-explorer</a:t>
            </a:r>
          </a:p>
          <a:p>
            <a:endParaRPr lang="en-US" dirty="0"/>
          </a:p>
          <a:p>
            <a:r>
              <a:rPr lang="en-US" dirty="0"/>
              <a:t>Example: </a:t>
            </a:r>
            <a:r>
              <a:rPr lang="en-US" dirty="0" err="1"/>
              <a:t>SharedCode</a:t>
            </a:r>
            <a:r>
              <a:rPr lang="en-US" dirty="0"/>
              <a:t>/</a:t>
            </a:r>
            <a:r>
              <a:rPr lang="en-US" dirty="0" err="1"/>
              <a:t>Utilities.ts</a:t>
            </a:r>
            <a:r>
              <a:rPr lang="en-US" dirty="0"/>
              <a:t>,</a:t>
            </a:r>
            <a:r>
              <a:rPr lang="en-US" baseline="0" dirty="0"/>
              <a:t> </a:t>
            </a:r>
            <a:r>
              <a:rPr lang="en-US" baseline="0" dirty="0" err="1"/>
              <a:t>KODemo</a:t>
            </a:r>
            <a:endParaRPr lang="en-US" baseline="0" dirty="0"/>
          </a:p>
          <a:p>
            <a:endParaRPr lang="en-US" baseline="0" dirty="0"/>
          </a:p>
          <a:p>
            <a:r>
              <a:rPr lang="en-US" baseline="0" dirty="0"/>
              <a:t>Note: not supported on local workbench either</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59</a:t>
            </a:fld>
            <a:endParaRPr lang="en-US"/>
          </a:p>
        </p:txBody>
      </p:sp>
    </p:spTree>
    <p:extLst>
      <p:ext uri="{BB962C8B-B14F-4D97-AF65-F5344CB8AC3E}">
        <p14:creationId xmlns:p14="http://schemas.microsoft.com/office/powerpoint/2010/main" val="252449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JSON object can change and re-render the property pane to reflect changes.</a:t>
            </a:r>
          </a:p>
          <a:p>
            <a:r>
              <a:rPr lang="en-US" dirty="0"/>
              <a:t>This allows you to add, remove or change properties, sections and pages in the </a:t>
            </a:r>
            <a:r>
              <a:rPr lang="en-US" dirty="0" err="1"/>
              <a:t>PropertyPane</a:t>
            </a:r>
            <a:r>
              <a:rPr lang="en-US" dirty="0"/>
              <a:t>.</a:t>
            </a:r>
          </a:p>
          <a:p>
            <a:r>
              <a:rPr lang="en-US" dirty="0"/>
              <a:t>You can also dynamically load the options of a drop down control by changing the definition of that control in the JSON object.</a:t>
            </a:r>
          </a:p>
          <a:p>
            <a:endParaRPr lang="en-US" dirty="0"/>
          </a:p>
          <a:p>
            <a:r>
              <a:rPr lang="en-US" dirty="0"/>
              <a:t>Changes in properties</a:t>
            </a:r>
            <a:r>
              <a:rPr lang="en-US" baseline="0" dirty="0"/>
              <a:t> re-render your web part, which</a:t>
            </a:r>
            <a:r>
              <a:rPr lang="en-US" dirty="0"/>
              <a:t> allow your web part to update the UI and be reactive to the user changes. If your render method takes time, you might want to turn off reactive mode to disable this.</a:t>
            </a:r>
          </a:p>
          <a:p>
            <a:endParaRPr lang="en-US" dirty="0"/>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61</a:t>
            </a:fld>
            <a:endParaRPr lang="en-CA"/>
          </a:p>
        </p:txBody>
      </p:sp>
    </p:spTree>
    <p:extLst>
      <p:ext uri="{BB962C8B-B14F-4D97-AF65-F5344CB8AC3E}">
        <p14:creationId xmlns:p14="http://schemas.microsoft.com/office/powerpoint/2010/main" val="1730124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advanced validations, depending on other properties, and affecting/changing other properties, it can be a function that returned a promise. You must resolve the promise with empty value for valid or error message for invalid.</a:t>
            </a:r>
          </a:p>
          <a:p>
            <a:endParaRPr lang="en-US" dirty="0"/>
          </a:p>
          <a:p>
            <a:r>
              <a:rPr lang="en-US" dirty="0"/>
              <a:t>Note: if you return an error message for invalid field, as soon as the user leaves that field control his value will be reverted to the last valid value. This can be a big problem if the user needs to change another field before his current field becomes valid.</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62</a:t>
            </a:fld>
            <a:endParaRPr lang="en-CA"/>
          </a:p>
        </p:txBody>
      </p:sp>
    </p:spTree>
    <p:extLst>
      <p:ext uri="{BB962C8B-B14F-4D97-AF65-F5344CB8AC3E}">
        <p14:creationId xmlns:p14="http://schemas.microsoft.com/office/powerpoint/2010/main" val="248160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STS – SharePoint Team Services</a:t>
            </a:r>
          </a:p>
          <a:p>
            <a:r>
              <a:rPr lang="en-US" dirty="0"/>
              <a:t>SPS – SharePoint Portal Server</a:t>
            </a:r>
          </a:p>
          <a:p>
            <a:r>
              <a:rPr lang="en-US" dirty="0"/>
              <a:t>WSS – Windows SharePoint Services</a:t>
            </a:r>
          </a:p>
          <a:p>
            <a:r>
              <a:rPr lang="en-US" dirty="0"/>
              <a:t>MOSS</a:t>
            </a:r>
            <a:r>
              <a:rPr lang="en-US" baseline="0" dirty="0"/>
              <a:t> – Microsoft Office SharePoint Server</a:t>
            </a:r>
          </a:p>
          <a:p>
            <a:r>
              <a:rPr lang="en-US" baseline="0" dirty="0"/>
              <a:t>Group sites – SPO, different than regular SharePoint sites – more locked down, </a:t>
            </a:r>
            <a:r>
              <a:rPr lang="en-US" baseline="0" dirty="0" err="1"/>
              <a:t>nocode</a:t>
            </a:r>
            <a:r>
              <a:rPr lang="en-US" baseline="0" dirty="0"/>
              <a:t>.</a:t>
            </a:r>
          </a:p>
        </p:txBody>
      </p:sp>
      <p:sp>
        <p:nvSpPr>
          <p:cNvPr id="4" name="Slide Number Placeholder 3"/>
          <p:cNvSpPr>
            <a:spLocks noGrp="1"/>
          </p:cNvSpPr>
          <p:nvPr>
            <p:ph type="sldNum" sz="quarter" idx="10"/>
          </p:nvPr>
        </p:nvSpPr>
        <p:spPr/>
        <p:txBody>
          <a:bodyPr/>
          <a:lstStyle/>
          <a:p>
            <a:fld id="{047A718D-8B95-4558-80BF-CE0082C68970}" type="slidenum">
              <a:rPr lang="en-US" smtClean="0"/>
              <a:t>7</a:t>
            </a:fld>
            <a:endParaRPr lang="en-US"/>
          </a:p>
        </p:txBody>
      </p:sp>
    </p:spTree>
    <p:extLst>
      <p:ext uri="{BB962C8B-B14F-4D97-AF65-F5344CB8AC3E}">
        <p14:creationId xmlns:p14="http://schemas.microsoft.com/office/powerpoint/2010/main" val="543527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a:t>
            </a:r>
            <a:r>
              <a:rPr lang="en-US" dirty="0"/>
              <a:t> logic can be very confusing to users, especially in classic pages. They do not integrate well with the classic web part properties.</a:t>
            </a:r>
          </a:p>
          <a:p>
            <a:r>
              <a:rPr lang="en-US" dirty="0"/>
              <a:t>It is, then, up to you to decide if you want to use the SPFx </a:t>
            </a:r>
            <a:r>
              <a:rPr lang="en-US" dirty="0" err="1"/>
              <a:t>PropertyPane</a:t>
            </a:r>
            <a:r>
              <a:rPr lang="en-US" dirty="0"/>
              <a:t>, or build your own configuration experience.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65</a:t>
            </a:fld>
            <a:endParaRPr lang="en-CA"/>
          </a:p>
        </p:txBody>
      </p:sp>
    </p:spTree>
    <p:extLst>
      <p:ext uri="{BB962C8B-B14F-4D97-AF65-F5344CB8AC3E}">
        <p14:creationId xmlns:p14="http://schemas.microsoft.com/office/powerpoint/2010/main" val="50315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not normally be an issue, since how many of us installed updated to previous VS</a:t>
            </a:r>
            <a:r>
              <a:rPr lang="en-US" baseline="0" dirty="0"/>
              <a:t> Tools for SharePoint?</a:t>
            </a:r>
          </a:p>
          <a:p>
            <a:r>
              <a:rPr lang="en-US" baseline="0" dirty="0"/>
              <a:t>Except, this time around Microsoft shifted to releasing half baked early versions, while adding more features and updates regularly.</a:t>
            </a:r>
          </a:p>
          <a:p>
            <a:r>
              <a:rPr lang="en-US" baseline="0" dirty="0"/>
              <a:t>So, I suspect updating the framework will become more popular, and the experience isn’t great.</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67</a:t>
            </a:fld>
            <a:endParaRPr lang="en-CA"/>
          </a:p>
        </p:txBody>
      </p:sp>
    </p:spTree>
    <p:extLst>
      <p:ext uri="{BB962C8B-B14F-4D97-AF65-F5344CB8AC3E}">
        <p14:creationId xmlns:p14="http://schemas.microsoft.com/office/powerpoint/2010/main" val="658653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yet to see how updates will be delivered into existing projects, currently it is a lot of manual editing, very error prone</a:t>
            </a:r>
          </a:p>
          <a:p>
            <a:r>
              <a:rPr lang="en-US" dirty="0"/>
              <a:t>See issue with chrome v58 self signed certificate was very complex to get the fix long after it was published:</a:t>
            </a:r>
          </a:p>
          <a:p>
            <a:r>
              <a:rPr lang="en-US" dirty="0">
                <a:hlinkClick r:id="rId3"/>
              </a:rPr>
              <a:t>https://github.com/webpack/webpack-dev-server/issues/854</a:t>
            </a:r>
            <a:endParaRPr lang="en-US" dirty="0"/>
          </a:p>
          <a:p>
            <a:r>
              <a:rPr lang="en-US" dirty="0"/>
              <a:t>Simply updating your yeoman generator doesn’t help existing projects. You need to manually edit your project or create a new one and move your code to it. This would create a version history nightmare in the long run.</a:t>
            </a:r>
          </a:p>
          <a:p>
            <a:endParaRPr lang="en-US" dirty="0"/>
          </a:p>
          <a:p>
            <a:r>
              <a:rPr lang="en-US" dirty="0"/>
              <a:t>* While upgrading is much better now, it is still far from perfect and in many cases still requires building a new package in the new version. Ex: http://kwizcom.blogspot.ca/2018/04/upgrading-spfx-react-from-110-to-140.html</a:t>
            </a:r>
          </a:p>
        </p:txBody>
      </p:sp>
      <p:sp>
        <p:nvSpPr>
          <p:cNvPr id="4" name="Slide Number Placeholder 3"/>
          <p:cNvSpPr>
            <a:spLocks noGrp="1"/>
          </p:cNvSpPr>
          <p:nvPr>
            <p:ph type="sldNum" sz="quarter" idx="10"/>
          </p:nvPr>
        </p:nvSpPr>
        <p:spPr/>
        <p:txBody>
          <a:bodyPr/>
          <a:lstStyle/>
          <a:p>
            <a:fld id="{047A718D-8B95-4558-80BF-CE0082C68970}" type="slidenum">
              <a:rPr lang="en-US" smtClean="0"/>
              <a:t>68</a:t>
            </a:fld>
            <a:endParaRPr lang="en-US"/>
          </a:p>
        </p:txBody>
      </p:sp>
    </p:spTree>
    <p:extLst>
      <p:ext uri="{BB962C8B-B14F-4D97-AF65-F5344CB8AC3E}">
        <p14:creationId xmlns:p14="http://schemas.microsoft.com/office/powerpoint/2010/main" val="2236667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mismatch, missing/wrong </a:t>
            </a:r>
            <a:r>
              <a:rPr lang="en-US" dirty="0" err="1"/>
              <a:t>typings</a:t>
            </a:r>
            <a:r>
              <a:rPr lang="en-US" dirty="0"/>
              <a:t>, etc.</a:t>
            </a:r>
          </a:p>
          <a:p>
            <a:endParaRPr lang="en-US" dirty="0"/>
          </a:p>
          <a:p>
            <a:r>
              <a:rPr lang="en-US" dirty="0"/>
              <a:t>Example: Fabric UI Core classes were updated and later pulled after they broke many web parts. Read more: https://github.com/SharePoint/sp-dev-docs/issues/325#issuecomment-315683738</a:t>
            </a:r>
          </a:p>
          <a:p>
            <a:endParaRPr lang="en-US" dirty="0"/>
          </a:p>
          <a:p>
            <a:r>
              <a:rPr lang="en-US" dirty="0"/>
              <a:t>The process is very hard to debug in some cases, involves reading many lines of errors in the console output.</a:t>
            </a:r>
          </a:p>
        </p:txBody>
      </p:sp>
      <p:sp>
        <p:nvSpPr>
          <p:cNvPr id="4" name="Slide Number Placeholder 3"/>
          <p:cNvSpPr>
            <a:spLocks noGrp="1"/>
          </p:cNvSpPr>
          <p:nvPr>
            <p:ph type="sldNum" sz="quarter" idx="10"/>
          </p:nvPr>
        </p:nvSpPr>
        <p:spPr/>
        <p:txBody>
          <a:bodyPr/>
          <a:lstStyle/>
          <a:p>
            <a:fld id="{047A718D-8B95-4558-80BF-CE0082C68970}" type="slidenum">
              <a:rPr lang="en-US" smtClean="0"/>
              <a:t>69</a:t>
            </a:fld>
            <a:endParaRPr lang="en-US"/>
          </a:p>
        </p:txBody>
      </p:sp>
    </p:spTree>
    <p:extLst>
      <p:ext uri="{BB962C8B-B14F-4D97-AF65-F5344CB8AC3E}">
        <p14:creationId xmlns:p14="http://schemas.microsoft.com/office/powerpoint/2010/main" val="2215843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always restore them using </a:t>
            </a:r>
            <a:r>
              <a:rPr lang="en-US" dirty="0" err="1"/>
              <a:t>npm</a:t>
            </a:r>
            <a:r>
              <a:rPr lang="en-US" dirty="0"/>
              <a:t> install, if you are using packages.</a:t>
            </a:r>
          </a:p>
          <a:p>
            <a:endParaRPr lang="en-US" dirty="0"/>
          </a:p>
          <a:p>
            <a:r>
              <a:rPr lang="en-US" dirty="0"/>
              <a:t>Only down side, if you are using</a:t>
            </a:r>
            <a:r>
              <a:rPr lang="en-US" baseline="0" dirty="0"/>
              <a:t> a package that got unpublished, you might not be able to restore it. But that is pretty rare, and probably means you shouldn’t use that </a:t>
            </a:r>
            <a:r>
              <a:rPr lang="en-US" baseline="0"/>
              <a:t>package anymore anyways.</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73</a:t>
            </a:fld>
            <a:endParaRPr lang="en-CA"/>
          </a:p>
        </p:txBody>
      </p:sp>
    </p:spTree>
    <p:extLst>
      <p:ext uri="{BB962C8B-B14F-4D97-AF65-F5344CB8AC3E}">
        <p14:creationId xmlns:p14="http://schemas.microsoft.com/office/powerpoint/2010/main" val="2064756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to ignore, although </a:t>
            </a:r>
            <a:r>
              <a:rPr lang="en-US"/>
              <a:t>very disturbing.</a:t>
            </a:r>
          </a:p>
        </p:txBody>
      </p:sp>
      <p:sp>
        <p:nvSpPr>
          <p:cNvPr id="4" name="Slide Number Placeholder 3"/>
          <p:cNvSpPr>
            <a:spLocks noGrp="1"/>
          </p:cNvSpPr>
          <p:nvPr>
            <p:ph type="sldNum" sz="quarter" idx="10"/>
          </p:nvPr>
        </p:nvSpPr>
        <p:spPr/>
        <p:txBody>
          <a:bodyPr/>
          <a:lstStyle/>
          <a:p>
            <a:fld id="{2DD4A982-72AB-4C87-8A00-E66568B96C9E}" type="slidenum">
              <a:rPr lang="en-CA" smtClean="0"/>
              <a:t>76</a:t>
            </a:fld>
            <a:endParaRPr lang="en-CA"/>
          </a:p>
        </p:txBody>
      </p:sp>
    </p:spTree>
    <p:extLst>
      <p:ext uri="{BB962C8B-B14F-4D97-AF65-F5344CB8AC3E}">
        <p14:creationId xmlns:p14="http://schemas.microsoft.com/office/powerpoint/2010/main" val="4980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a:t>
            </a:r>
            <a:r>
              <a:rPr lang="en-US" baseline="0" dirty="0"/>
              <a:t> era</a:t>
            </a:r>
          </a:p>
          <a:p>
            <a:pPr marL="171450" indent="-171450">
              <a:buFontTx/>
              <a:buChar char="-"/>
            </a:pPr>
            <a:r>
              <a:rPr lang="en-US" baseline="0" dirty="0"/>
              <a:t>Non experienced developers could bring down the server</a:t>
            </a:r>
          </a:p>
          <a:p>
            <a:pPr marL="171450" indent="-171450">
              <a:buFontTx/>
              <a:buChar char="-"/>
            </a:pPr>
            <a:r>
              <a:rPr lang="en-US" baseline="0" dirty="0"/>
              <a:t>Developer heaven in terms of full control and unlimited options</a:t>
            </a:r>
          </a:p>
          <a:p>
            <a:pPr marL="171450" indent="-171450">
              <a:buFontTx/>
              <a:buChar char="-"/>
            </a:pPr>
            <a:r>
              <a:rPr lang="en-US" baseline="0" dirty="0"/>
              <a:t>Installation required access to the server, sometimes </a:t>
            </a:r>
            <a:r>
              <a:rPr lang="en-US" baseline="0" dirty="0" err="1"/>
              <a:t>IISReset</a:t>
            </a:r>
            <a:r>
              <a:rPr lang="en-US" baseline="0" dirty="0"/>
              <a:t> required</a:t>
            </a:r>
          </a:p>
          <a:p>
            <a:pPr marL="171450" indent="-171450">
              <a:buFontTx/>
              <a:buChar char="-"/>
            </a:pPr>
            <a:endParaRPr lang="en-US" baseline="0" dirty="0"/>
          </a:p>
          <a:p>
            <a:pPr marL="0" indent="0">
              <a:buFontTx/>
              <a:buNone/>
            </a:pPr>
            <a:r>
              <a:rPr lang="en-US" baseline="0" dirty="0"/>
              <a:t>Add-ins</a:t>
            </a:r>
          </a:p>
          <a:p>
            <a:pPr marL="171450" indent="-171450">
              <a:buFontTx/>
              <a:buChar char="-"/>
            </a:pPr>
            <a:r>
              <a:rPr lang="en-US" baseline="0" dirty="0"/>
              <a:t>App parts in </a:t>
            </a:r>
            <a:r>
              <a:rPr lang="en-US" baseline="0" dirty="0" err="1"/>
              <a:t>iframe</a:t>
            </a:r>
            <a:r>
              <a:rPr lang="en-US" baseline="0" dirty="0"/>
              <a:t> was a bad idea</a:t>
            </a:r>
          </a:p>
          <a:p>
            <a:pPr marL="171450" indent="-171450">
              <a:buFontTx/>
              <a:buChar char="-"/>
            </a:pPr>
            <a:r>
              <a:rPr lang="en-US" baseline="0" dirty="0"/>
              <a:t>App web is too isolated, useless</a:t>
            </a:r>
          </a:p>
          <a:p>
            <a:pPr marL="171450" indent="-171450">
              <a:buFontTx/>
              <a:buChar char="-"/>
            </a:pPr>
            <a:r>
              <a:rPr lang="en-US" baseline="0" dirty="0"/>
              <a:t>Did not deliver on the promise to enable custom columns via </a:t>
            </a:r>
            <a:r>
              <a:rPr lang="en-US" baseline="0" dirty="0" err="1"/>
              <a:t>JSLink</a:t>
            </a:r>
            <a:r>
              <a:rPr lang="en-US" baseline="0" dirty="0"/>
              <a:t> / CSR</a:t>
            </a:r>
          </a:p>
          <a:p>
            <a:pPr marL="171450" indent="-171450">
              <a:buFontTx/>
              <a:buChar char="-"/>
            </a:pPr>
            <a:r>
              <a:rPr lang="en-US" baseline="0" dirty="0"/>
              <a:t>Provider hosted apps are hard to set up on premise</a:t>
            </a:r>
          </a:p>
          <a:p>
            <a:pPr marL="171450" indent="-171450">
              <a:buFontTx/>
              <a:buChar char="-"/>
            </a:pPr>
            <a:endParaRPr lang="en-US" baseline="0" dirty="0"/>
          </a:p>
          <a:p>
            <a:pPr marL="0" indent="0">
              <a:buFontTx/>
              <a:buNone/>
            </a:pPr>
            <a:r>
              <a:rPr lang="en-US" baseline="0" dirty="0"/>
              <a:t>Sandbox</a:t>
            </a:r>
          </a:p>
          <a:p>
            <a:pPr marL="171450" indent="-171450">
              <a:buFontTx/>
              <a:buChar char="-"/>
            </a:pPr>
            <a:r>
              <a:rPr lang="en-US" baseline="0" dirty="0"/>
              <a:t>Was very restricted and did not deliver a powerful environment</a:t>
            </a:r>
          </a:p>
          <a:p>
            <a:pPr marL="171450" indent="-171450">
              <a:buFontTx/>
              <a:buChar char="-"/>
            </a:pPr>
            <a:r>
              <a:rPr lang="en-US" baseline="0" dirty="0"/>
              <a:t>App throttling was ridiculous (sorry, you used this web part too much today – come back tomorrow.)</a:t>
            </a:r>
          </a:p>
          <a:p>
            <a:pPr marL="171450" indent="-171450">
              <a:buFontTx/>
              <a:buChar char="-"/>
            </a:pPr>
            <a:r>
              <a:rPr lang="en-US" baseline="0" dirty="0"/>
              <a:t>No code version was only there to enable adding declarative buttons/CSS since the model was not scalable for the cloud</a:t>
            </a:r>
          </a:p>
          <a:p>
            <a:pPr marL="171450" indent="-171450">
              <a:buFontTx/>
              <a:buChar char="-"/>
            </a:pPr>
            <a:endParaRPr lang="en-US" baseline="0" dirty="0"/>
          </a:p>
          <a:p>
            <a:pPr marL="0" indent="0">
              <a:buFontTx/>
              <a:buNone/>
            </a:pPr>
            <a:r>
              <a:rPr lang="en-US" baseline="0" dirty="0"/>
              <a:t>SPFx</a:t>
            </a:r>
          </a:p>
          <a:p>
            <a:pPr marL="171450" indent="-171450">
              <a:buFontTx/>
              <a:buChar char="-"/>
            </a:pPr>
            <a:r>
              <a:rPr lang="en-US" baseline="0" dirty="0"/>
              <a:t>Powerful runtime, integrated with your site</a:t>
            </a:r>
          </a:p>
          <a:p>
            <a:pPr marL="171450" indent="-171450">
              <a:buFontTx/>
              <a:buChar char="-"/>
            </a:pPr>
            <a:r>
              <a:rPr lang="en-US" baseline="0" dirty="0"/>
              <a:t>Full trust code, running under the user’s full permissions</a:t>
            </a:r>
          </a:p>
          <a:p>
            <a:pPr marL="171450" indent="-171450">
              <a:buFontTx/>
              <a:buChar char="-"/>
            </a:pPr>
            <a:r>
              <a:rPr lang="en-US" baseline="0" dirty="0"/>
              <a:t>Isolated by default (less risk of inexperienced developers using </a:t>
            </a:r>
            <a:r>
              <a:rPr lang="en-US" baseline="0" dirty="0" err="1"/>
              <a:t>globals</a:t>
            </a:r>
            <a:r>
              <a:rPr lang="en-US" baseline="0" dirty="0"/>
              <a:t> with conflicts)</a:t>
            </a:r>
          </a:p>
          <a:p>
            <a:pPr marL="171450" indent="-171450">
              <a:buFontTx/>
              <a:buChar char="-"/>
            </a:pPr>
            <a:r>
              <a:rPr lang="en-US" baseline="0" dirty="0"/>
              <a:t>Built using the powerful </a:t>
            </a:r>
            <a:r>
              <a:rPr lang="en-US" baseline="0" dirty="0" err="1"/>
              <a:t>TypeScript</a:t>
            </a:r>
            <a:r>
              <a:rPr lang="en-US" baseline="0" dirty="0"/>
              <a:t>, a worthy replacement for C#</a:t>
            </a:r>
          </a:p>
          <a:p>
            <a:pPr marL="0" indent="0">
              <a:buFontTx/>
              <a:buNone/>
            </a:pPr>
            <a:endParaRPr lang="en-US" baseline="0" dirty="0"/>
          </a:p>
          <a:p>
            <a:pPr marL="171450" indent="-171450">
              <a:buFontTx/>
              <a:buChar char="-"/>
            </a:pPr>
            <a:r>
              <a:rPr lang="en-US" dirty="0"/>
              <a:t>SPO in mid-way dropped a bomb blocking </a:t>
            </a:r>
            <a:r>
              <a:rPr lang="en-US" dirty="0" err="1"/>
              <a:t>JSLink</a:t>
            </a:r>
            <a:r>
              <a:rPr lang="en-US" dirty="0"/>
              <a:t> and CSR support</a:t>
            </a:r>
            <a:r>
              <a:rPr lang="en-US" baseline="0" dirty="0"/>
              <a:t> from add-ins requiring full-trust app permissions for them due to a security loophole.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8</a:t>
            </a:fld>
            <a:endParaRPr lang="en-US"/>
          </a:p>
        </p:txBody>
      </p:sp>
    </p:spTree>
    <p:extLst>
      <p:ext uri="{BB962C8B-B14F-4D97-AF65-F5344CB8AC3E}">
        <p14:creationId xmlns:p14="http://schemas.microsoft.com/office/powerpoint/2010/main" val="39689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https://github.com/SharePoint/sp-dev-docs/wiki/Why-SPFx</a:t>
            </a:r>
          </a:p>
        </p:txBody>
      </p:sp>
      <p:sp>
        <p:nvSpPr>
          <p:cNvPr id="4" name="Slide Number Placeholder 3"/>
          <p:cNvSpPr>
            <a:spLocks noGrp="1"/>
          </p:cNvSpPr>
          <p:nvPr>
            <p:ph type="sldNum" sz="quarter" idx="10"/>
          </p:nvPr>
        </p:nvSpPr>
        <p:spPr/>
        <p:txBody>
          <a:bodyPr/>
          <a:lstStyle/>
          <a:p>
            <a:fld id="{047A718D-8B95-4558-80BF-CE0082C68970}" type="slidenum">
              <a:rPr lang="en-US" smtClean="0"/>
              <a:t>10</a:t>
            </a:fld>
            <a:endParaRPr lang="en-US"/>
          </a:p>
        </p:txBody>
      </p:sp>
    </p:spTree>
    <p:extLst>
      <p:ext uri="{BB962C8B-B14F-4D97-AF65-F5344CB8AC3E}">
        <p14:creationId xmlns:p14="http://schemas.microsoft.com/office/powerpoint/2010/main" val="45204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controls are rendered in the normal page DOM.</a:t>
            </a:r>
          </a:p>
          <a:p>
            <a:r>
              <a:rPr lang="en-US" dirty="0"/>
              <a:t>The controls are responsive and accessible by nature.</a:t>
            </a:r>
          </a:p>
          <a:p>
            <a:r>
              <a:rPr lang="en-US" dirty="0"/>
              <a:t>It’s not just render, but load, serialize </a:t>
            </a:r>
            <a:r>
              <a:rPr lang="en-US" dirty="0" err="1"/>
              <a:t>deserialize</a:t>
            </a:r>
            <a:r>
              <a:rPr lang="en-US" dirty="0"/>
              <a:t>, configuration changes, etc.</a:t>
            </a:r>
          </a:p>
          <a:p>
            <a:r>
              <a:rPr lang="en-US" dirty="0"/>
              <a:t>React, Handlebars, knockout, angular – take your pick</a:t>
            </a:r>
          </a:p>
          <a:p>
            <a:r>
              <a:rPr lang="en-US" dirty="0"/>
              <a:t>The tool chain is based on common open source client development tools like </a:t>
            </a:r>
            <a:r>
              <a:rPr lang="en-US" dirty="0" err="1"/>
              <a:t>npm</a:t>
            </a:r>
            <a:r>
              <a:rPr lang="en-US" dirty="0"/>
              <a:t>, </a:t>
            </a:r>
            <a:r>
              <a:rPr lang="en-US" dirty="0" err="1"/>
              <a:t>TypeScript</a:t>
            </a:r>
            <a:r>
              <a:rPr lang="en-US" dirty="0"/>
              <a:t>, yeoman, </a:t>
            </a:r>
            <a:r>
              <a:rPr lang="en-US" dirty="0" err="1"/>
              <a:t>webpack</a:t>
            </a:r>
            <a:r>
              <a:rPr lang="en-US" dirty="0"/>
              <a:t>, gulp, etc.</a:t>
            </a:r>
          </a:p>
          <a:p>
            <a:r>
              <a:rPr lang="en-US" dirty="0"/>
              <a:t>Solutions</a:t>
            </a:r>
            <a:r>
              <a:rPr lang="en-US" baseline="0" dirty="0"/>
              <a:t> </a:t>
            </a:r>
            <a:r>
              <a:rPr lang="en-US" dirty="0"/>
              <a:t>can be used by end users on all sites after trusted by admins – even self service created sites like teams, groups, personal, etc.</a:t>
            </a:r>
          </a:p>
          <a:p>
            <a:r>
              <a:rPr lang="en-US" dirty="0"/>
              <a:t>Work on group sites (</a:t>
            </a:r>
            <a:r>
              <a:rPr lang="en-US" dirty="0" err="1"/>
              <a:t>noscript</a:t>
            </a:r>
            <a:r>
              <a:rPr lang="en-US" dirty="0"/>
              <a:t> required), as well as other sites without the need to disable </a:t>
            </a:r>
            <a:r>
              <a:rPr lang="en-US" dirty="0" err="1"/>
              <a:t>noscript</a:t>
            </a:r>
            <a:r>
              <a:rPr lang="en-US" dirty="0"/>
              <a:t> flag.</a:t>
            </a:r>
          </a:p>
        </p:txBody>
      </p:sp>
      <p:sp>
        <p:nvSpPr>
          <p:cNvPr id="4" name="Slide Number Placeholder 3"/>
          <p:cNvSpPr>
            <a:spLocks noGrp="1"/>
          </p:cNvSpPr>
          <p:nvPr>
            <p:ph type="sldNum" sz="quarter" idx="10"/>
          </p:nvPr>
        </p:nvSpPr>
        <p:spPr/>
        <p:txBody>
          <a:bodyPr/>
          <a:lstStyle/>
          <a:p>
            <a:fld id="{047A718D-8B95-4558-80BF-CE0082C68970}" type="slidenum">
              <a:rPr lang="en-US" smtClean="0"/>
              <a:t>11</a:t>
            </a:fld>
            <a:endParaRPr lang="en-US"/>
          </a:p>
        </p:txBody>
      </p:sp>
    </p:spTree>
    <p:extLst>
      <p:ext uri="{BB962C8B-B14F-4D97-AF65-F5344CB8AC3E}">
        <p14:creationId xmlns:p14="http://schemas.microsoft.com/office/powerpoint/2010/main" val="253354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t>
            </a:r>
            <a:r>
              <a:rPr lang="en-US" dirty="0" err="1"/>
              <a:t>prem</a:t>
            </a:r>
            <a:r>
              <a:rPr lang="en-US" dirty="0"/>
              <a:t> supported on 2016, older build which only has web parts. </a:t>
            </a:r>
          </a:p>
          <a:p>
            <a:r>
              <a:rPr lang="en-US" dirty="0"/>
              <a:t>SharePoint developers will get lost in the jungle.</a:t>
            </a:r>
          </a:p>
          <a:p>
            <a:r>
              <a:rPr lang="en-US" dirty="0"/>
              <a:t>Toolchain not very Microsoft-Dev friendly, no VS integration or project templates. But </a:t>
            </a:r>
            <a:r>
              <a:rPr lang="en-US" dirty="0" err="1"/>
              <a:t>VSCode</a:t>
            </a:r>
            <a:r>
              <a:rPr lang="en-US" dirty="0"/>
              <a:t> is amazing.</a:t>
            </a:r>
          </a:p>
          <a:p>
            <a:r>
              <a:rPr lang="en-US" dirty="0"/>
              <a:t>It is hard to build a complete solution in </a:t>
            </a:r>
            <a:r>
              <a:rPr lang="en-US" dirty="0" err="1"/>
              <a:t>SPFx</a:t>
            </a:r>
            <a:r>
              <a:rPr lang="en-US" dirty="0"/>
              <a:t>.</a:t>
            </a:r>
          </a:p>
          <a:p>
            <a:r>
              <a:rPr lang="en-US" dirty="0"/>
              <a:t>Missing lot of functionality: no custom column rendering, forms, mobile, </a:t>
            </a:r>
            <a:r>
              <a:rPr lang="en-US" dirty="0" err="1"/>
              <a:t>etc</a:t>
            </a:r>
            <a:endParaRPr lang="en-US" dirty="0"/>
          </a:p>
          <a:p>
            <a:r>
              <a:rPr lang="en-US" dirty="0"/>
              <a:t>~ Admins will need to install updates of your application whenever you change your dependencies. Its not worst than before, but</a:t>
            </a:r>
            <a:r>
              <a:rPr lang="en-US" baseline="0" dirty="0"/>
              <a:t> expected to be better.</a:t>
            </a:r>
            <a:endParaRPr lang="en-US" dirty="0"/>
          </a:p>
          <a:p>
            <a:r>
              <a:rPr lang="en-US" dirty="0"/>
              <a:t>Since these are full trust.</a:t>
            </a:r>
          </a:p>
        </p:txBody>
      </p:sp>
      <p:sp>
        <p:nvSpPr>
          <p:cNvPr id="4" name="Slide Number Placeholder 3"/>
          <p:cNvSpPr>
            <a:spLocks noGrp="1"/>
          </p:cNvSpPr>
          <p:nvPr>
            <p:ph type="sldNum" sz="quarter" idx="10"/>
          </p:nvPr>
        </p:nvSpPr>
        <p:spPr/>
        <p:txBody>
          <a:bodyPr/>
          <a:lstStyle/>
          <a:p>
            <a:fld id="{047A718D-8B95-4558-80BF-CE0082C68970}" type="slidenum">
              <a:rPr lang="en-US" smtClean="0"/>
              <a:t>12</a:t>
            </a:fld>
            <a:endParaRPr lang="en-US"/>
          </a:p>
        </p:txBody>
      </p:sp>
    </p:spTree>
    <p:extLst>
      <p:ext uri="{BB962C8B-B14F-4D97-AF65-F5344CB8AC3E}">
        <p14:creationId xmlns:p14="http://schemas.microsoft.com/office/powerpoint/2010/main" val="6039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 is awesome – if you know what you are doing. Problem is, it was easy to build FTC in the wrong way.</a:t>
            </a:r>
          </a:p>
          <a:p>
            <a:r>
              <a:rPr lang="en-US" dirty="0"/>
              <a:t>Sandbox was a horrible concept – scalability and limit wise</a:t>
            </a:r>
          </a:p>
          <a:p>
            <a:r>
              <a:rPr lang="en-US" dirty="0"/>
              <a:t>Provider hosted apps – are only good for non-SharePoint applications that want to communicate with SharePoint, but the UX is not good since the user go outside of his SharePoint</a:t>
            </a:r>
          </a:p>
          <a:p>
            <a:r>
              <a:rPr lang="en-US" dirty="0"/>
              <a:t>SharePoint Hosted apps – were useless, since the web parts were in </a:t>
            </a:r>
            <a:r>
              <a:rPr lang="en-US" dirty="0" err="1"/>
              <a:t>iframes</a:t>
            </a:r>
            <a:r>
              <a:rPr lang="en-US" dirty="0"/>
              <a:t> and they didn’t deliver on the promise that they would enable customizing columns using </a:t>
            </a:r>
            <a:r>
              <a:rPr lang="en-US" dirty="0" err="1"/>
              <a:t>JSLink</a:t>
            </a:r>
            <a:endParaRPr lang="en-US" dirty="0"/>
          </a:p>
          <a:p>
            <a:r>
              <a:rPr lang="en-US" dirty="0"/>
              <a:t>SPFx has all the right ingredients: rich, robust programming environment, client side API that is now been vetted and tested (still many things missing, but we make do), and it delivers the smooth integrated experience we were looking for.</a:t>
            </a:r>
          </a:p>
          <a:p>
            <a:r>
              <a:rPr lang="en-US" dirty="0"/>
              <a:t>Only thing missing is more artifact types like customize columns, list views, and add menu buttons which were all promised to join the framework.</a:t>
            </a:r>
          </a:p>
          <a:p>
            <a:r>
              <a:rPr lang="en-US" dirty="0"/>
              <a:t>Coming up are modern iteration of </a:t>
            </a:r>
            <a:r>
              <a:rPr lang="en-US" dirty="0" err="1"/>
              <a:t>JSLInk</a:t>
            </a:r>
            <a:r>
              <a:rPr lang="en-US" dirty="0"/>
              <a:t>, </a:t>
            </a:r>
            <a:r>
              <a:rPr lang="en-US" dirty="0" err="1"/>
              <a:t>ScriptLink</a:t>
            </a:r>
            <a:r>
              <a:rPr lang="en-US" dirty="0"/>
              <a:t> and </a:t>
            </a:r>
            <a:r>
              <a:rPr lang="en-US" dirty="0" err="1"/>
              <a:t>CustomActions</a:t>
            </a:r>
            <a:r>
              <a:rPr lang="en-US" dirty="0"/>
              <a:t>: https://github.com/SharePoint/sp-dev-docs/wiki/Release-Notes---Extensions-Dev-Preview-Drop-1</a:t>
            </a:r>
          </a:p>
          <a:p>
            <a:endParaRPr lang="en-US" dirty="0"/>
          </a:p>
          <a:p>
            <a:r>
              <a:rPr lang="en-US" dirty="0"/>
              <a:t>Also,</a:t>
            </a:r>
            <a:r>
              <a:rPr lang="en-US" baseline="0" dirty="0"/>
              <a:t> it is used internally by the product team itself!</a:t>
            </a:r>
          </a:p>
          <a:p>
            <a:r>
              <a:rPr lang="en-US" dirty="0"/>
              <a:t>Which brings us back to the situation</a:t>
            </a:r>
            <a:r>
              <a:rPr lang="en-US" baseline="0" dirty="0"/>
              <a:t> we had during the full trust era.</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13</a:t>
            </a:fld>
            <a:endParaRPr lang="en-US"/>
          </a:p>
        </p:txBody>
      </p:sp>
    </p:spTree>
    <p:extLst>
      <p:ext uri="{BB962C8B-B14F-4D97-AF65-F5344CB8AC3E}">
        <p14:creationId xmlns:p14="http://schemas.microsoft.com/office/powerpoint/2010/main" val="3689711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6" name="Slide Number Placeholder 5"/>
          <p:cNvSpPr>
            <a:spLocks noGrp="1"/>
          </p:cNvSpPr>
          <p:nvPr>
            <p:ph type="sldNum" sz="quarter" idx="12"/>
          </p:nvPr>
        </p:nvSpPr>
        <p:spPr/>
        <p:txBody>
          <a:bodyPr/>
          <a:lstStyle/>
          <a:p>
            <a:pPr>
              <a:defRPr/>
            </a:pPr>
            <a:fld id="{E9A555C1-2094-4644-9BD7-5564E9E4B484}" type="slidenum">
              <a:rPr lang="en-US" smtClean="0"/>
              <a:pPr>
                <a:defRPr/>
              </a:pPr>
              <a:t>‹#›</a:t>
            </a:fld>
            <a:endParaRPr lang="en-US"/>
          </a:p>
        </p:txBody>
      </p:sp>
      <p:sp>
        <p:nvSpPr>
          <p:cNvPr id="9" name="Rectangle 8"/>
          <p:cNvSpPr/>
          <p:nvPr userDrawn="1"/>
        </p:nvSpPr>
        <p:spPr>
          <a:xfrm>
            <a:off x="11151" y="6400800"/>
            <a:ext cx="7196328" cy="465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1576" y="6313809"/>
            <a:ext cx="1562488" cy="509978"/>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61420" y="6163104"/>
            <a:ext cx="2092402" cy="714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Slide Number Placeholder 5"/>
          <p:cNvSpPr>
            <a:spLocks noGrp="1"/>
          </p:cNvSpPr>
          <p:nvPr>
            <p:ph type="sldNum" sz="quarter" idx="12"/>
          </p:nvPr>
        </p:nvSpPr>
        <p:spPr/>
        <p:txBody>
          <a:bodyPr/>
          <a:lstStyle/>
          <a:p>
            <a:pPr>
              <a:defRPr/>
            </a:pPr>
            <a:fld id="{396E3015-AE07-4212-BBB2-91C5D61CC97A}"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dirty="0"/>
              <a:t>Click to edit Master title style</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pPr>
              <a:defRPr/>
            </a:pPr>
            <a:fld id="{911C7BE7-BE41-40CD-95E0-365E3F9150A7}"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832104"/>
            <a:ext cx="8229600" cy="749808"/>
          </a:xfrm>
        </p:spPr>
        <p:txBody>
          <a:bodyPr/>
          <a:lstStyle/>
          <a:p>
            <a:r>
              <a:rPr lang="en-US"/>
              <a:t>Click to edit Master title style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C2E7AE0-5F67-4365-B892-66FCF587695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F4214-B2F9-482A-B8A4-237B2216D5B8}"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B05B7-938A-4F73-8102-170A2FBDC3B6}" type="slidenum">
              <a:rPr lang="en-US" smtClean="0"/>
              <a:t>‹#›</a:t>
            </a:fld>
            <a:endParaRPr lang="en-US"/>
          </a:p>
        </p:txBody>
      </p:sp>
    </p:spTree>
    <p:extLst>
      <p:ext uri="{BB962C8B-B14F-4D97-AF65-F5344CB8AC3E}">
        <p14:creationId xmlns:p14="http://schemas.microsoft.com/office/powerpoint/2010/main" val="2431155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lide_master_1-01.png"/>
          <p:cNvPicPr>
            <a:picLocks noChangeAspect="1"/>
          </p:cNvPicPr>
          <p:nvPr/>
        </p:nvPicPr>
        <p:blipFill>
          <a:blip r:embed="rId7" cstate="print"/>
          <a:stretch>
            <a:fillRect/>
          </a:stretch>
        </p:blipFill>
        <p:spPr>
          <a:xfrm>
            <a:off x="571" y="428"/>
            <a:ext cx="9142858" cy="6857143"/>
          </a:xfrm>
          <a:prstGeom prst="rect">
            <a:avLst/>
          </a:prstGeom>
        </p:spPr>
      </p:pic>
      <p:sp>
        <p:nvSpPr>
          <p:cNvPr id="2" name="Title Placeholder 1"/>
          <p:cNvSpPr>
            <a:spLocks noGrp="1"/>
          </p:cNvSpPr>
          <p:nvPr>
            <p:ph type="title"/>
          </p:nvPr>
        </p:nvSpPr>
        <p:spPr>
          <a:xfrm>
            <a:off x="457200" y="928670"/>
            <a:ext cx="8229600" cy="989034"/>
          </a:xfrm>
          <a:prstGeom prst="rect">
            <a:avLst/>
          </a:prstGeom>
        </p:spPr>
        <p:txBody>
          <a:bodyPr vert="horz" lIns="91440" tIns="45720" rIns="91440" bIns="45720" rtlCol="1" anchor="ctr">
            <a:normAutofit/>
          </a:bodyPr>
          <a:lstStyle/>
          <a:p>
            <a:r>
              <a:rPr lang="en-US"/>
              <a:t>Click to edit Master title style</a:t>
            </a:r>
            <a:endParaRPr lang="he-IL" dirty="0"/>
          </a:p>
        </p:txBody>
      </p:sp>
      <p:sp>
        <p:nvSpPr>
          <p:cNvPr id="3" name="Text Placeholder 2"/>
          <p:cNvSpPr>
            <a:spLocks noGrp="1"/>
          </p:cNvSpPr>
          <p:nvPr>
            <p:ph type="body" idx="1"/>
          </p:nvPr>
        </p:nvSpPr>
        <p:spPr>
          <a:xfrm>
            <a:off x="457200" y="2000240"/>
            <a:ext cx="8229600" cy="412592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6" name="Slide Number Placeholder 5"/>
          <p:cNvSpPr>
            <a:spLocks noGrp="1"/>
          </p:cNvSpPr>
          <p:nvPr>
            <p:ph type="sldNum" sz="quarter" idx="4"/>
          </p:nvPr>
        </p:nvSpPr>
        <p:spPr>
          <a:xfrm>
            <a:off x="142844" y="6500834"/>
            <a:ext cx="1357322" cy="365125"/>
          </a:xfrm>
          <a:prstGeom prst="rect">
            <a:avLst/>
          </a:prstGeom>
        </p:spPr>
        <p:txBody>
          <a:bodyPr vert="horz" lIns="91440" tIns="45720" rIns="91440" bIns="45720" rtlCol="1" anchor="ctr"/>
          <a:lstStyle>
            <a:lvl1pPr algn="l">
              <a:defRPr sz="1200">
                <a:solidFill>
                  <a:schemeClr val="bg1"/>
                </a:solidFill>
              </a:defRPr>
            </a:lvl1pPr>
          </a:lstStyle>
          <a:p>
            <a:pPr>
              <a:defRPr/>
            </a:pPr>
            <a:fld id="{B1A37943-0766-407D-9A6C-0D0AB1DB31F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697" r:id="rId4"/>
    <p:sldLayoutId id="2147483710" r:id="rId5"/>
  </p:sldLayoutIdLst>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accent6">
            <a:lumMod val="75000"/>
          </a:schemeClr>
        </a:buClr>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office.com/sharepoint/docs/spfx/web-parts/basics/add-an-external-librar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kwizcom.blogspot.ca/2017/03/using-office-ui-fabric-js-in-spf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kwizcom.sharepoint.com/SITES/S/CDN/License.j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ev.office.com/sharepoint/docs/spfx/web-parts/basics/add-an-external-library#loading-sharepoint-js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ev.office.com/sharepoint/docs/spfx/call-microsoft-graph-using-graphhttpclien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docs.microsoft.com/en-us/sharepoint/dev/spfx/use-ms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gif"/><Relationship Id="rId1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mailto:shai@kwizcom.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SPFx: An ISV Insight to Microsoft’s latest customization model</a:t>
            </a:r>
          </a:p>
        </p:txBody>
      </p:sp>
      <p:sp>
        <p:nvSpPr>
          <p:cNvPr id="3" name="Subtitle 2"/>
          <p:cNvSpPr>
            <a:spLocks noGrp="1"/>
          </p:cNvSpPr>
          <p:nvPr>
            <p:ph type="subTitle" idx="1"/>
          </p:nvPr>
        </p:nvSpPr>
        <p:spPr/>
        <p:txBody>
          <a:bodyPr/>
          <a:lstStyle/>
          <a:p>
            <a:r>
              <a:rPr lang="en-US" dirty="0"/>
              <a:t>By: Shai Petel</a:t>
            </a:r>
          </a:p>
        </p:txBody>
      </p:sp>
    </p:spTree>
    <p:extLst>
      <p:ext uri="{BB962C8B-B14F-4D97-AF65-F5344CB8AC3E}">
        <p14:creationId xmlns:p14="http://schemas.microsoft.com/office/powerpoint/2010/main" val="87163207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Content Placeholder 4"/>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“a Page and Part model enables fully supported client-side development for building SharePoint experiences, easy integration with the SharePoint data and support for open source tooling development.”</a:t>
            </a:r>
          </a:p>
        </p:txBody>
      </p:sp>
    </p:spTree>
    <p:extLst>
      <p:ext uri="{BB962C8B-B14F-4D97-AF65-F5344CB8AC3E}">
        <p14:creationId xmlns:p14="http://schemas.microsoft.com/office/powerpoint/2010/main" val="32196827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advantages</a:t>
            </a:r>
          </a:p>
        </p:txBody>
      </p:sp>
      <p:sp>
        <p:nvSpPr>
          <p:cNvPr id="5" name="Content Placeholder 4"/>
          <p:cNvSpPr>
            <a:spLocks noGrp="1"/>
          </p:cNvSpPr>
          <p:nvPr>
            <p:ph idx="1"/>
          </p:nvPr>
        </p:nvSpPr>
        <p:spPr/>
        <p:txBody>
          <a:bodyPr>
            <a:normAutofit fontScale="92500" lnSpcReduction="10000"/>
          </a:bodyPr>
          <a:lstStyle/>
          <a:p>
            <a:pPr>
              <a:buBlip>
                <a:blip r:embed="rId3"/>
              </a:buBlip>
            </a:pPr>
            <a:r>
              <a:rPr lang="en-US" dirty="0"/>
              <a:t>Runs in the context of the current user. No </a:t>
            </a:r>
            <a:r>
              <a:rPr lang="en-US" dirty="0" err="1"/>
              <a:t>iFrames</a:t>
            </a:r>
            <a:endParaRPr lang="en-US" dirty="0"/>
          </a:p>
          <a:p>
            <a:pPr>
              <a:buBlip>
                <a:blip r:embed="rId3"/>
              </a:buBlip>
            </a:pPr>
            <a:r>
              <a:rPr lang="en-US" dirty="0"/>
              <a:t>There is a life cycle that the developer is involved in</a:t>
            </a:r>
          </a:p>
          <a:p>
            <a:pPr>
              <a:buBlip>
                <a:blip r:embed="rId3"/>
              </a:buBlip>
            </a:pPr>
            <a:r>
              <a:rPr lang="en-US" dirty="0"/>
              <a:t>It is framework agnostic *</a:t>
            </a:r>
          </a:p>
          <a:p>
            <a:pPr>
              <a:buBlip>
                <a:blip r:embed="rId3"/>
              </a:buBlip>
            </a:pPr>
            <a:r>
              <a:rPr lang="en-US" dirty="0"/>
              <a:t>Open source tool chain</a:t>
            </a:r>
          </a:p>
          <a:p>
            <a:pPr>
              <a:buBlip>
                <a:blip r:embed="rId3"/>
              </a:buBlip>
            </a:pPr>
            <a:r>
              <a:rPr lang="en-US" dirty="0"/>
              <a:t>Performance</a:t>
            </a:r>
          </a:p>
          <a:p>
            <a:pPr>
              <a:buBlip>
                <a:blip r:embed="rId3"/>
              </a:buBlip>
            </a:pPr>
            <a:r>
              <a:rPr lang="en-US" dirty="0"/>
              <a:t>Solutions approved by the tenant admin (or their delegates)</a:t>
            </a:r>
          </a:p>
          <a:p>
            <a:pPr>
              <a:buBlip>
                <a:blip r:embed="rId3"/>
              </a:buBlip>
            </a:pPr>
            <a:r>
              <a:rPr lang="en-US" dirty="0"/>
              <a:t>Classic &amp; modern pages</a:t>
            </a:r>
          </a:p>
          <a:p>
            <a:pPr>
              <a:buBlip>
                <a:blip r:embed="rId3"/>
              </a:buBlip>
            </a:pPr>
            <a:r>
              <a:rPr lang="en-US" dirty="0"/>
              <a:t>Can be used in </a:t>
            </a:r>
            <a:r>
              <a:rPr lang="en-US" dirty="0" err="1"/>
              <a:t>noscript</a:t>
            </a:r>
            <a:r>
              <a:rPr lang="en-US" dirty="0"/>
              <a:t> sites</a:t>
            </a:r>
          </a:p>
        </p:txBody>
      </p:sp>
    </p:spTree>
    <p:extLst>
      <p:ext uri="{BB962C8B-B14F-4D97-AF65-F5344CB8AC3E}">
        <p14:creationId xmlns:p14="http://schemas.microsoft.com/office/powerpoint/2010/main" val="813047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disadvantages</a:t>
            </a:r>
          </a:p>
        </p:txBody>
      </p:sp>
      <p:sp>
        <p:nvSpPr>
          <p:cNvPr id="5" name="Content Placeholder 4"/>
          <p:cNvSpPr>
            <a:spLocks noGrp="1"/>
          </p:cNvSpPr>
          <p:nvPr>
            <p:ph idx="1"/>
          </p:nvPr>
        </p:nvSpPr>
        <p:spPr/>
        <p:txBody>
          <a:bodyPr>
            <a:normAutofit/>
          </a:bodyPr>
          <a:lstStyle/>
          <a:p>
            <a:pPr>
              <a:buBlip>
                <a:blip r:embed="rId3"/>
              </a:buBlip>
            </a:pPr>
            <a:r>
              <a:rPr lang="en-US" dirty="0"/>
              <a:t>SPO: up-to-date - on </a:t>
            </a:r>
            <a:r>
              <a:rPr lang="en-US" dirty="0" err="1"/>
              <a:t>prem</a:t>
            </a:r>
            <a:r>
              <a:rPr lang="en-US" dirty="0"/>
              <a:t>: only 2016, older build</a:t>
            </a:r>
          </a:p>
          <a:p>
            <a:pPr>
              <a:buBlip>
                <a:blip r:embed="rId3"/>
              </a:buBlip>
            </a:pPr>
            <a:r>
              <a:rPr lang="en-US" dirty="0"/>
              <a:t>Extremely big learning curve</a:t>
            </a:r>
          </a:p>
          <a:p>
            <a:pPr>
              <a:buBlip>
                <a:blip r:embed="rId3"/>
              </a:buBlip>
            </a:pPr>
            <a:r>
              <a:rPr lang="en-US" dirty="0"/>
              <a:t>Limited artifact types supported</a:t>
            </a:r>
          </a:p>
          <a:p>
            <a:pPr>
              <a:buBlip>
                <a:blip r:embed="rId3"/>
              </a:buBlip>
            </a:pPr>
            <a:r>
              <a:rPr lang="en-US" dirty="0"/>
              <a:t>Publishing updates ~</a:t>
            </a:r>
          </a:p>
          <a:p>
            <a:pPr>
              <a:buBlip>
                <a:blip r:embed="rId3"/>
              </a:buBlip>
            </a:pPr>
            <a:r>
              <a:rPr lang="en-US" dirty="0"/>
              <a:t>No support for the app store</a:t>
            </a:r>
          </a:p>
        </p:txBody>
      </p:sp>
    </p:spTree>
    <p:extLst>
      <p:ext uri="{BB962C8B-B14F-4D97-AF65-F5344CB8AC3E}">
        <p14:creationId xmlns:p14="http://schemas.microsoft.com/office/powerpoint/2010/main" val="219793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deliver?</a:t>
            </a:r>
          </a:p>
        </p:txBody>
      </p:sp>
      <p:sp>
        <p:nvSpPr>
          <p:cNvPr id="3" name="Content Placeholder 2"/>
          <p:cNvSpPr>
            <a:spLocks noGrp="1"/>
          </p:cNvSpPr>
          <p:nvPr>
            <p:ph type="body" idx="1"/>
          </p:nvPr>
        </p:nvSpPr>
        <p:spPr/>
        <p:txBody>
          <a:bodyPr>
            <a:normAutofit/>
          </a:bodyPr>
          <a:lstStyle/>
          <a:p>
            <a:r>
              <a:rPr lang="en-US" dirty="0"/>
              <a:t>SPFx compared to previous generations</a:t>
            </a:r>
          </a:p>
        </p:txBody>
      </p:sp>
    </p:spTree>
    <p:extLst>
      <p:ext uri="{BB962C8B-B14F-4D97-AF65-F5344CB8AC3E}">
        <p14:creationId xmlns:p14="http://schemas.microsoft.com/office/powerpoint/2010/main" val="32907197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UI framework</a:t>
            </a:r>
          </a:p>
        </p:txBody>
      </p:sp>
      <p:sp>
        <p:nvSpPr>
          <p:cNvPr id="3" name="Text Placeholder 2"/>
          <p:cNvSpPr>
            <a:spLocks noGrp="1"/>
          </p:cNvSpPr>
          <p:nvPr>
            <p:ph type="body" idx="1"/>
          </p:nvPr>
        </p:nvSpPr>
        <p:spPr/>
        <p:txBody>
          <a:bodyPr/>
          <a:lstStyle/>
          <a:p>
            <a:r>
              <a:rPr lang="en-US" dirty="0"/>
              <a:t>How would you render the UI of your web part?</a:t>
            </a:r>
          </a:p>
        </p:txBody>
      </p:sp>
    </p:spTree>
    <p:extLst>
      <p:ext uri="{BB962C8B-B14F-4D97-AF65-F5344CB8AC3E}">
        <p14:creationId xmlns:p14="http://schemas.microsoft.com/office/powerpoint/2010/main" val="26674718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endParaRPr lang="en-US" dirty="0"/>
          </a:p>
          <a:p>
            <a:r>
              <a:rPr lang="en-US" dirty="0"/>
              <a:t>SPFx is framework agnostic by design. Really?</a:t>
            </a:r>
          </a:p>
          <a:p>
            <a:endParaRPr lang="en-US" dirty="0"/>
          </a:p>
          <a:p>
            <a:endParaRPr lang="en-US" dirty="0"/>
          </a:p>
          <a:p>
            <a:r>
              <a:rPr lang="en-US" dirty="0"/>
              <a:t>This is the most important decision when building a new project</a:t>
            </a:r>
          </a:p>
        </p:txBody>
      </p:sp>
    </p:spTree>
    <p:extLst>
      <p:ext uri="{BB962C8B-B14F-4D97-AF65-F5344CB8AC3E}">
        <p14:creationId xmlns:p14="http://schemas.microsoft.com/office/powerpoint/2010/main" val="198909126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lnSpcReduction="10000"/>
          </a:bodyPr>
          <a:lstStyle/>
          <a:p>
            <a:pPr marL="0" indent="0">
              <a:buNone/>
            </a:pPr>
            <a:r>
              <a:rPr lang="en-US" dirty="0" err="1"/>
              <a:t>ReactJS</a:t>
            </a:r>
            <a:r>
              <a:rPr lang="en-US" dirty="0"/>
              <a:t> - the clear leader &amp; first class citizen</a:t>
            </a:r>
          </a:p>
          <a:p>
            <a:endParaRPr lang="en-US" dirty="0"/>
          </a:p>
          <a:p>
            <a:r>
              <a:rPr lang="en-US" dirty="0"/>
              <a:t>This is the engine MSFT use themselves</a:t>
            </a:r>
          </a:p>
          <a:p>
            <a:endParaRPr lang="en-US" dirty="0"/>
          </a:p>
          <a:p>
            <a:r>
              <a:rPr lang="en-US" dirty="0"/>
              <a:t>The </a:t>
            </a:r>
            <a:r>
              <a:rPr lang="en-US" dirty="0" err="1"/>
              <a:t>PropertyPane</a:t>
            </a:r>
            <a:r>
              <a:rPr lang="en-US" dirty="0"/>
              <a:t> is built on react, and the engine wrapping your </a:t>
            </a:r>
            <a:r>
              <a:rPr lang="en-US" dirty="0" err="1"/>
              <a:t>WebPart</a:t>
            </a:r>
            <a:r>
              <a:rPr lang="en-US" dirty="0"/>
              <a:t> is too.</a:t>
            </a:r>
          </a:p>
          <a:p>
            <a:endParaRPr lang="en-US" dirty="0"/>
          </a:p>
          <a:p>
            <a:r>
              <a:rPr lang="en-US" dirty="0"/>
              <a:t>The only Office UI Fabric components actively supported by Microsoft</a:t>
            </a:r>
          </a:p>
        </p:txBody>
      </p:sp>
      <p:pic>
        <p:nvPicPr>
          <p:cNvPr id="2050" name="Picture 2" descr="React-JS.sh.png (590×8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509" y="928670"/>
            <a:ext cx="2077193" cy="304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88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err="1"/>
              <a:t>KnockoutJS</a:t>
            </a:r>
            <a:endParaRPr lang="en-US" dirty="0"/>
          </a:p>
          <a:p>
            <a:endParaRPr lang="en-US" dirty="0"/>
          </a:p>
          <a:p>
            <a:r>
              <a:rPr lang="en-US" dirty="0"/>
              <a:t>Good when you need dynamic templates (i.e. user supply / customize HTML output)</a:t>
            </a:r>
          </a:p>
          <a:p>
            <a:endParaRPr lang="en-US" dirty="0"/>
          </a:p>
          <a:p>
            <a:r>
              <a:rPr lang="en-US" dirty="0"/>
              <a:t>Lack of fabric components. Use </a:t>
            </a:r>
            <a:r>
              <a:rPr lang="en-US" dirty="0" err="1"/>
              <a:t>FabricJS</a:t>
            </a:r>
            <a:endParaRPr lang="en-US" dirty="0"/>
          </a:p>
          <a:p>
            <a:endParaRPr lang="en-US" dirty="0"/>
          </a:p>
          <a:p>
            <a:r>
              <a:rPr lang="en-US" dirty="0"/>
              <a:t>Building in --ship mode removes KO comments</a:t>
            </a:r>
          </a:p>
        </p:txBody>
      </p:sp>
      <p:pic>
        <p:nvPicPr>
          <p:cNvPr id="3074" name="Picture 2" descr="ko-logo1-2.png (397×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698" y="1912383"/>
            <a:ext cx="2836069" cy="79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419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a:t>Handlebars, angular, </a:t>
            </a:r>
            <a:r>
              <a:rPr lang="en-US" dirty="0" err="1"/>
              <a:t>etc</a:t>
            </a:r>
            <a:r>
              <a:rPr lang="en-US" dirty="0"/>
              <a:t>…</a:t>
            </a:r>
          </a:p>
          <a:p>
            <a:pPr marL="0" indent="0">
              <a:buNone/>
            </a:pPr>
            <a:endParaRPr lang="en-US" dirty="0"/>
          </a:p>
          <a:p>
            <a:pPr marL="0" indent="0">
              <a:buNone/>
            </a:pPr>
            <a:endParaRPr lang="en-US" dirty="0"/>
          </a:p>
          <a:p>
            <a:pPr marL="0" indent="0">
              <a:buNone/>
            </a:pPr>
            <a:r>
              <a:rPr lang="en-US" dirty="0"/>
              <a:t>Experiment, choose the one that fits your skills and needs.</a:t>
            </a:r>
          </a:p>
          <a:p>
            <a:pPr marL="0" indent="0">
              <a:buNone/>
            </a:pPr>
            <a:endParaRPr lang="en-US" dirty="0"/>
          </a:p>
          <a:p>
            <a:pPr marL="0" indent="0">
              <a:buNone/>
            </a:pPr>
            <a:r>
              <a:rPr lang="en-US" dirty="0"/>
              <a:t>AngularJS has a good community supported</a:t>
            </a:r>
          </a:p>
          <a:p>
            <a:pPr marL="0" indent="0">
              <a:buNone/>
            </a:pPr>
            <a:r>
              <a:rPr lang="en-US" dirty="0"/>
              <a:t>office UI fabric components library.</a:t>
            </a:r>
          </a:p>
        </p:txBody>
      </p:sp>
      <p:grpSp>
        <p:nvGrpSpPr>
          <p:cNvPr id="3" name="Group 2"/>
          <p:cNvGrpSpPr/>
          <p:nvPr/>
        </p:nvGrpSpPr>
        <p:grpSpPr>
          <a:xfrm>
            <a:off x="6215919" y="1615222"/>
            <a:ext cx="2470881" cy="1903095"/>
            <a:chOff x="8668511" y="187452"/>
            <a:chExt cx="3294508" cy="2537460"/>
          </a:xfrm>
        </p:grpSpPr>
        <p:sp>
          <p:nvSpPr>
            <p:cNvPr id="2" name="Rectangle 1"/>
            <p:cNvSpPr/>
            <p:nvPr/>
          </p:nvSpPr>
          <p:spPr>
            <a:xfrm>
              <a:off x="8668511" y="187452"/>
              <a:ext cx="3294507" cy="25374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102" name="Picture 6" descr="Handlebars.js: Minimal Templating on Stero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469" y="225171"/>
              <a:ext cx="3257550" cy="24574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angular-js.png (1020×1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191" y="3429000"/>
            <a:ext cx="3904488" cy="39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4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your solution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59776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8696528"/>
          </a:xfrm>
          <a:prstGeom prst="rect">
            <a:avLst/>
          </a:prstGeom>
        </p:spPr>
      </p:pic>
    </p:spTree>
    <p:extLst>
      <p:ext uri="{BB962C8B-B14F-4D97-AF65-F5344CB8AC3E}">
        <p14:creationId xmlns:p14="http://schemas.microsoft.com/office/powerpoint/2010/main" val="156963597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endParaRPr lang="en-US" dirty="0"/>
          </a:p>
          <a:p>
            <a:r>
              <a:rPr lang="en-US" dirty="0"/>
              <a:t>Create a folder</a:t>
            </a:r>
          </a:p>
          <a:p>
            <a:endParaRPr lang="en-US" dirty="0"/>
          </a:p>
          <a:p>
            <a:r>
              <a:rPr lang="en-US" dirty="0"/>
              <a:t>Run “</a:t>
            </a:r>
            <a:r>
              <a:rPr lang="en-US" dirty="0" err="1"/>
              <a:t>yo</a:t>
            </a:r>
            <a:r>
              <a:rPr lang="en-US" dirty="0"/>
              <a:t> @</a:t>
            </a:r>
            <a:r>
              <a:rPr lang="en-US" dirty="0" err="1"/>
              <a:t>microsoft</a:t>
            </a:r>
            <a:r>
              <a:rPr lang="en-US" dirty="0"/>
              <a:t>/</a:t>
            </a:r>
            <a:r>
              <a:rPr lang="en-US" dirty="0" err="1"/>
              <a:t>sharepoint</a:t>
            </a:r>
            <a:r>
              <a:rPr lang="en-US" dirty="0"/>
              <a:t>”</a:t>
            </a:r>
          </a:p>
          <a:p>
            <a:endParaRPr lang="en-US" dirty="0"/>
          </a:p>
          <a:p>
            <a:r>
              <a:rPr lang="en-US" dirty="0"/>
              <a:t>Set name, description</a:t>
            </a:r>
          </a:p>
        </p:txBody>
      </p:sp>
    </p:spTree>
    <p:extLst>
      <p:ext uri="{BB962C8B-B14F-4D97-AF65-F5344CB8AC3E}">
        <p14:creationId xmlns:p14="http://schemas.microsoft.com/office/powerpoint/2010/main" val="19720988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a:t>
            </a:r>
            <a:r>
              <a:rPr lang="en-US" dirty="0" err="1"/>
              <a:t>WebPart</a:t>
            </a:r>
            <a:r>
              <a:rPr lang="en-US" dirty="0"/>
              <a:t>”</a:t>
            </a:r>
          </a:p>
        </p:txBody>
      </p:sp>
      <p:pic>
        <p:nvPicPr>
          <p:cNvPr id="5" name="Picture 4"/>
          <p:cNvPicPr>
            <a:picLocks noChangeAspect="1"/>
          </p:cNvPicPr>
          <p:nvPr/>
        </p:nvPicPr>
        <p:blipFill>
          <a:blip r:embed="rId2"/>
          <a:stretch>
            <a:fillRect/>
          </a:stretch>
        </p:blipFill>
        <p:spPr>
          <a:xfrm>
            <a:off x="2182415" y="3489967"/>
            <a:ext cx="4779169"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385627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your JavaScript framework</a:t>
            </a:r>
          </a:p>
        </p:txBody>
      </p:sp>
      <p:pic>
        <p:nvPicPr>
          <p:cNvPr id="4" name="Picture 3"/>
          <p:cNvPicPr>
            <a:picLocks noChangeAspect="1"/>
          </p:cNvPicPr>
          <p:nvPr/>
        </p:nvPicPr>
        <p:blipFill>
          <a:blip r:embed="rId2"/>
          <a:stretch>
            <a:fillRect/>
          </a:stretch>
        </p:blipFill>
        <p:spPr>
          <a:xfrm>
            <a:off x="1961597" y="3375151"/>
            <a:ext cx="5220806" cy="217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86123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your solution</a:t>
            </a:r>
          </a:p>
        </p:txBody>
      </p:sp>
      <p:sp>
        <p:nvSpPr>
          <p:cNvPr id="5" name="Content Placeholder 4"/>
          <p:cNvSpPr>
            <a:spLocks noGrp="1"/>
          </p:cNvSpPr>
          <p:nvPr>
            <p:ph idx="1"/>
          </p:nvPr>
        </p:nvSpPr>
        <p:spPr/>
        <p:txBody>
          <a:bodyPr>
            <a:normAutofit lnSpcReduction="10000"/>
          </a:bodyPr>
          <a:lstStyle/>
          <a:p>
            <a:pPr marL="0" indent="0">
              <a:buNone/>
            </a:pPr>
            <a:r>
              <a:rPr lang="en-US" dirty="0"/>
              <a:t>Add several artifacts to a single package</a:t>
            </a:r>
          </a:p>
          <a:p>
            <a:r>
              <a:rPr lang="en-US" dirty="0"/>
              <a:t>Currently only web parts are supported on </a:t>
            </a:r>
            <a:r>
              <a:rPr lang="en-US" dirty="0" err="1"/>
              <a:t>prem</a:t>
            </a:r>
            <a:endParaRPr lang="en-US" dirty="0"/>
          </a:p>
          <a:p>
            <a:endParaRPr lang="en-US" dirty="0"/>
          </a:p>
          <a:p>
            <a:r>
              <a:rPr lang="en-US" dirty="0"/>
              <a:t>Application Customizer, Field Customizer and </a:t>
            </a:r>
            <a:r>
              <a:rPr lang="en-US" dirty="0" err="1"/>
              <a:t>ListView</a:t>
            </a:r>
            <a:r>
              <a:rPr lang="en-US" dirty="0"/>
              <a:t> Command Set – very limited &amp; online only</a:t>
            </a:r>
          </a:p>
          <a:p>
            <a:endParaRPr lang="en-US" dirty="0"/>
          </a:p>
          <a:p>
            <a:r>
              <a:rPr lang="en-US" dirty="0"/>
              <a:t>Add more artifacts by running</a:t>
            </a:r>
            <a:br>
              <a:rPr lang="en-US" dirty="0"/>
            </a:br>
            <a:r>
              <a:rPr lang="en-US" dirty="0"/>
              <a:t>“</a:t>
            </a:r>
            <a:r>
              <a:rPr lang="en-US" dirty="0" err="1"/>
              <a:t>yo</a:t>
            </a:r>
            <a:r>
              <a:rPr lang="en-US" dirty="0"/>
              <a:t> @</a:t>
            </a:r>
            <a:r>
              <a:rPr lang="en-US" dirty="0" err="1"/>
              <a:t>microsoft</a:t>
            </a:r>
            <a:r>
              <a:rPr lang="en-US" dirty="0"/>
              <a:t>/</a:t>
            </a:r>
            <a:r>
              <a:rPr lang="en-US" dirty="0" err="1"/>
              <a:t>sharepoint</a:t>
            </a:r>
            <a:r>
              <a:rPr lang="en-US" dirty="0"/>
              <a:t>”</a:t>
            </a:r>
            <a:br>
              <a:rPr lang="en-US" dirty="0"/>
            </a:br>
            <a:r>
              <a:rPr lang="en-US" dirty="0"/>
              <a:t>inside an existing project folder</a:t>
            </a:r>
          </a:p>
        </p:txBody>
      </p:sp>
    </p:spTree>
    <p:extLst>
      <p:ext uri="{BB962C8B-B14F-4D97-AF65-F5344CB8AC3E}">
        <p14:creationId xmlns:p14="http://schemas.microsoft.com/office/powerpoint/2010/main" val="10639205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Text Placeholder 2"/>
          <p:cNvSpPr>
            <a:spLocks noGrp="1"/>
          </p:cNvSpPr>
          <p:nvPr>
            <p:ph type="body" idx="1"/>
          </p:nvPr>
        </p:nvSpPr>
        <p:spPr/>
        <p:txBody>
          <a:bodyPr/>
          <a:lstStyle/>
          <a:p>
            <a:r>
              <a:rPr lang="en-US" dirty="0"/>
              <a:t>Publishing your SPFx solution</a:t>
            </a:r>
          </a:p>
        </p:txBody>
      </p:sp>
    </p:spTree>
    <p:extLst>
      <p:ext uri="{BB962C8B-B14F-4D97-AF65-F5344CB8AC3E}">
        <p14:creationId xmlns:p14="http://schemas.microsoft.com/office/powerpoint/2010/main" val="167632861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Content Delivery Network (CDN)</a:t>
            </a:r>
          </a:p>
          <a:p>
            <a:endParaRPr lang="en-US" dirty="0"/>
          </a:p>
          <a:p>
            <a:r>
              <a:rPr lang="en-US" dirty="0"/>
              <a:t>Specify CDN in config/write-</a:t>
            </a:r>
            <a:r>
              <a:rPr lang="en-US" dirty="0" err="1"/>
              <a:t>manifests.json</a:t>
            </a:r>
            <a:endParaRPr lang="en-US" dirty="0"/>
          </a:p>
          <a:p>
            <a:endParaRPr lang="en-US" dirty="0"/>
          </a:p>
          <a:p>
            <a:r>
              <a:rPr lang="en-US" dirty="0"/>
              <a:t>Host script files, </a:t>
            </a:r>
            <a:r>
              <a:rPr lang="en-US" dirty="0" err="1"/>
              <a:t>css</a:t>
            </a:r>
            <a:r>
              <a:rPr lang="en-US" dirty="0"/>
              <a:t>, images, html</a:t>
            </a:r>
          </a:p>
          <a:p>
            <a:endParaRPr lang="en-US" dirty="0"/>
          </a:p>
          <a:p>
            <a:r>
              <a:rPr lang="en-US" dirty="0"/>
              <a:t>Push minor fixes to clients</a:t>
            </a:r>
          </a:p>
          <a:p>
            <a:endParaRPr lang="en-US" dirty="0"/>
          </a:p>
          <a:p>
            <a:r>
              <a:rPr lang="en-US" dirty="0"/>
              <a:t>Non-ISVs on SPO can use Office 365 public CDN</a:t>
            </a:r>
          </a:p>
        </p:txBody>
      </p:sp>
    </p:spTree>
    <p:extLst>
      <p:ext uri="{BB962C8B-B14F-4D97-AF65-F5344CB8AC3E}">
        <p14:creationId xmlns:p14="http://schemas.microsoft.com/office/powerpoint/2010/main" val="1929844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lnSpcReduction="10000"/>
          </a:bodyPr>
          <a:lstStyle/>
          <a:p>
            <a:pPr marL="0" indent="0">
              <a:buNone/>
            </a:pPr>
            <a:r>
              <a:rPr lang="en-US" dirty="0"/>
              <a:t>Control production build file names</a:t>
            </a:r>
          </a:p>
          <a:p>
            <a:endParaRPr lang="en-US" dirty="0"/>
          </a:p>
          <a:p>
            <a:pPr marL="0" indent="0">
              <a:buNone/>
            </a:pPr>
            <a:r>
              <a:rPr lang="en-US" dirty="0"/>
              <a:t>Running gulp --ship will produce a bundle file for production:</a:t>
            </a:r>
          </a:p>
          <a:p>
            <a:endParaRPr lang="en-US" dirty="0"/>
          </a:p>
          <a:p>
            <a:r>
              <a:rPr lang="en-US" dirty="0"/>
              <a:t>Default: react-web-part.bundle_a4b2ffc1a3b03f7ce4b5bd78bdd7ac62.js</a:t>
            </a:r>
          </a:p>
          <a:p>
            <a:endParaRPr lang="en-US" dirty="0"/>
          </a:p>
          <a:p>
            <a:r>
              <a:rPr lang="en-US" dirty="0"/>
              <a:t>Recommend: react-web-part.1.0.0.0.js</a:t>
            </a:r>
          </a:p>
        </p:txBody>
      </p:sp>
    </p:spTree>
    <p:extLst>
      <p:ext uri="{BB962C8B-B14F-4D97-AF65-F5344CB8AC3E}">
        <p14:creationId xmlns:p14="http://schemas.microsoft.com/office/powerpoint/2010/main" val="36171669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a:bodyPr>
          <a:lstStyle/>
          <a:p>
            <a:pPr marL="0" indent="0">
              <a:buNone/>
            </a:pPr>
            <a:r>
              <a:rPr lang="en-US" dirty="0"/>
              <a:t>Publish a package</a:t>
            </a:r>
          </a:p>
          <a:p>
            <a:pPr marL="685800" lvl="1" indent="-342900">
              <a:buFont typeface="+mj-lt"/>
              <a:buAutoNum type="arabicPeriod"/>
            </a:pPr>
            <a:r>
              <a:rPr lang="en-US" dirty="0"/>
              <a:t>Update web part version in config/package-</a:t>
            </a:r>
            <a:r>
              <a:rPr lang="en-US" dirty="0" err="1"/>
              <a:t>solution.json</a:t>
            </a:r>
            <a:endParaRPr lang="en-US" dirty="0"/>
          </a:p>
          <a:p>
            <a:pPr marL="685800" lvl="1" indent="-342900">
              <a:buFont typeface="+mj-lt"/>
              <a:buAutoNum type="arabicPeriod"/>
            </a:pPr>
            <a:r>
              <a:rPr lang="en-US" dirty="0"/>
              <a:t>Run gulp --ship</a:t>
            </a:r>
          </a:p>
          <a:p>
            <a:pPr marL="685800" lvl="1" indent="-342900">
              <a:buFont typeface="+mj-lt"/>
              <a:buAutoNum type="arabicPeriod"/>
            </a:pPr>
            <a:r>
              <a:rPr lang="en-US" dirty="0">
                <a:solidFill>
                  <a:schemeClr val="accent3"/>
                </a:solidFill>
              </a:rPr>
              <a:t>Go to temp/deploy folder</a:t>
            </a:r>
          </a:p>
          <a:p>
            <a:pPr marL="685800" lvl="1" indent="-342900">
              <a:buFont typeface="+mj-lt"/>
              <a:buAutoNum type="arabicPeriod"/>
            </a:pPr>
            <a:r>
              <a:rPr lang="en-US" dirty="0">
                <a:solidFill>
                  <a:schemeClr val="accent3"/>
                </a:solidFill>
              </a:rPr>
              <a:t>Rename the JS file (I use {project}.{version}.</a:t>
            </a:r>
            <a:r>
              <a:rPr lang="en-US" dirty="0" err="1">
                <a:solidFill>
                  <a:schemeClr val="accent3"/>
                </a:solidFill>
              </a:rPr>
              <a:t>js</a:t>
            </a:r>
            <a:r>
              <a:rPr lang="en-US" dirty="0">
                <a:solidFill>
                  <a:schemeClr val="accent3"/>
                </a:solidFill>
              </a:rPr>
              <a:t>)</a:t>
            </a:r>
          </a:p>
          <a:p>
            <a:pPr marL="685800" lvl="1" indent="-342900">
              <a:buFont typeface="+mj-lt"/>
              <a:buAutoNum type="arabicPeriod"/>
            </a:pPr>
            <a:r>
              <a:rPr lang="en-US" dirty="0">
                <a:solidFill>
                  <a:schemeClr val="accent3"/>
                </a:solidFill>
              </a:rPr>
              <a:t>Edit the </a:t>
            </a:r>
            <a:r>
              <a:rPr lang="en-US" dirty="0" err="1">
                <a:solidFill>
                  <a:schemeClr val="accent3"/>
                </a:solidFill>
              </a:rPr>
              <a:t>json</a:t>
            </a:r>
            <a:r>
              <a:rPr lang="en-US" dirty="0">
                <a:solidFill>
                  <a:schemeClr val="accent3"/>
                </a:solidFill>
              </a:rPr>
              <a:t> file: replace the bundle JS file to the new name *</a:t>
            </a:r>
          </a:p>
          <a:p>
            <a:pPr marL="685800" lvl="1" indent="-342900">
              <a:buFont typeface="+mj-lt"/>
              <a:buAutoNum type="arabicPeriod"/>
            </a:pPr>
            <a:r>
              <a:rPr lang="en-US" dirty="0"/>
              <a:t>Run gulp package-solution --ship</a:t>
            </a:r>
          </a:p>
          <a:p>
            <a:pPr marL="685800" lvl="1" indent="-342900">
              <a:buFont typeface="+mj-lt"/>
              <a:buAutoNum type="arabicPeriod"/>
            </a:pPr>
            <a:r>
              <a:rPr lang="en-US" dirty="0"/>
              <a:t>Take your new packages from the SharePoint/solution folder</a:t>
            </a:r>
          </a:p>
          <a:p>
            <a:pPr marL="685800" lvl="1" indent="-342900">
              <a:buFont typeface="+mj-lt"/>
              <a:buAutoNum type="arabicPeriod"/>
            </a:pPr>
            <a:r>
              <a:rPr lang="en-US" dirty="0"/>
              <a:t>Drop your new JS to your CDN **</a:t>
            </a:r>
          </a:p>
        </p:txBody>
      </p:sp>
      <p:sp>
        <p:nvSpPr>
          <p:cNvPr id="4" name="TextBox 3">
            <a:extLst>
              <a:ext uri="{FF2B5EF4-FFF2-40B4-BE49-F238E27FC236}">
                <a16:creationId xmlns:a16="http://schemas.microsoft.com/office/drawing/2014/main" id="{CE7CC024-5FAA-436E-A9A9-452F06BE24BD}"/>
              </a:ext>
            </a:extLst>
          </p:cNvPr>
          <p:cNvSpPr txBox="1"/>
          <p:nvPr/>
        </p:nvSpPr>
        <p:spPr>
          <a:xfrm>
            <a:off x="7407627" y="5756831"/>
            <a:ext cx="1736373" cy="369332"/>
          </a:xfrm>
          <a:prstGeom prst="rect">
            <a:avLst/>
          </a:prstGeom>
          <a:noFill/>
        </p:spPr>
        <p:txBody>
          <a:bodyPr wrap="none" rtlCol="0">
            <a:spAutoFit/>
          </a:bodyPr>
          <a:lstStyle/>
          <a:p>
            <a:r>
              <a:rPr lang="en-US" dirty="0">
                <a:solidFill>
                  <a:schemeClr val="accent3"/>
                </a:solidFill>
              </a:rPr>
              <a:t>[optional steps]</a:t>
            </a:r>
            <a:endParaRPr lang="en-US" dirty="0"/>
          </a:p>
        </p:txBody>
      </p:sp>
    </p:spTree>
    <p:extLst>
      <p:ext uri="{BB962C8B-B14F-4D97-AF65-F5344CB8AC3E}">
        <p14:creationId xmlns:p14="http://schemas.microsoft.com/office/powerpoint/2010/main" val="296006300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Publishing updates: Do I need to release a new package?</a:t>
            </a:r>
          </a:p>
          <a:p>
            <a:r>
              <a:rPr lang="en-US" dirty="0"/>
              <a:t>You might be able to push updates to your customers</a:t>
            </a:r>
          </a:p>
          <a:p>
            <a:endParaRPr lang="en-US" dirty="0"/>
          </a:p>
          <a:p>
            <a:r>
              <a:rPr lang="en-US" dirty="0"/>
              <a:t>Check if your new version is backward compatible</a:t>
            </a:r>
          </a:p>
          <a:p>
            <a:endParaRPr lang="en-US" dirty="0"/>
          </a:p>
          <a:p>
            <a:r>
              <a:rPr lang="en-US" dirty="0"/>
              <a:t>Track version via a static variable</a:t>
            </a:r>
          </a:p>
        </p:txBody>
      </p:sp>
    </p:spTree>
    <p:extLst>
      <p:ext uri="{BB962C8B-B14F-4D97-AF65-F5344CB8AC3E}">
        <p14:creationId xmlns:p14="http://schemas.microsoft.com/office/powerpoint/2010/main" val="19609553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Publishing updates: Update a package</a:t>
            </a:r>
          </a:p>
          <a:p>
            <a:r>
              <a:rPr lang="en-US" dirty="0"/>
              <a:t>When a new package is needed – follow “publish a package” steps</a:t>
            </a:r>
          </a:p>
          <a:p>
            <a:r>
              <a:rPr lang="en-US" dirty="0"/>
              <a:t>When a new package is not needed</a:t>
            </a:r>
          </a:p>
          <a:p>
            <a:pPr marL="685800" lvl="1" indent="-342900">
              <a:buFont typeface="+mj-lt"/>
              <a:buAutoNum type="arabicPeriod"/>
            </a:pPr>
            <a:r>
              <a:rPr lang="en-US" dirty="0"/>
              <a:t>Update </a:t>
            </a:r>
            <a:r>
              <a:rPr lang="en-US" dirty="0" err="1"/>
              <a:t>BuildVersion</a:t>
            </a:r>
            <a:r>
              <a:rPr lang="en-US" dirty="0"/>
              <a:t> in your code *</a:t>
            </a:r>
          </a:p>
          <a:p>
            <a:pPr marL="685800" lvl="1" indent="-342900">
              <a:buFont typeface="+mj-lt"/>
              <a:buAutoNum type="arabicPeriod"/>
            </a:pPr>
            <a:r>
              <a:rPr lang="en-US" dirty="0"/>
              <a:t>Run gulp --ship</a:t>
            </a:r>
          </a:p>
          <a:p>
            <a:pPr marL="685800" lvl="1" indent="-342900">
              <a:buFont typeface="+mj-lt"/>
              <a:buAutoNum type="arabicPeriod"/>
            </a:pPr>
            <a:r>
              <a:rPr lang="en-US" dirty="0"/>
              <a:t>Go to temp/deploy folder</a:t>
            </a:r>
          </a:p>
          <a:p>
            <a:pPr marL="685800" lvl="1" indent="-342900">
              <a:buFont typeface="+mj-lt"/>
              <a:buAutoNum type="arabicPeriod"/>
            </a:pPr>
            <a:r>
              <a:rPr lang="en-US" dirty="0"/>
              <a:t>Copy the new JS file content into your existing file on your CDN</a:t>
            </a:r>
          </a:p>
          <a:p>
            <a:pPr marL="685800" lvl="1" indent="-342900">
              <a:buFont typeface="+mj-lt"/>
              <a:buAutoNum type="arabicPeriod"/>
            </a:pPr>
            <a:r>
              <a:rPr lang="en-US" dirty="0"/>
              <a:t>To use your own </a:t>
            </a:r>
            <a:r>
              <a:rPr lang="en-US" dirty="0" err="1"/>
              <a:t>minifier</a:t>
            </a:r>
            <a:r>
              <a:rPr lang="en-US" dirty="0"/>
              <a:t>, drop the --ship flag, take the file from the </a:t>
            </a:r>
            <a:r>
              <a:rPr lang="en-US" dirty="0" err="1"/>
              <a:t>dist</a:t>
            </a:r>
            <a:r>
              <a:rPr lang="en-US" dirty="0"/>
              <a:t> folder</a:t>
            </a:r>
          </a:p>
        </p:txBody>
      </p:sp>
    </p:spTree>
    <p:extLst>
      <p:ext uri="{BB962C8B-B14F-4D97-AF65-F5344CB8AC3E}">
        <p14:creationId xmlns:p14="http://schemas.microsoft.com/office/powerpoint/2010/main" val="33536111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3187"/>
            <a:ext cx="2519916" cy="989034"/>
          </a:xfrm>
        </p:spPr>
        <p:txBody>
          <a:bodyPr>
            <a:normAutofit/>
          </a:bodyPr>
          <a:lstStyle/>
          <a:p>
            <a:r>
              <a:rPr lang="en-US" sz="4000" dirty="0"/>
              <a:t>Shai Petel</a:t>
            </a:r>
          </a:p>
        </p:txBody>
      </p:sp>
      <p:sp>
        <p:nvSpPr>
          <p:cNvPr id="5" name="Content Placeholder 4"/>
          <p:cNvSpPr>
            <a:spLocks noGrp="1"/>
          </p:cNvSpPr>
          <p:nvPr>
            <p:ph idx="1"/>
          </p:nvPr>
        </p:nvSpPr>
        <p:spPr>
          <a:xfrm>
            <a:off x="457200" y="2000242"/>
            <a:ext cx="7799832" cy="4125923"/>
          </a:xfrm>
        </p:spPr>
        <p:txBody>
          <a:bodyPr>
            <a:normAutofit lnSpcReduction="10000"/>
          </a:bodyPr>
          <a:lstStyle/>
          <a:p>
            <a:pPr marL="0" indent="0">
              <a:buNone/>
            </a:pPr>
            <a:endParaRPr lang="en-US" dirty="0"/>
          </a:p>
          <a:p>
            <a:pPr marL="0" indent="0">
              <a:buNone/>
            </a:pPr>
            <a:r>
              <a:rPr lang="en-US" dirty="0"/>
              <a:t>Director of Research and Development at KWizCom</a:t>
            </a:r>
          </a:p>
          <a:p>
            <a:pPr marL="0" indent="0">
              <a:buNone/>
            </a:pPr>
            <a:endParaRPr lang="en-US" dirty="0"/>
          </a:p>
          <a:p>
            <a:pPr marL="0" indent="0">
              <a:buNone/>
            </a:pPr>
            <a:r>
              <a:rPr lang="en-US" dirty="0"/>
              <a:t>MCT, MCPD</a:t>
            </a:r>
          </a:p>
          <a:p>
            <a:pPr marL="0" indent="0">
              <a:buNone/>
            </a:pPr>
            <a:r>
              <a:rPr lang="en-US" dirty="0"/>
              <a:t>6 times MVP: SharePoint (2011-2016)</a:t>
            </a:r>
          </a:p>
          <a:p>
            <a:pPr marL="0" indent="0">
              <a:buNone/>
            </a:pPr>
            <a:endParaRPr lang="en-US" dirty="0"/>
          </a:p>
          <a:p>
            <a:pPr marL="0" indent="0">
              <a:buNone/>
            </a:pPr>
            <a:endParaRPr lang="en-CA" dirty="0"/>
          </a:p>
          <a:p>
            <a:pPr marL="0" indent="0">
              <a:buNone/>
            </a:pPr>
            <a:endParaRPr lang="en-CA" dirty="0"/>
          </a:p>
          <a:p>
            <a:pPr marL="0" indent="0">
              <a:buNone/>
            </a:pPr>
            <a:r>
              <a:rPr lang="en-CA" sz="1600" dirty="0"/>
              <a:t>shai@kwizcom.com | @</a:t>
            </a:r>
            <a:r>
              <a:rPr lang="en-CA" sz="1600" dirty="0" err="1"/>
              <a:t>shaibs</a:t>
            </a:r>
            <a:r>
              <a:rPr lang="en-CA" sz="1600" dirty="0"/>
              <a:t> | http://kwizcom.blogspot.com</a:t>
            </a:r>
            <a:endParaRPr lang="en-US" sz="1600" dirty="0"/>
          </a:p>
          <a:p>
            <a:endParaRPr lang="en-US" dirty="0"/>
          </a:p>
        </p:txBody>
      </p:sp>
    </p:spTree>
    <p:extLst>
      <p:ext uri="{BB962C8B-B14F-4D97-AF65-F5344CB8AC3E}">
        <p14:creationId xmlns:p14="http://schemas.microsoft.com/office/powerpoint/2010/main" val="247845985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Installing / upgrading package</a:t>
            </a:r>
          </a:p>
          <a:p>
            <a:pPr marL="385763" indent="-385763">
              <a:buFont typeface="+mj-lt"/>
              <a:buAutoNum type="arabicPeriod"/>
            </a:pPr>
            <a:endParaRPr lang="en-US" dirty="0"/>
          </a:p>
          <a:p>
            <a:pPr marL="385763" indent="-385763">
              <a:buFont typeface="+mj-lt"/>
              <a:buAutoNum type="arabicPeriod"/>
            </a:pPr>
            <a:r>
              <a:rPr lang="en-US" dirty="0"/>
              <a:t>Upload package to the App Catalog</a:t>
            </a:r>
          </a:p>
          <a:p>
            <a:pPr marL="385763" indent="-385763">
              <a:buFont typeface="+mj-lt"/>
              <a:buAutoNum type="arabicPeriod"/>
            </a:pPr>
            <a:endParaRPr lang="en-US" dirty="0"/>
          </a:p>
          <a:p>
            <a:pPr marL="385763" indent="-385763">
              <a:buFont typeface="+mj-lt"/>
              <a:buAutoNum type="arabicPeriod"/>
            </a:pPr>
            <a:r>
              <a:rPr lang="en-US" dirty="0"/>
              <a:t>Trust the app</a:t>
            </a:r>
          </a:p>
          <a:p>
            <a:pPr marL="385763" indent="-385763">
              <a:buFont typeface="+mj-lt"/>
              <a:buAutoNum type="arabicPeriod"/>
            </a:pPr>
            <a:endParaRPr lang="en-US" dirty="0"/>
          </a:p>
          <a:p>
            <a:pPr marL="385763" indent="-385763">
              <a:buFont typeface="+mj-lt"/>
              <a:buAutoNum type="arabicPeriod"/>
            </a:pPr>
            <a:r>
              <a:rPr lang="en-US" dirty="0"/>
              <a:t>Fixed? </a:t>
            </a:r>
            <a:r>
              <a:rPr lang="en-US" strike="sngStrike" dirty="0"/>
              <a:t>A new version: delete old package first</a:t>
            </a:r>
          </a:p>
        </p:txBody>
      </p:sp>
    </p:spTree>
    <p:extLst>
      <p:ext uri="{BB962C8B-B14F-4D97-AF65-F5344CB8AC3E}">
        <p14:creationId xmlns:p14="http://schemas.microsoft.com/office/powerpoint/2010/main" val="200402239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options</a:t>
            </a:r>
          </a:p>
        </p:txBody>
      </p:sp>
      <p:sp>
        <p:nvSpPr>
          <p:cNvPr id="3" name="Text Placeholder 2"/>
          <p:cNvSpPr>
            <a:spLocks noGrp="1"/>
          </p:cNvSpPr>
          <p:nvPr>
            <p:ph type="body" idx="1"/>
          </p:nvPr>
        </p:nvSpPr>
        <p:spPr/>
        <p:txBody>
          <a:bodyPr/>
          <a:lstStyle/>
          <a:p>
            <a:r>
              <a:rPr lang="en-US" dirty="0"/>
              <a:t>Dev time environments and options</a:t>
            </a:r>
          </a:p>
        </p:txBody>
      </p:sp>
    </p:spTree>
    <p:extLst>
      <p:ext uri="{BB962C8B-B14F-4D97-AF65-F5344CB8AC3E}">
        <p14:creationId xmlns:p14="http://schemas.microsoft.com/office/powerpoint/2010/main" val="18807171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local workbench</a:t>
            </a:r>
          </a:p>
        </p:txBody>
      </p:sp>
      <p:sp>
        <p:nvSpPr>
          <p:cNvPr id="5" name="Content Placeholder 4"/>
          <p:cNvSpPr>
            <a:spLocks noGrp="1"/>
          </p:cNvSpPr>
          <p:nvPr>
            <p:ph idx="1"/>
          </p:nvPr>
        </p:nvSpPr>
        <p:spPr/>
        <p:txBody>
          <a:bodyPr>
            <a:normAutofit/>
          </a:bodyPr>
          <a:lstStyle/>
          <a:p>
            <a:pPr marL="0" indent="0">
              <a:buNone/>
            </a:pPr>
            <a:r>
              <a:rPr lang="en-US" dirty="0"/>
              <a:t>gulp serve https://localhost:4321/temp/workbench.html</a:t>
            </a:r>
          </a:p>
        </p:txBody>
      </p:sp>
      <p:pic>
        <p:nvPicPr>
          <p:cNvPr id="2" name="Picture 1"/>
          <p:cNvPicPr>
            <a:picLocks noChangeAspect="1"/>
          </p:cNvPicPr>
          <p:nvPr/>
        </p:nvPicPr>
        <p:blipFill>
          <a:blip r:embed="rId3"/>
          <a:stretch>
            <a:fillRect/>
          </a:stretch>
        </p:blipFill>
        <p:spPr>
          <a:xfrm>
            <a:off x="1490678" y="2925620"/>
            <a:ext cx="6162643" cy="3438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755548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online workbench</a:t>
            </a:r>
          </a:p>
        </p:txBody>
      </p:sp>
      <p:sp>
        <p:nvSpPr>
          <p:cNvPr id="5" name="Content Placeholder 4"/>
          <p:cNvSpPr>
            <a:spLocks noGrp="1"/>
          </p:cNvSpPr>
          <p:nvPr>
            <p:ph idx="1"/>
          </p:nvPr>
        </p:nvSpPr>
        <p:spPr/>
        <p:txBody>
          <a:bodyPr>
            <a:normAutofit/>
          </a:bodyPr>
          <a:lstStyle/>
          <a:p>
            <a:pPr marL="0" indent="0">
              <a:buNone/>
            </a:pPr>
            <a:r>
              <a:rPr lang="en-US" dirty="0"/>
              <a:t>gulp serve --</a:t>
            </a:r>
            <a:r>
              <a:rPr lang="en-US" dirty="0" err="1"/>
              <a:t>nobrowser</a:t>
            </a:r>
            <a:endParaRPr lang="en-US" dirty="0"/>
          </a:p>
          <a:p>
            <a:pPr marL="0" indent="0">
              <a:buNone/>
            </a:pPr>
            <a:r>
              <a:rPr lang="en-US" dirty="0"/>
              <a:t>{</a:t>
            </a:r>
            <a:r>
              <a:rPr lang="en-US" dirty="0" err="1"/>
              <a:t>spo</a:t>
            </a:r>
            <a:r>
              <a:rPr lang="en-US" dirty="0"/>
              <a:t> site}/_layouts/15/workbench.aspx</a:t>
            </a:r>
          </a:p>
        </p:txBody>
      </p:sp>
      <p:pic>
        <p:nvPicPr>
          <p:cNvPr id="2" name="Picture 1"/>
          <p:cNvPicPr>
            <a:picLocks noChangeAspect="1"/>
          </p:cNvPicPr>
          <p:nvPr/>
        </p:nvPicPr>
        <p:blipFill>
          <a:blip r:embed="rId3"/>
          <a:stretch>
            <a:fillRect/>
          </a:stretch>
        </p:blipFill>
        <p:spPr>
          <a:xfrm>
            <a:off x="1769649" y="2980442"/>
            <a:ext cx="5604701" cy="34782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795272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Development options – classic/modern page</a:t>
            </a:r>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dirty="0"/>
              <a:t>gulp --ship</a:t>
            </a:r>
          </a:p>
          <a:p>
            <a:pPr marL="514350" indent="-514350">
              <a:buFont typeface="+mj-lt"/>
              <a:buAutoNum type="arabicPeriod"/>
            </a:pPr>
            <a:r>
              <a:rPr lang="en-US" dirty="0"/>
              <a:t>gulp package-solution --ship</a:t>
            </a:r>
          </a:p>
          <a:p>
            <a:pPr marL="514350" indent="-514350">
              <a:buFont typeface="+mj-lt"/>
              <a:buAutoNum type="arabicPeriod"/>
            </a:pPr>
            <a:r>
              <a:rPr lang="en-US" dirty="0"/>
              <a:t>Publish to CDN</a:t>
            </a:r>
          </a:p>
          <a:p>
            <a:pPr marL="514350" indent="-514350">
              <a:buFont typeface="+mj-lt"/>
              <a:buAutoNum type="arabicPeriod"/>
            </a:pPr>
            <a:r>
              <a:rPr lang="en-US" dirty="0"/>
              <a:t>Deploy to catalog</a:t>
            </a:r>
          </a:p>
          <a:p>
            <a:pPr marL="514350" indent="-514350">
              <a:buFont typeface="+mj-lt"/>
              <a:buAutoNum type="arabicPeriod"/>
            </a:pPr>
            <a:r>
              <a:rPr lang="en-US" dirty="0"/>
              <a:t>Add app to your site*</a:t>
            </a:r>
          </a:p>
        </p:txBody>
      </p:sp>
      <p:pic>
        <p:nvPicPr>
          <p:cNvPr id="2" name="Picture 1"/>
          <p:cNvPicPr>
            <a:picLocks noChangeAspect="1"/>
          </p:cNvPicPr>
          <p:nvPr/>
        </p:nvPicPr>
        <p:blipFill>
          <a:blip r:embed="rId3"/>
          <a:stretch>
            <a:fillRect/>
          </a:stretch>
        </p:blipFill>
        <p:spPr>
          <a:xfrm>
            <a:off x="5157216" y="2066544"/>
            <a:ext cx="3794760" cy="344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27686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Open </a:t>
            </a:r>
            <a:r>
              <a:rPr lang="en-US" dirty="0" err="1"/>
              <a:t>VSCode</a:t>
            </a:r>
            <a:r>
              <a:rPr lang="en-US" dirty="0"/>
              <a:t>, View-&gt;Extensions</a:t>
            </a:r>
          </a:p>
          <a:p>
            <a:r>
              <a:rPr lang="en-US" dirty="0"/>
              <a:t>Install “Debugger for chrome”</a:t>
            </a:r>
          </a:p>
        </p:txBody>
      </p:sp>
      <p:pic>
        <p:nvPicPr>
          <p:cNvPr id="6" name="Picture 5"/>
          <p:cNvPicPr>
            <a:picLocks noChangeAspect="1"/>
          </p:cNvPicPr>
          <p:nvPr/>
        </p:nvPicPr>
        <p:blipFill>
          <a:blip r:embed="rId3"/>
          <a:stretch>
            <a:fillRect/>
          </a:stretch>
        </p:blipFill>
        <p:spPr>
          <a:xfrm>
            <a:off x="5878735" y="2000240"/>
            <a:ext cx="2971800" cy="152161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546354" y="3904457"/>
            <a:ext cx="7843838" cy="2221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09947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Create </a:t>
            </a:r>
            <a:r>
              <a:rPr lang="en-US" dirty="0" err="1"/>
              <a:t>launch.json</a:t>
            </a:r>
            <a:endParaRPr lang="en-US" dirty="0"/>
          </a:p>
          <a:p>
            <a:r>
              <a:rPr lang="en-US" dirty="0"/>
              <a:t>Select your configuration</a:t>
            </a:r>
          </a:p>
          <a:p>
            <a:r>
              <a:rPr lang="en-US" dirty="0"/>
              <a:t>Start gulp serve --</a:t>
            </a:r>
            <a:r>
              <a:rPr lang="en-US" dirty="0" err="1"/>
              <a:t>nobrowser</a:t>
            </a:r>
            <a:endParaRPr lang="en-US" dirty="0"/>
          </a:p>
          <a:p>
            <a:r>
              <a:rPr lang="en-US" dirty="0"/>
              <a:t>Press F5</a:t>
            </a:r>
          </a:p>
        </p:txBody>
      </p:sp>
      <p:pic>
        <p:nvPicPr>
          <p:cNvPr id="3" name="Picture 2"/>
          <p:cNvPicPr>
            <a:picLocks noChangeAspect="1"/>
          </p:cNvPicPr>
          <p:nvPr/>
        </p:nvPicPr>
        <p:blipFill>
          <a:blip r:embed="rId3"/>
          <a:stretch>
            <a:fillRect/>
          </a:stretch>
        </p:blipFill>
        <p:spPr>
          <a:xfrm>
            <a:off x="5181111" y="2500142"/>
            <a:ext cx="3734194" cy="2711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040086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Text Placeholder 2"/>
          <p:cNvSpPr>
            <a:spLocks noGrp="1"/>
          </p:cNvSpPr>
          <p:nvPr>
            <p:ph type="body" idx="1"/>
          </p:nvPr>
        </p:nvSpPr>
        <p:spPr/>
        <p:txBody>
          <a:bodyPr/>
          <a:lstStyle/>
          <a:p>
            <a:r>
              <a:rPr lang="en-US" dirty="0"/>
              <a:t>Using </a:t>
            </a:r>
            <a:r>
              <a:rPr lang="en-US" dirty="0" err="1"/>
              <a:t>npm</a:t>
            </a:r>
            <a:r>
              <a:rPr lang="en-US" dirty="0"/>
              <a:t> modules</a:t>
            </a:r>
          </a:p>
          <a:p>
            <a:r>
              <a:rPr lang="en-US" dirty="0"/>
              <a:t>External dependencies</a:t>
            </a:r>
          </a:p>
          <a:p>
            <a:r>
              <a:rPr lang="en-US" dirty="0"/>
              <a:t>Legacy script (global)</a:t>
            </a:r>
          </a:p>
        </p:txBody>
      </p:sp>
    </p:spTree>
    <p:extLst>
      <p:ext uri="{BB962C8B-B14F-4D97-AF65-F5344CB8AC3E}">
        <p14:creationId xmlns:p14="http://schemas.microsoft.com/office/powerpoint/2010/main" val="20808490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Bundling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small</a:t>
            </a:r>
            <a:r>
              <a:rPr lang="en-US" dirty="0"/>
              <a:t> file, and </a:t>
            </a:r>
            <a:r>
              <a:rPr lang="en-US" u="sng" dirty="0"/>
              <a:t>not reused</a:t>
            </a:r>
            <a:r>
              <a:rPr lang="en-US" dirty="0"/>
              <a:t> across many different components</a:t>
            </a:r>
          </a:p>
          <a:p>
            <a:endParaRPr lang="en-US" dirty="0"/>
          </a:p>
          <a:p>
            <a:endParaRPr lang="en-US" dirty="0"/>
          </a:p>
          <a:p>
            <a:pPr marL="0" indent="0">
              <a:buNone/>
            </a:pPr>
            <a:r>
              <a:rPr lang="en-US" dirty="0"/>
              <a:t>* Bundling includes this entire module inside your JS file.</a:t>
            </a:r>
          </a:p>
        </p:txBody>
      </p:sp>
    </p:spTree>
    <p:extLst>
      <p:ext uri="{BB962C8B-B14F-4D97-AF65-F5344CB8AC3E}">
        <p14:creationId xmlns:p14="http://schemas.microsoft.com/office/powerpoint/2010/main" val="268543492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err="1"/>
              <a:t>npm</a:t>
            </a:r>
            <a:r>
              <a:rPr lang="en-US" dirty="0"/>
              <a:t> install {package} --save</a:t>
            </a:r>
          </a:p>
          <a:p>
            <a:r>
              <a:rPr lang="en-US" dirty="0" err="1"/>
              <a:t>tsd</a:t>
            </a:r>
            <a:r>
              <a:rPr lang="en-US" dirty="0"/>
              <a:t> install {package} --save (or create your own </a:t>
            </a:r>
            <a:r>
              <a:rPr lang="en-US" dirty="0" err="1"/>
              <a:t>typings</a:t>
            </a:r>
            <a:r>
              <a:rPr lang="en-US" dirty="0"/>
              <a:t> {package}.</a:t>
            </a:r>
            <a:r>
              <a:rPr lang="en-US" dirty="0" err="1"/>
              <a:t>d.ts</a:t>
            </a:r>
            <a:r>
              <a:rPr lang="en-US" dirty="0"/>
              <a:t>)</a:t>
            </a:r>
          </a:p>
          <a:p>
            <a:pPr marL="0" indent="0">
              <a:buNone/>
            </a:pPr>
            <a:endParaRPr lang="en-US" dirty="0"/>
          </a:p>
          <a:p>
            <a:pPr marL="0" indent="0">
              <a:buNone/>
            </a:pPr>
            <a:r>
              <a:rPr lang="en-US" dirty="0"/>
              <a:t>In your web part code:</a:t>
            </a:r>
          </a:p>
          <a:p>
            <a:r>
              <a:rPr lang="en-US" dirty="0"/>
              <a:t>import * as {object} from ‘{package}’</a:t>
            </a:r>
          </a:p>
          <a:p>
            <a:r>
              <a:rPr lang="en-US" dirty="0"/>
              <a:t>import {object} from ‘{package}’</a:t>
            </a:r>
          </a:p>
        </p:txBody>
      </p:sp>
    </p:spTree>
    <p:extLst>
      <p:ext uri="{BB962C8B-B14F-4D97-AF65-F5344CB8AC3E}">
        <p14:creationId xmlns:p14="http://schemas.microsoft.com/office/powerpoint/2010/main" val="16309253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a:t>
            </a:r>
          </a:p>
        </p:txBody>
      </p:sp>
      <p:sp>
        <p:nvSpPr>
          <p:cNvPr id="3" name="Content Placeholder 2"/>
          <p:cNvSpPr>
            <a:spLocks noGrp="1"/>
          </p:cNvSpPr>
          <p:nvPr>
            <p:ph idx="1"/>
          </p:nvPr>
        </p:nvSpPr>
        <p:spPr/>
        <p:txBody>
          <a:bodyPr>
            <a:normAutofit fontScale="92500" lnSpcReduction="10000"/>
          </a:bodyPr>
          <a:lstStyle/>
          <a:p>
            <a:r>
              <a:rPr lang="en-US" dirty="0"/>
              <a:t>Publishing versions, upgrades</a:t>
            </a:r>
          </a:p>
          <a:p>
            <a:endParaRPr lang="en-US" dirty="0"/>
          </a:p>
          <a:p>
            <a:r>
              <a:rPr lang="en-US" dirty="0"/>
              <a:t>Pushing updates through CDN</a:t>
            </a:r>
          </a:p>
          <a:p>
            <a:endParaRPr lang="en-US" dirty="0"/>
          </a:p>
          <a:p>
            <a:r>
              <a:rPr lang="en-US" dirty="0"/>
              <a:t>Shared code and external libraries</a:t>
            </a:r>
          </a:p>
          <a:p>
            <a:endParaRPr lang="en-US" dirty="0"/>
          </a:p>
          <a:p>
            <a:r>
              <a:rPr lang="en-US" dirty="0"/>
              <a:t>Custom </a:t>
            </a:r>
            <a:r>
              <a:rPr lang="en-US" dirty="0" err="1"/>
              <a:t>PropertyPane</a:t>
            </a:r>
            <a:r>
              <a:rPr lang="en-US" dirty="0"/>
              <a:t> properties</a:t>
            </a:r>
          </a:p>
          <a:p>
            <a:endParaRPr lang="en-US" dirty="0"/>
          </a:p>
          <a:p>
            <a:r>
              <a:rPr lang="en-US" dirty="0"/>
              <a:t>Code, code, code.</a:t>
            </a:r>
          </a:p>
        </p:txBody>
      </p:sp>
    </p:spTree>
    <p:extLst>
      <p:ext uri="{BB962C8B-B14F-4D97-AF65-F5344CB8AC3E}">
        <p14:creationId xmlns:p14="http://schemas.microsoft.com/office/powerpoint/2010/main" val="277748326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External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large</a:t>
            </a:r>
            <a:r>
              <a:rPr lang="en-US" dirty="0"/>
              <a:t> file, or </a:t>
            </a:r>
            <a:r>
              <a:rPr lang="en-US" u="sng" dirty="0"/>
              <a:t>reused</a:t>
            </a:r>
            <a:r>
              <a:rPr lang="en-US" dirty="0"/>
              <a:t> across many different components</a:t>
            </a:r>
          </a:p>
          <a:p>
            <a:endParaRPr lang="en-US" dirty="0"/>
          </a:p>
          <a:p>
            <a:endParaRPr lang="en-US" dirty="0"/>
          </a:p>
          <a:p>
            <a:pPr marL="0" indent="0">
              <a:buNone/>
            </a:pPr>
            <a:r>
              <a:rPr lang="en-US" dirty="0"/>
              <a:t>* External modules will be loaded from a CDN</a:t>
            </a:r>
          </a:p>
        </p:txBody>
      </p:sp>
    </p:spTree>
    <p:extLst>
      <p:ext uri="{BB962C8B-B14F-4D97-AF65-F5344CB8AC3E}">
        <p14:creationId xmlns:p14="http://schemas.microsoft.com/office/powerpoint/2010/main" val="184128278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a:t>Follow previous steps to load the </a:t>
            </a:r>
            <a:r>
              <a:rPr lang="en-US" dirty="0" err="1"/>
              <a:t>npm</a:t>
            </a:r>
            <a:r>
              <a:rPr lang="en-US" dirty="0"/>
              <a:t> module</a:t>
            </a:r>
          </a:p>
          <a:p>
            <a:r>
              <a:rPr lang="en-US" dirty="0"/>
              <a:t>Mark this module as external, to prevent bundling:</a:t>
            </a:r>
          </a:p>
          <a:p>
            <a:pPr lvl="1"/>
            <a:r>
              <a:rPr lang="en-US" dirty="0"/>
              <a:t>Edit config/</a:t>
            </a:r>
            <a:r>
              <a:rPr lang="en-US" dirty="0" err="1"/>
              <a:t>config.json</a:t>
            </a:r>
            <a:endParaRPr lang="en-US" dirty="0"/>
          </a:p>
          <a:p>
            <a:pPr lvl="1"/>
            <a:r>
              <a:rPr lang="en-US" dirty="0"/>
              <a:t>Add this under “externals” object:</a:t>
            </a:r>
          </a:p>
          <a:p>
            <a:pPr marL="342900" lvl="1" indent="0">
              <a:buNone/>
            </a:pPr>
            <a:r>
              <a:rPr lang="en-US" dirty="0"/>
              <a:t>“&lt;package&gt;”: “{path to </a:t>
            </a:r>
            <a:r>
              <a:rPr lang="en-US" dirty="0" err="1"/>
              <a:t>js</a:t>
            </a:r>
            <a:r>
              <a:rPr lang="en-US" dirty="0"/>
              <a:t> file}”</a:t>
            </a:r>
          </a:p>
        </p:txBody>
      </p:sp>
    </p:spTree>
    <p:extLst>
      <p:ext uri="{BB962C8B-B14F-4D97-AF65-F5344CB8AC3E}">
        <p14:creationId xmlns:p14="http://schemas.microsoft.com/office/powerpoint/2010/main" val="12021391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Important!</a:t>
            </a:r>
          </a:p>
          <a:p>
            <a:r>
              <a:rPr lang="en-US" dirty="0"/>
              <a:t>.</a:t>
            </a:r>
            <a:r>
              <a:rPr lang="en-US" dirty="0" err="1"/>
              <a:t>gitignore</a:t>
            </a:r>
            <a:r>
              <a:rPr lang="en-US" dirty="0"/>
              <a:t> excludes </a:t>
            </a:r>
            <a:r>
              <a:rPr lang="en-US" dirty="0" err="1"/>
              <a:t>node_modules</a:t>
            </a:r>
            <a:r>
              <a:rPr lang="en-US" dirty="0"/>
              <a:t> folder</a:t>
            </a:r>
            <a:endParaRPr lang="en-US" dirty="0">
              <a:solidFill>
                <a:srgbClr val="92D050"/>
              </a:solidFill>
            </a:endParaRPr>
          </a:p>
          <a:p>
            <a:endParaRPr lang="en-US" dirty="0"/>
          </a:p>
          <a:p>
            <a:r>
              <a:rPr lang="en-US" dirty="0"/>
              <a:t>run “</a:t>
            </a:r>
            <a:r>
              <a:rPr lang="en-US" dirty="0" err="1"/>
              <a:t>npm</a:t>
            </a:r>
            <a:r>
              <a:rPr lang="en-US" dirty="0"/>
              <a:t> install” when moving computers</a:t>
            </a:r>
          </a:p>
          <a:p>
            <a:endParaRPr lang="en-US" dirty="0"/>
          </a:p>
          <a:p>
            <a:r>
              <a:rPr lang="en-US" dirty="0"/>
              <a:t>Dependencies change and your project may break as a result - </a:t>
            </a:r>
            <a:r>
              <a:rPr lang="en-US" dirty="0" err="1">
                <a:solidFill>
                  <a:srgbClr val="92D050"/>
                </a:solidFill>
              </a:rPr>
              <a:t>npm</a:t>
            </a:r>
            <a:r>
              <a:rPr lang="en-US" dirty="0">
                <a:solidFill>
                  <a:srgbClr val="92D050"/>
                </a:solidFill>
              </a:rPr>
              <a:t> </a:t>
            </a:r>
            <a:r>
              <a:rPr lang="en-US" dirty="0" err="1">
                <a:solidFill>
                  <a:srgbClr val="92D050"/>
                </a:solidFill>
              </a:rPr>
              <a:t>shrinkwrap</a:t>
            </a:r>
            <a:r>
              <a:rPr lang="en-US" dirty="0">
                <a:solidFill>
                  <a:srgbClr val="92D050"/>
                </a:solidFill>
              </a:rPr>
              <a:t>!</a:t>
            </a:r>
            <a:endParaRPr lang="en-US" dirty="0"/>
          </a:p>
        </p:txBody>
      </p:sp>
    </p:spTree>
    <p:extLst>
      <p:ext uri="{BB962C8B-B14F-4D97-AF65-F5344CB8AC3E}">
        <p14:creationId xmlns:p14="http://schemas.microsoft.com/office/powerpoint/2010/main" val="130066850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fontScale="92500"/>
          </a:bodyPr>
          <a:lstStyle/>
          <a:p>
            <a:pPr marL="0" indent="0">
              <a:buNone/>
            </a:pPr>
            <a:r>
              <a:rPr lang="en-US" dirty="0"/>
              <a:t>Loading a legacy script file using </a:t>
            </a:r>
            <a:r>
              <a:rPr lang="en-US" dirty="0" err="1"/>
              <a:t>config.json</a:t>
            </a:r>
            <a:endParaRPr lang="en-US" dirty="0"/>
          </a:p>
          <a:p>
            <a:r>
              <a:rPr lang="en-US" dirty="0"/>
              <a:t>When you want to load an external script file from a CDN</a:t>
            </a:r>
          </a:p>
          <a:p>
            <a:r>
              <a:rPr lang="en-US" dirty="0"/>
              <a:t>Add it as an external (with a global declaration if needed)</a:t>
            </a:r>
          </a:p>
          <a:p>
            <a:r>
              <a:rPr lang="en-US" dirty="0"/>
              <a:t>Import it in your web part</a:t>
            </a:r>
          </a:p>
          <a:p>
            <a:r>
              <a:rPr lang="en-US" dirty="0"/>
              <a:t>Optionally, create </a:t>
            </a:r>
            <a:r>
              <a:rPr lang="en-US" dirty="0" err="1"/>
              <a:t>typings</a:t>
            </a:r>
            <a:r>
              <a:rPr lang="en-US" dirty="0"/>
              <a:t> for your global.</a:t>
            </a:r>
            <a:br>
              <a:rPr lang="en-US" dirty="0"/>
            </a:br>
            <a:r>
              <a:rPr lang="en-US" dirty="0"/>
              <a:t>module declare ‘</a:t>
            </a:r>
            <a:r>
              <a:rPr lang="en-US" dirty="0" err="1"/>
              <a:t>extLib</a:t>
            </a:r>
            <a:r>
              <a:rPr lang="en-US" dirty="0"/>
              <a:t>’{…}</a:t>
            </a:r>
          </a:p>
          <a:p>
            <a:r>
              <a:rPr lang="en-US" dirty="0"/>
              <a:t>Alternatively, you can declare it as type any:</a:t>
            </a:r>
            <a:br>
              <a:rPr lang="en-US" dirty="0"/>
            </a:br>
            <a:r>
              <a:rPr lang="en-US" dirty="0"/>
              <a:t>declare </a:t>
            </a:r>
            <a:r>
              <a:rPr lang="en-US" dirty="0" err="1"/>
              <a:t>var</a:t>
            </a:r>
            <a:r>
              <a:rPr lang="en-US" dirty="0"/>
              <a:t> </a:t>
            </a:r>
            <a:r>
              <a:rPr lang="en-US" dirty="0" err="1"/>
              <a:t>extLib</a:t>
            </a:r>
            <a:r>
              <a:rPr lang="en-US" dirty="0"/>
              <a:t>: any;</a:t>
            </a:r>
            <a:endParaRPr lang="en-US" dirty="0">
              <a:hlinkClick r:id="rId3"/>
            </a:endParaRPr>
          </a:p>
        </p:txBody>
      </p:sp>
    </p:spTree>
    <p:extLst>
      <p:ext uri="{BB962C8B-B14F-4D97-AF65-F5344CB8AC3E}">
        <p14:creationId xmlns:p14="http://schemas.microsoft.com/office/powerpoint/2010/main" val="76211030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a:bodyPr>
          <a:lstStyle/>
          <a:p>
            <a:pPr marL="0" indent="0">
              <a:buNone/>
            </a:pPr>
            <a:r>
              <a:rPr lang="en-US" dirty="0"/>
              <a:t>Loading a legacy script file programmatically</a:t>
            </a:r>
          </a:p>
          <a:p>
            <a:r>
              <a:rPr lang="en-US" dirty="0"/>
              <a:t>When you don’t want to change your package signature, or when you want to load it conditionally</a:t>
            </a:r>
          </a:p>
          <a:p>
            <a:endParaRPr lang="en-US" dirty="0"/>
          </a:p>
          <a:p>
            <a:r>
              <a:rPr lang="en-US" dirty="0"/>
              <a:t>When loading an external script file from a CDN</a:t>
            </a:r>
          </a:p>
        </p:txBody>
      </p:sp>
    </p:spTree>
    <p:extLst>
      <p:ext uri="{BB962C8B-B14F-4D97-AF65-F5344CB8AC3E}">
        <p14:creationId xmlns:p14="http://schemas.microsoft.com/office/powerpoint/2010/main" val="31365119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6" name="Rounded Rectangle 5"/>
          <p:cNvSpPr/>
          <p:nvPr/>
        </p:nvSpPr>
        <p:spPr>
          <a:xfrm>
            <a:off x="457200" y="3956179"/>
            <a:ext cx="8145624" cy="1800809"/>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77500" lnSpcReduction="20000"/>
          </a:bodyPr>
          <a:lstStyle/>
          <a:p>
            <a:pPr marL="0" indent="0">
              <a:buNone/>
            </a:pPr>
            <a:r>
              <a:rPr lang="en-US" dirty="0"/>
              <a:t>Loading a legacy script file programmatically</a:t>
            </a:r>
          </a:p>
          <a:p>
            <a:pPr marL="0" indent="0">
              <a:buNone/>
            </a:pPr>
            <a:r>
              <a:rPr lang="en-US" dirty="0"/>
              <a:t>How?</a:t>
            </a:r>
          </a:p>
          <a:p>
            <a:r>
              <a:rPr lang="en-US" dirty="0"/>
              <a:t>Declare its global:</a:t>
            </a:r>
          </a:p>
          <a:p>
            <a:pPr marL="0" indent="0">
              <a:buNone/>
            </a:pPr>
            <a:r>
              <a:rPr lang="en-US" dirty="0">
                <a:solidFill>
                  <a:srgbClr val="569CD6"/>
                </a:solidFill>
                <a:highlight>
                  <a:srgbClr val="000000"/>
                </a:highlight>
                <a:latin typeface="Consolas" panose="020B0609020204030204" pitchFamily="49" charset="0"/>
              </a:rPr>
              <a:t>declare</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var</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kwfabric</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a:t>
            </a:r>
          </a:p>
          <a:p>
            <a:r>
              <a:rPr lang="en-US" dirty="0"/>
              <a:t>Use a promise to load it, execute your code once the promise resolves:</a:t>
            </a:r>
          </a:p>
          <a:p>
            <a:pPr marL="0" indent="0">
              <a:buNone/>
            </a:pPr>
            <a:r>
              <a:rPr lang="en-US" dirty="0" err="1">
                <a:solidFill>
                  <a:srgbClr val="9CDCFE"/>
                </a:solidFill>
                <a:highlight>
                  <a:srgbClr val="000000"/>
                </a:highlight>
                <a:latin typeface="Consolas" panose="020B0609020204030204" pitchFamily="49" charset="0"/>
              </a:rPr>
              <a:t>SPComponentLoader</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loadScript</a:t>
            </a:r>
            <a:r>
              <a:rPr lang="en-US" dirty="0">
                <a:solidFill>
                  <a:srgbClr val="D4D4D4"/>
                </a:solidFill>
                <a:highlight>
                  <a:srgbClr val="000000"/>
                </a:highlight>
                <a:latin typeface="Consolas" panose="020B0609020204030204" pitchFamily="49" charset="0"/>
              </a:rPr>
              <a:t>(</a:t>
            </a:r>
            <a:r>
              <a:rPr lang="en-US" dirty="0">
                <a:solidFill>
                  <a:srgbClr val="CE9178"/>
                </a:solidFill>
                <a:highlight>
                  <a:srgbClr val="000000"/>
                </a:highlight>
                <a:latin typeface="Consolas" panose="020B0609020204030204" pitchFamily="49" charset="0"/>
              </a:rPr>
              <a:t>`https://apps.kwizcom.com/libs/office-</a:t>
            </a:r>
            <a:r>
              <a:rPr lang="en-US" dirty="0" err="1">
                <a:solidFill>
                  <a:srgbClr val="CE9178"/>
                </a:solidFill>
                <a:highlight>
                  <a:srgbClr val="000000"/>
                </a:highlight>
                <a:latin typeface="Consolas" panose="020B0609020204030204" pitchFamily="49" charset="0"/>
              </a:rPr>
              <a:t>ui</a:t>
            </a:r>
            <a:r>
              <a:rPr lang="en-US" dirty="0">
                <a:solidFill>
                  <a:srgbClr val="CE9178"/>
                </a:solidFill>
                <a:highlight>
                  <a:srgbClr val="000000"/>
                </a:highlight>
                <a:latin typeface="Consolas" panose="020B0609020204030204" pitchFamily="49" charset="0"/>
              </a:rPr>
              <a:t>-fabric-</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/1.4.0/</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fabric.js?prefix</a:t>
            </a:r>
            <a:r>
              <a:rPr lang="en-US" dirty="0">
                <a:solidFill>
                  <a:srgbClr val="CE9178"/>
                </a:solidFill>
                <a:highlight>
                  <a:srgbClr val="000000"/>
                </a:highlight>
                <a:latin typeface="Consolas" panose="020B0609020204030204" pitchFamily="49" charset="0"/>
              </a:rPr>
              <a:t>=kw`</a:t>
            </a:r>
            <a:r>
              <a:rPr lang="en-US" dirty="0">
                <a:solidFill>
                  <a:srgbClr val="D4D4D4"/>
                </a:solidFill>
                <a:highlight>
                  <a:srgbClr val="000000"/>
                </a:highlight>
                <a:latin typeface="Consolas" panose="020B0609020204030204" pitchFamily="49" charset="0"/>
              </a:rPr>
              <a:t>, { </a:t>
            </a:r>
            <a:r>
              <a:rPr lang="en-US" dirty="0" err="1">
                <a:solidFill>
                  <a:srgbClr val="9CDCFE"/>
                </a:solidFill>
                <a:highlight>
                  <a:srgbClr val="000000"/>
                </a:highlight>
                <a:latin typeface="Consolas" panose="020B0609020204030204" pitchFamily="49" charset="0"/>
              </a:rPr>
              <a:t>globalExportsName</a:t>
            </a:r>
            <a:r>
              <a:rPr lang="en-US" dirty="0">
                <a:solidFill>
                  <a:srgbClr val="9CDCFE"/>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kwfabric</a:t>
            </a:r>
            <a:r>
              <a:rPr lang="en-US" dirty="0">
                <a:solidFill>
                  <a:srgbClr val="CE9178"/>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DCDCAA"/>
                </a:solidFill>
                <a:highlight>
                  <a:srgbClr val="000000"/>
                </a:highlight>
                <a:latin typeface="Consolas" panose="020B0609020204030204" pitchFamily="49" charset="0"/>
              </a:rPr>
              <a:t>then</a:t>
            </a:r>
            <a:r>
              <a:rPr lang="en-US" dirty="0">
                <a:solidFill>
                  <a:srgbClr val="D4D4D4"/>
                </a:solidFill>
                <a:highlight>
                  <a:srgbClr val="000000"/>
                </a:highlight>
                <a:latin typeface="Consolas" panose="020B0609020204030204" pitchFamily="49" charset="0"/>
              </a:rPr>
              <a:t>((</a:t>
            </a:r>
            <a:r>
              <a:rPr lang="en-US" dirty="0">
                <a:solidFill>
                  <a:srgbClr val="9CDCFE"/>
                </a:solidFill>
                <a:highlight>
                  <a:srgbClr val="000000"/>
                </a:highlight>
                <a:latin typeface="Consolas" panose="020B0609020204030204" pitchFamily="49" charset="0"/>
              </a:rPr>
              <a:t>p</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608B4E"/>
                </a:solidFill>
                <a:highlight>
                  <a:srgbClr val="000000"/>
                </a:highlight>
                <a:latin typeface="Consolas" panose="020B0609020204030204" pitchFamily="49" charset="0"/>
              </a:rPr>
              <a:t>  //use </a:t>
            </a:r>
            <a:r>
              <a:rPr lang="en-US" dirty="0" err="1">
                <a:solidFill>
                  <a:srgbClr val="608B4E"/>
                </a:solidFill>
                <a:highlight>
                  <a:srgbClr val="000000"/>
                </a:highlight>
                <a:latin typeface="Consolas" panose="020B0609020204030204" pitchFamily="49" charset="0"/>
              </a:rPr>
              <a:t>kwfabric</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326531312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–fabric </a:t>
            </a:r>
            <a:r>
              <a:rPr lang="en-US" dirty="0" err="1"/>
              <a:t>js</a:t>
            </a:r>
            <a:endParaRPr lang="en-US" dirty="0"/>
          </a:p>
        </p:txBody>
      </p:sp>
      <p:sp>
        <p:nvSpPr>
          <p:cNvPr id="5" name="Content Placeholder 4"/>
          <p:cNvSpPr>
            <a:spLocks noGrp="1"/>
          </p:cNvSpPr>
          <p:nvPr>
            <p:ph idx="1"/>
          </p:nvPr>
        </p:nvSpPr>
        <p:spPr/>
        <p:txBody>
          <a:bodyPr>
            <a:normAutofit/>
          </a:bodyPr>
          <a:lstStyle/>
          <a:p>
            <a:pPr marL="0" indent="0">
              <a:buNone/>
            </a:pPr>
            <a:r>
              <a:rPr lang="en-US" dirty="0"/>
              <a:t>Using Office UI Fabric JS</a:t>
            </a:r>
          </a:p>
          <a:p>
            <a:r>
              <a:rPr lang="en-US" dirty="0"/>
              <a:t>If you can, use react. It comes with amazing support for Fabric UI.</a:t>
            </a:r>
          </a:p>
          <a:p>
            <a:r>
              <a:rPr lang="en-US" dirty="0"/>
              <a:t>If not, I recommend using Fabric JS.</a:t>
            </a:r>
          </a:p>
          <a:p>
            <a:r>
              <a:rPr lang="en-US" dirty="0"/>
              <a:t>Optionally, use </a:t>
            </a:r>
            <a:r>
              <a:rPr lang="en-US" dirty="0" err="1"/>
              <a:t>KWizCom’s</a:t>
            </a:r>
            <a:r>
              <a:rPr lang="en-US" dirty="0"/>
              <a:t> hosted branch of Office UI Fabric JS:</a:t>
            </a:r>
          </a:p>
          <a:p>
            <a:pPr marL="0" indent="0">
              <a:buNone/>
            </a:pPr>
            <a:r>
              <a:rPr lang="en-US" dirty="0">
                <a:hlinkClick r:id="rId3"/>
              </a:rPr>
              <a:t>http://kwizcom.blogspot.ca/2017/03/using-office-ui-fabric-js-in-spfx.html</a:t>
            </a:r>
            <a:endParaRPr lang="en-US" dirty="0"/>
          </a:p>
        </p:txBody>
      </p:sp>
    </p:spTree>
    <p:extLst>
      <p:ext uri="{BB962C8B-B14F-4D97-AF65-F5344CB8AC3E}">
        <p14:creationId xmlns:p14="http://schemas.microsoft.com/office/powerpoint/2010/main" val="130219317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a:t>
            </a:r>
          </a:p>
        </p:txBody>
      </p:sp>
      <p:sp>
        <p:nvSpPr>
          <p:cNvPr id="3" name="Text Placeholder 2"/>
          <p:cNvSpPr>
            <a:spLocks noGrp="1"/>
          </p:cNvSpPr>
          <p:nvPr>
            <p:ph type="body" idx="1"/>
          </p:nvPr>
        </p:nvSpPr>
        <p:spPr/>
        <p:txBody>
          <a:bodyPr/>
          <a:lstStyle/>
          <a:p>
            <a:r>
              <a:rPr lang="en-US" dirty="0"/>
              <a:t>Reuse your code between different SPFx projects</a:t>
            </a:r>
          </a:p>
        </p:txBody>
      </p:sp>
    </p:spTree>
    <p:extLst>
      <p:ext uri="{BB962C8B-B14F-4D97-AF65-F5344CB8AC3E}">
        <p14:creationId xmlns:p14="http://schemas.microsoft.com/office/powerpoint/2010/main" val="251580486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b="1" dirty="0"/>
              <a:t>Create folder for your shared code</a:t>
            </a:r>
          </a:p>
          <a:p>
            <a:r>
              <a:rPr lang="en-US" dirty="0"/>
              <a:t>If you plan to use type script</a:t>
            </a:r>
          </a:p>
          <a:p>
            <a:r>
              <a:rPr lang="en-US" dirty="0"/>
              <a:t>Use your code relatively to your project folder</a:t>
            </a:r>
          </a:p>
        </p:txBody>
      </p:sp>
    </p:spTree>
    <p:extLst>
      <p:ext uri="{BB962C8B-B14F-4D97-AF65-F5344CB8AC3E}">
        <p14:creationId xmlns:p14="http://schemas.microsoft.com/office/powerpoint/2010/main" val="189187683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b="1" dirty="0"/>
              <a:t>If you plan to use type script</a:t>
            </a:r>
          </a:p>
          <a:p>
            <a:pPr lvl="1"/>
            <a:r>
              <a:rPr lang="en-US" dirty="0"/>
              <a:t>Install dependencies manually:</a:t>
            </a:r>
            <a:br>
              <a:rPr lang="en-US" dirty="0"/>
            </a:br>
            <a:r>
              <a:rPr lang="en-US" dirty="0" err="1"/>
              <a:t>npm</a:t>
            </a:r>
            <a:r>
              <a:rPr lang="en-US" dirty="0"/>
              <a:t> install @</a:t>
            </a:r>
            <a:r>
              <a:rPr lang="en-US" dirty="0" err="1"/>
              <a:t>microsoft</a:t>
            </a:r>
            <a:r>
              <a:rPr lang="en-US" dirty="0"/>
              <a:t>/</a:t>
            </a:r>
            <a:r>
              <a:rPr lang="en-US" dirty="0" err="1"/>
              <a:t>sp</a:t>
            </a:r>
            <a:r>
              <a:rPr lang="en-US" dirty="0"/>
              <a:t>-core-library@~1.4.0</a:t>
            </a:r>
            <a:br>
              <a:rPr lang="en-US" dirty="0"/>
            </a:br>
            <a:r>
              <a:rPr lang="en-US" dirty="0" err="1"/>
              <a:t>npm</a:t>
            </a:r>
            <a:r>
              <a:rPr lang="en-US" dirty="0"/>
              <a:t> install @</a:t>
            </a:r>
            <a:r>
              <a:rPr lang="en-US" dirty="0" err="1"/>
              <a:t>microsoft</a:t>
            </a:r>
            <a:r>
              <a:rPr lang="en-US" dirty="0"/>
              <a:t>/</a:t>
            </a:r>
            <a:r>
              <a:rPr lang="en-US" dirty="0" err="1"/>
              <a:t>sp</a:t>
            </a:r>
            <a:r>
              <a:rPr lang="en-US" dirty="0"/>
              <a:t>-</a:t>
            </a:r>
            <a:r>
              <a:rPr lang="en-US" dirty="0" err="1"/>
              <a:t>webpart</a:t>
            </a:r>
            <a:r>
              <a:rPr lang="en-US" dirty="0"/>
              <a:t>-base@~1.4.0</a:t>
            </a:r>
          </a:p>
          <a:p>
            <a:pPr lvl="1"/>
            <a:r>
              <a:rPr lang="en-US" dirty="0"/>
              <a:t>add </a:t>
            </a:r>
            <a:r>
              <a:rPr lang="en-US" dirty="0" err="1"/>
              <a:t>tsconfig.json</a:t>
            </a:r>
            <a:r>
              <a:rPr lang="en-US" dirty="0"/>
              <a:t>, run </a:t>
            </a:r>
            <a:r>
              <a:rPr lang="en-US" dirty="0" err="1"/>
              <a:t>tsc</a:t>
            </a:r>
            <a:r>
              <a:rPr lang="en-US" dirty="0"/>
              <a:t> to compile</a:t>
            </a:r>
          </a:p>
          <a:p>
            <a:r>
              <a:rPr lang="en-US" dirty="0"/>
              <a:t>Use your code relatively to your project folder</a:t>
            </a:r>
          </a:p>
        </p:txBody>
      </p:sp>
    </p:spTree>
    <p:extLst>
      <p:ext uri="{BB962C8B-B14F-4D97-AF65-F5344CB8AC3E}">
        <p14:creationId xmlns:p14="http://schemas.microsoft.com/office/powerpoint/2010/main" val="27773244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fontScale="77500" lnSpcReduction="20000"/>
          </a:bodyPr>
          <a:lstStyle/>
          <a:p>
            <a:r>
              <a:rPr lang="en-US" dirty="0"/>
              <a:t>SharePoint Development Models</a:t>
            </a:r>
          </a:p>
          <a:p>
            <a:r>
              <a:rPr lang="en-US" dirty="0"/>
              <a:t>What is SPFx?</a:t>
            </a:r>
          </a:p>
          <a:p>
            <a:r>
              <a:rPr lang="en-US" dirty="0"/>
              <a:t>Choice of UI framework</a:t>
            </a:r>
          </a:p>
          <a:p>
            <a:r>
              <a:rPr lang="en-US" dirty="0"/>
              <a:t>Building your solution</a:t>
            </a:r>
          </a:p>
          <a:p>
            <a:r>
              <a:rPr lang="en-US" dirty="0"/>
              <a:t>Publishing</a:t>
            </a:r>
          </a:p>
          <a:p>
            <a:r>
              <a:rPr lang="en-US" dirty="0"/>
              <a:t>External libraries</a:t>
            </a:r>
          </a:p>
          <a:p>
            <a:r>
              <a:rPr lang="en-US" dirty="0"/>
              <a:t>Shared reusable code</a:t>
            </a:r>
          </a:p>
          <a:p>
            <a:r>
              <a:rPr lang="en-US" dirty="0"/>
              <a:t>Consuming Data</a:t>
            </a:r>
          </a:p>
          <a:p>
            <a:r>
              <a:rPr lang="en-US" dirty="0"/>
              <a:t>Advanced </a:t>
            </a:r>
            <a:r>
              <a:rPr lang="en-US" dirty="0" err="1"/>
              <a:t>PropertyPane</a:t>
            </a:r>
            <a:endParaRPr lang="en-US" dirty="0"/>
          </a:p>
          <a:p>
            <a:r>
              <a:rPr lang="en-US" dirty="0"/>
              <a:t>Development options</a:t>
            </a:r>
          </a:p>
          <a:p>
            <a:r>
              <a:rPr lang="en-US" dirty="0"/>
              <a:t>Updating SPFx framework</a:t>
            </a:r>
          </a:p>
          <a:p>
            <a:r>
              <a:rPr lang="en-US" dirty="0"/>
              <a:t>Other helpful tips</a:t>
            </a:r>
          </a:p>
        </p:txBody>
      </p:sp>
    </p:spTree>
    <p:extLst>
      <p:ext uri="{BB962C8B-B14F-4D97-AF65-F5344CB8AC3E}">
        <p14:creationId xmlns:p14="http://schemas.microsoft.com/office/powerpoint/2010/main" val="356474988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dirty="0"/>
              <a:t>If you plan to use type script</a:t>
            </a:r>
          </a:p>
          <a:p>
            <a:r>
              <a:rPr lang="en-US" b="1" dirty="0"/>
              <a:t>Use your code relatively to your project folder</a:t>
            </a:r>
          </a:p>
          <a:p>
            <a:pPr marL="0" indent="0">
              <a:buNone/>
            </a:pPr>
            <a:r>
              <a:rPr lang="en-US" dirty="0"/>
              <a:t>import Utilities from '../../../../</a:t>
            </a:r>
            <a:r>
              <a:rPr lang="en-US" dirty="0" err="1"/>
              <a:t>SharedCode</a:t>
            </a:r>
            <a:r>
              <a:rPr lang="en-US" dirty="0"/>
              <a:t>/Utilities';</a:t>
            </a:r>
          </a:p>
        </p:txBody>
      </p:sp>
    </p:spTree>
    <p:extLst>
      <p:ext uri="{BB962C8B-B14F-4D97-AF65-F5344CB8AC3E}">
        <p14:creationId xmlns:p14="http://schemas.microsoft.com/office/powerpoint/2010/main" val="398322116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pPr marL="0" indent="0">
              <a:buNone/>
            </a:pPr>
            <a:r>
              <a:rPr lang="en-US" dirty="0"/>
              <a:t>Consider creating an </a:t>
            </a:r>
            <a:r>
              <a:rPr lang="en-US" dirty="0" err="1"/>
              <a:t>npm</a:t>
            </a:r>
            <a:r>
              <a:rPr lang="en-US" dirty="0"/>
              <a:t> package</a:t>
            </a:r>
          </a:p>
          <a:p>
            <a:endParaRPr lang="en-US" dirty="0"/>
          </a:p>
          <a:p>
            <a:pPr>
              <a:buBlip>
                <a:blip r:embed="rId3"/>
              </a:buBlip>
            </a:pPr>
            <a:r>
              <a:rPr lang="en-US" dirty="0"/>
              <a:t>Benefits: great versioning and manageability</a:t>
            </a:r>
          </a:p>
          <a:p>
            <a:endParaRPr lang="en-US" dirty="0"/>
          </a:p>
          <a:p>
            <a:pPr>
              <a:buBlip>
                <a:blip r:embed="rId4"/>
              </a:buBlip>
            </a:pPr>
            <a:r>
              <a:rPr lang="en-US" dirty="0"/>
              <a:t>Disadvantages: overhead in managing the package and publishing updates</a:t>
            </a:r>
          </a:p>
        </p:txBody>
      </p:sp>
    </p:spTree>
    <p:extLst>
      <p:ext uri="{BB962C8B-B14F-4D97-AF65-F5344CB8AC3E}">
        <p14:creationId xmlns:p14="http://schemas.microsoft.com/office/powerpoint/2010/main" val="25430908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Creating a new package</a:t>
            </a:r>
          </a:p>
          <a:p>
            <a:r>
              <a:rPr lang="en-US" dirty="0"/>
              <a:t>Run “</a:t>
            </a:r>
            <a:r>
              <a:rPr lang="en-US" dirty="0" err="1"/>
              <a:t>npm</a:t>
            </a:r>
            <a:r>
              <a:rPr lang="en-US" dirty="0"/>
              <a:t> </a:t>
            </a:r>
            <a:r>
              <a:rPr lang="en-US" dirty="0" err="1"/>
              <a:t>init</a:t>
            </a:r>
            <a:r>
              <a:rPr lang="en-US" dirty="0"/>
              <a:t>”</a:t>
            </a:r>
          </a:p>
          <a:p>
            <a:r>
              <a:rPr lang="en-US" dirty="0"/>
              <a:t>Edit </a:t>
            </a:r>
            <a:r>
              <a:rPr lang="en-US" dirty="0" err="1"/>
              <a:t>package.json</a:t>
            </a:r>
            <a:r>
              <a:rPr lang="en-US" dirty="0"/>
              <a:t>, add dependencies</a:t>
            </a:r>
          </a:p>
          <a:p>
            <a:r>
              <a:rPr lang="en-US" dirty="0"/>
              <a:t>run “</a:t>
            </a:r>
            <a:r>
              <a:rPr lang="en-US" dirty="0" err="1"/>
              <a:t>npm</a:t>
            </a:r>
            <a:r>
              <a:rPr lang="en-US" dirty="0"/>
              <a:t> install”</a:t>
            </a:r>
          </a:p>
          <a:p>
            <a:r>
              <a:rPr lang="en-US" dirty="0"/>
              <a:t>If you plan to use type script:</a:t>
            </a:r>
          </a:p>
          <a:p>
            <a:pPr lvl="1"/>
            <a:r>
              <a:rPr lang="en-US" dirty="0"/>
              <a:t>Add </a:t>
            </a:r>
            <a:r>
              <a:rPr lang="en-US" dirty="0" err="1"/>
              <a:t>tsconfig.json</a:t>
            </a:r>
            <a:endParaRPr lang="en-US" dirty="0"/>
          </a:p>
          <a:p>
            <a:pPr lvl="1"/>
            <a:r>
              <a:rPr lang="en-US" dirty="0"/>
              <a:t>Run </a:t>
            </a:r>
            <a:r>
              <a:rPr lang="en-US" dirty="0" err="1"/>
              <a:t>tsc</a:t>
            </a:r>
            <a:r>
              <a:rPr lang="en-US" dirty="0"/>
              <a:t> to build JS files from TS</a:t>
            </a:r>
          </a:p>
          <a:p>
            <a:pPr lvl="1"/>
            <a:r>
              <a:rPr lang="en-US" dirty="0"/>
              <a:t>Specify  "</a:t>
            </a:r>
            <a:r>
              <a:rPr lang="en-US" dirty="0" err="1"/>
              <a:t>typings</a:t>
            </a:r>
            <a:r>
              <a:rPr lang="en-US" dirty="0"/>
              <a:t>" in your </a:t>
            </a:r>
            <a:r>
              <a:rPr lang="en-US" dirty="0" err="1"/>
              <a:t>package.json</a:t>
            </a:r>
            <a:endParaRPr lang="en-US" dirty="0"/>
          </a:p>
        </p:txBody>
      </p:sp>
    </p:spTree>
    <p:extLst>
      <p:ext uri="{BB962C8B-B14F-4D97-AF65-F5344CB8AC3E}">
        <p14:creationId xmlns:p14="http://schemas.microsoft.com/office/powerpoint/2010/main" val="42454735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Using your new package</a:t>
            </a:r>
          </a:p>
          <a:p>
            <a:r>
              <a:rPr lang="en-US" dirty="0"/>
              <a:t>Edit SPFx package dependencies, add your package: "</a:t>
            </a:r>
            <a:r>
              <a:rPr lang="en-US" dirty="0" err="1"/>
              <a:t>kwizcom</a:t>
            </a:r>
            <a:r>
              <a:rPr lang="en-US" dirty="0"/>
              <a:t>-license": "file:../</a:t>
            </a:r>
            <a:r>
              <a:rPr lang="en-US" dirty="0" err="1"/>
              <a:t>kwizcom</a:t>
            </a:r>
            <a:r>
              <a:rPr lang="en-US" dirty="0"/>
              <a:t>-license“</a:t>
            </a:r>
          </a:p>
          <a:p>
            <a:r>
              <a:rPr lang="en-US" dirty="0"/>
              <a:t>Bundled by default, should you mark as external?</a:t>
            </a:r>
          </a:p>
          <a:p>
            <a:pPr lvl="1"/>
            <a:r>
              <a:rPr lang="en-US" dirty="0"/>
              <a:t>Plan on using this package from several different projects?</a:t>
            </a:r>
          </a:p>
          <a:p>
            <a:pPr lvl="1"/>
            <a:r>
              <a:rPr lang="en-US" dirty="0"/>
              <a:t>Its JS file is large?</a:t>
            </a:r>
          </a:p>
          <a:p>
            <a:r>
              <a:rPr lang="en-US" dirty="0"/>
              <a:t>How?</a:t>
            </a:r>
          </a:p>
          <a:p>
            <a:pPr lvl="1"/>
            <a:r>
              <a:rPr lang="en-US" dirty="0"/>
              <a:t>Edit config/</a:t>
            </a:r>
            <a:r>
              <a:rPr lang="en-US" dirty="0" err="1"/>
              <a:t>config.json</a:t>
            </a:r>
            <a:r>
              <a:rPr lang="en-US" dirty="0"/>
              <a:t> add to externals:</a:t>
            </a:r>
            <a:br>
              <a:rPr lang="en-US" dirty="0"/>
            </a:br>
            <a:r>
              <a:rPr lang="pt-BR" dirty="0"/>
              <a:t>"kwizcom-license": </a:t>
            </a:r>
            <a:r>
              <a:rPr lang="pt-BR" dirty="0">
                <a:hlinkClick r:id="rId3"/>
              </a:rPr>
              <a:t>https://kwizcom.sharepoint.com/sites/s/cdn/License.js</a:t>
            </a:r>
            <a:endParaRPr lang="pt-BR" dirty="0"/>
          </a:p>
          <a:p>
            <a:pPr lvl="1"/>
            <a:r>
              <a:rPr lang="en-US" dirty="0"/>
              <a:t>Now, you can also push minor updates/fixes without having to re-publish all your projects (when you keep backward compatibility).</a:t>
            </a:r>
          </a:p>
        </p:txBody>
      </p:sp>
    </p:spTree>
    <p:extLst>
      <p:ext uri="{BB962C8B-B14F-4D97-AF65-F5344CB8AC3E}">
        <p14:creationId xmlns:p14="http://schemas.microsoft.com/office/powerpoint/2010/main" val="300077364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Publishing updates?</a:t>
            </a:r>
          </a:p>
          <a:p>
            <a:endParaRPr lang="en-US" dirty="0"/>
          </a:p>
          <a:p>
            <a:r>
              <a:rPr lang="en-US" dirty="0"/>
              <a:t>Update version number in </a:t>
            </a:r>
            <a:r>
              <a:rPr lang="en-US" dirty="0" err="1"/>
              <a:t>package.json</a:t>
            </a:r>
            <a:endParaRPr lang="en-US" dirty="0"/>
          </a:p>
          <a:p>
            <a:endParaRPr lang="en-US" dirty="0"/>
          </a:p>
          <a:p>
            <a:r>
              <a:rPr lang="en-US" dirty="0"/>
              <a:t>Run “</a:t>
            </a:r>
            <a:r>
              <a:rPr lang="en-US" dirty="0" err="1"/>
              <a:t>npm</a:t>
            </a:r>
            <a:r>
              <a:rPr lang="en-US" dirty="0"/>
              <a:t> update” everywhere you used it to update the package</a:t>
            </a:r>
          </a:p>
        </p:txBody>
      </p:sp>
    </p:spTree>
    <p:extLst>
      <p:ext uri="{BB962C8B-B14F-4D97-AF65-F5344CB8AC3E}">
        <p14:creationId xmlns:p14="http://schemas.microsoft.com/office/powerpoint/2010/main" val="222081218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936352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Connecting to data</a:t>
            </a:r>
          </a:p>
          <a:p>
            <a:endParaRPr lang="en-US" dirty="0"/>
          </a:p>
          <a:p>
            <a:r>
              <a:rPr lang="en-US" dirty="0"/>
              <a:t>SharePoint</a:t>
            </a:r>
          </a:p>
          <a:p>
            <a:endParaRPr lang="en-US" dirty="0"/>
          </a:p>
          <a:p>
            <a:r>
              <a:rPr lang="en-US" dirty="0"/>
              <a:t>Microsoft Graph</a:t>
            </a:r>
          </a:p>
          <a:p>
            <a:endParaRPr lang="en-US" dirty="0"/>
          </a:p>
          <a:p>
            <a:endParaRPr lang="en-US" dirty="0"/>
          </a:p>
          <a:p>
            <a:pPr marL="0" indent="0">
              <a:buNone/>
            </a:pPr>
            <a:r>
              <a:rPr lang="en-US" dirty="0"/>
              <a:t>* Local workbench not supported</a:t>
            </a:r>
          </a:p>
          <a:p>
            <a:endParaRPr lang="en-US" dirty="0"/>
          </a:p>
        </p:txBody>
      </p:sp>
    </p:spTree>
    <p:extLst>
      <p:ext uri="{BB962C8B-B14F-4D97-AF65-F5344CB8AC3E}">
        <p14:creationId xmlns:p14="http://schemas.microsoft.com/office/powerpoint/2010/main" val="153358681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Requesting SharePoint content</a:t>
            </a:r>
          </a:p>
          <a:p>
            <a:r>
              <a:rPr lang="en-US" dirty="0"/>
              <a:t>Use </a:t>
            </a:r>
            <a:r>
              <a:rPr lang="en-US" dirty="0" err="1"/>
              <a:t>SPHttpClient</a:t>
            </a:r>
            <a:r>
              <a:rPr lang="en-US" dirty="0"/>
              <a:t> (</a:t>
            </a:r>
            <a:r>
              <a:rPr lang="en-US" dirty="0" err="1"/>
              <a:t>this.context.spHttpClient</a:t>
            </a:r>
            <a:r>
              <a:rPr lang="en-US" dirty="0"/>
              <a:t>) post/get to make rest requests</a:t>
            </a:r>
          </a:p>
          <a:p>
            <a:r>
              <a:rPr lang="en-US" dirty="0"/>
              <a:t>Load </a:t>
            </a:r>
            <a:r>
              <a:rPr lang="en-US" dirty="0">
                <a:hlinkClick r:id="rId2"/>
              </a:rPr>
              <a:t>JSOM</a:t>
            </a:r>
            <a:r>
              <a:rPr lang="en-US" dirty="0"/>
              <a:t> into your SPFx</a:t>
            </a:r>
          </a:p>
          <a:p>
            <a:r>
              <a:rPr lang="en-US" dirty="0"/>
              <a:t>DO NOT try to use the JSOM global objects. No one guarantees they will be there in modern pages/other pages.</a:t>
            </a:r>
          </a:p>
          <a:p>
            <a:endParaRPr lang="en-US" dirty="0"/>
          </a:p>
        </p:txBody>
      </p:sp>
    </p:spTree>
    <p:extLst>
      <p:ext uri="{BB962C8B-B14F-4D97-AF65-F5344CB8AC3E}">
        <p14:creationId xmlns:p14="http://schemas.microsoft.com/office/powerpoint/2010/main" val="223533118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a:bodyPr>
          <a:lstStyle/>
          <a:p>
            <a:pPr marL="0" indent="0">
              <a:buNone/>
            </a:pPr>
            <a:r>
              <a:rPr lang="en-US" dirty="0"/>
              <a:t>What is Microsoft Graph API?</a:t>
            </a:r>
          </a:p>
          <a:p>
            <a:endParaRPr lang="en-US" dirty="0"/>
          </a:p>
          <a:p>
            <a:r>
              <a:rPr lang="en-US" dirty="0"/>
              <a:t>Graph API is a rest end point for all of your users O365 services.</a:t>
            </a:r>
          </a:p>
          <a:p>
            <a:endParaRPr lang="en-US" dirty="0"/>
          </a:p>
          <a:p>
            <a:r>
              <a:rPr lang="en-US" dirty="0"/>
              <a:t>This includes access to his OneDrive, Mail, Calendar, Contacts, SharePoint, and the list goes on.</a:t>
            </a:r>
          </a:p>
        </p:txBody>
      </p:sp>
    </p:spTree>
    <p:extLst>
      <p:ext uri="{BB962C8B-B14F-4D97-AF65-F5344CB8AC3E}">
        <p14:creationId xmlns:p14="http://schemas.microsoft.com/office/powerpoint/2010/main" val="264777302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Requesting Graph content</a:t>
            </a:r>
          </a:p>
          <a:p>
            <a:r>
              <a:rPr lang="en-US" dirty="0"/>
              <a:t>Today – do it yourself. Register an application for graph, request the trust/permissions you need, and make rest requests. </a:t>
            </a:r>
          </a:p>
          <a:p>
            <a:r>
              <a:rPr lang="en-US" dirty="0"/>
              <a:t>Soon – Microsoft will share one token/key we can all use for basic read access</a:t>
            </a:r>
          </a:p>
          <a:p>
            <a:pPr lvl="1"/>
            <a:r>
              <a:rPr lang="en-US" dirty="0"/>
              <a:t>Use </a:t>
            </a:r>
            <a:r>
              <a:rPr lang="en-US" dirty="0" err="1">
                <a:hlinkClick r:id="rId3"/>
              </a:rPr>
              <a:t>GraphHttpClient</a:t>
            </a:r>
            <a:r>
              <a:rPr lang="en-US" dirty="0"/>
              <a:t>/</a:t>
            </a:r>
            <a:r>
              <a:rPr lang="en-US" dirty="0" err="1">
                <a:hlinkClick r:id="rId4"/>
              </a:rPr>
              <a:t>MSGraphClient</a:t>
            </a:r>
            <a:r>
              <a:rPr lang="en-US" dirty="0"/>
              <a:t> (preview)</a:t>
            </a:r>
          </a:p>
          <a:p>
            <a:pPr lvl="1"/>
            <a:r>
              <a:rPr lang="en-US" dirty="0"/>
              <a:t>Will automatically use a shared available key/token, with limited set of permissions</a:t>
            </a:r>
          </a:p>
          <a:p>
            <a:pPr lvl="1"/>
            <a:r>
              <a:rPr lang="en-US" dirty="0"/>
              <a:t>This token will be limited to accepting requests ONLY from SharePoint online hosted sites, as a security measure.</a:t>
            </a:r>
          </a:p>
        </p:txBody>
      </p:sp>
    </p:spTree>
    <p:extLst>
      <p:ext uri="{BB962C8B-B14F-4D97-AF65-F5344CB8AC3E}">
        <p14:creationId xmlns:p14="http://schemas.microsoft.com/office/powerpoint/2010/main" val="10412238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Development Models</a:t>
            </a:r>
          </a:p>
        </p:txBody>
      </p:sp>
      <p:sp>
        <p:nvSpPr>
          <p:cNvPr id="3" name="Text Placeholder 2"/>
          <p:cNvSpPr>
            <a:spLocks noGrp="1"/>
          </p:cNvSpPr>
          <p:nvPr>
            <p:ph type="body" idx="1"/>
          </p:nvPr>
        </p:nvSpPr>
        <p:spPr/>
        <p:txBody>
          <a:bodyPr/>
          <a:lstStyle/>
          <a:p>
            <a:r>
              <a:rPr lang="en-US" dirty="0"/>
              <a:t>Overview of extensibility opportunities in SharePoint’s history</a:t>
            </a:r>
          </a:p>
        </p:txBody>
      </p:sp>
    </p:spTree>
    <p:extLst>
      <p:ext uri="{BB962C8B-B14F-4D97-AF65-F5344CB8AC3E}">
        <p14:creationId xmlns:p14="http://schemas.microsoft.com/office/powerpoint/2010/main" val="272906657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Text Placeholder 2"/>
          <p:cNvSpPr>
            <a:spLocks noGrp="1"/>
          </p:cNvSpPr>
          <p:nvPr>
            <p:ph type="body" idx="1"/>
          </p:nvPr>
        </p:nvSpPr>
        <p:spPr/>
        <p:txBody>
          <a:bodyPr/>
          <a:lstStyle/>
          <a:p>
            <a:r>
              <a:rPr lang="en-US" dirty="0"/>
              <a:t>What can you do with the </a:t>
            </a:r>
            <a:r>
              <a:rPr lang="en-US" dirty="0" err="1"/>
              <a:t>PropertyPane</a:t>
            </a:r>
            <a:r>
              <a:rPr lang="en-US" dirty="0"/>
              <a:t>?</a:t>
            </a:r>
          </a:p>
          <a:p>
            <a:r>
              <a:rPr lang="en-US" dirty="0"/>
              <a:t>Building custom controls</a:t>
            </a:r>
          </a:p>
        </p:txBody>
      </p:sp>
    </p:spTree>
    <p:extLst>
      <p:ext uri="{BB962C8B-B14F-4D97-AF65-F5344CB8AC3E}">
        <p14:creationId xmlns:p14="http://schemas.microsoft.com/office/powerpoint/2010/main" val="112168648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t>Basic concepts</a:t>
            </a:r>
          </a:p>
          <a:p>
            <a:r>
              <a:rPr lang="en-US" dirty="0"/>
              <a:t>Rendered based off a dynamic JSON definition object.</a:t>
            </a:r>
          </a:p>
          <a:p>
            <a:r>
              <a:rPr lang="en-US" dirty="0"/>
              <a:t>The tool part will re-render when changing a dropdown value, or when clicking a button.</a:t>
            </a:r>
          </a:p>
          <a:p>
            <a:r>
              <a:rPr lang="en-US" dirty="0"/>
              <a:t>When a property changes, it will update your web part by re-calling the “render” event.</a:t>
            </a:r>
          </a:p>
          <a:p>
            <a:r>
              <a:rPr lang="en-US" dirty="0"/>
              <a:t>Basic structure:</a:t>
            </a:r>
          </a:p>
          <a:p>
            <a:pPr lvl="1"/>
            <a:r>
              <a:rPr lang="en-US" dirty="0"/>
              <a:t>Pages -&gt; Groups -&gt; Properties -&gt; Property</a:t>
            </a:r>
          </a:p>
        </p:txBody>
      </p:sp>
    </p:spTree>
    <p:extLst>
      <p:ext uri="{BB962C8B-B14F-4D97-AF65-F5344CB8AC3E}">
        <p14:creationId xmlns:p14="http://schemas.microsoft.com/office/powerpoint/2010/main" val="37977002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Validations</a:t>
            </a:r>
          </a:p>
          <a:p>
            <a:r>
              <a:rPr lang="en-US" dirty="0" err="1"/>
              <a:t>onGetErrorMessage</a:t>
            </a:r>
            <a:r>
              <a:rPr lang="en-US" dirty="0"/>
              <a:t> return error message string, or function returning promise.</a:t>
            </a:r>
          </a:p>
          <a:p>
            <a:r>
              <a:rPr lang="en-US" dirty="0"/>
              <a:t>During validation, you can control and change other properties.</a:t>
            </a:r>
          </a:p>
          <a:p>
            <a:r>
              <a:rPr lang="en-US" dirty="0"/>
              <a:t>In most cases, it is best to fire on change event to notify SharePoint of the change.</a:t>
            </a:r>
          </a:p>
        </p:txBody>
      </p:sp>
    </p:spTree>
    <p:extLst>
      <p:ext uri="{BB962C8B-B14F-4D97-AF65-F5344CB8AC3E}">
        <p14:creationId xmlns:p14="http://schemas.microsoft.com/office/powerpoint/2010/main" val="116229477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Custom controls</a:t>
            </a:r>
          </a:p>
          <a:p>
            <a:r>
              <a:rPr lang="en-US" dirty="0"/>
              <a:t>You can create your own controls for the property pane</a:t>
            </a:r>
          </a:p>
          <a:p>
            <a:r>
              <a:rPr lang="en-US" dirty="0"/>
              <a:t>Use the render method to render your own controls</a:t>
            </a:r>
          </a:p>
          <a:p>
            <a:r>
              <a:rPr lang="en-US" dirty="0"/>
              <a:t>Get configuration info from the web part, such as context, label and where to store your values.</a:t>
            </a:r>
          </a:p>
          <a:p>
            <a:r>
              <a:rPr lang="en-US" dirty="0"/>
              <a:t>Notify the web part on value changes (You will need to create that logic – see next slide)</a:t>
            </a:r>
          </a:p>
        </p:txBody>
      </p:sp>
    </p:spTree>
    <p:extLst>
      <p:ext uri="{BB962C8B-B14F-4D97-AF65-F5344CB8AC3E}">
        <p14:creationId xmlns:p14="http://schemas.microsoft.com/office/powerpoint/2010/main" val="131456949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2" name="Rounded Rectangle 1"/>
          <p:cNvSpPr/>
          <p:nvPr/>
        </p:nvSpPr>
        <p:spPr>
          <a:xfrm>
            <a:off x="457200" y="3116425"/>
            <a:ext cx="8070980" cy="2640564"/>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62500" lnSpcReduction="20000"/>
          </a:bodyPr>
          <a:lstStyle/>
          <a:p>
            <a:pPr marL="0" indent="0">
              <a:buNone/>
            </a:pPr>
            <a:r>
              <a:rPr lang="en-US" dirty="0"/>
              <a:t>Advanced concepts - Trigger on change</a:t>
            </a:r>
          </a:p>
          <a:p>
            <a:r>
              <a:rPr lang="en-US" dirty="0"/>
              <a:t>First, add the two helper function:</a:t>
            </a:r>
          </a:p>
          <a:p>
            <a:pPr marL="0" indent="0">
              <a:buNone/>
            </a:pPr>
            <a:r>
              <a:rPr lang="en-US" dirty="0">
                <a:solidFill>
                  <a:srgbClr val="C586C0"/>
                </a:solidFill>
                <a:highlight>
                  <a:srgbClr val="000000"/>
                </a:highlight>
                <a:latin typeface="Consolas" panose="020B0609020204030204" pitchFamily="49" charset="0"/>
              </a:rPr>
              <a:t>import</a:t>
            </a:r>
            <a:r>
              <a:rPr lang="en-US" dirty="0">
                <a:solidFill>
                  <a:srgbClr val="D4D4D4"/>
                </a:solidFill>
                <a:highlight>
                  <a:srgbClr val="000000"/>
                </a:highlight>
                <a:latin typeface="Consolas" panose="020B0609020204030204" pitchFamily="49" charset="0"/>
              </a:rPr>
              <a:t> { </a:t>
            </a:r>
            <a:r>
              <a:rPr lang="en-US" dirty="0">
                <a:solidFill>
                  <a:srgbClr val="9CDCFE"/>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 </a:t>
            </a:r>
            <a:r>
              <a:rPr lang="en-US" dirty="0">
                <a:solidFill>
                  <a:srgbClr val="9CDCFE"/>
                </a:solidFill>
                <a:highlight>
                  <a:srgbClr val="000000"/>
                </a:highlight>
                <a:latin typeface="Consolas" panose="020B0609020204030204" pitchFamily="49" charset="0"/>
              </a:rPr>
              <a:t>update</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from</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microsoft</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sp</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lodash</a:t>
            </a:r>
            <a:r>
              <a:rPr lang="en-US" dirty="0">
                <a:solidFill>
                  <a:srgbClr val="CE9178"/>
                </a:solidFill>
                <a:highlight>
                  <a:srgbClr val="000000"/>
                </a:highlight>
                <a:latin typeface="Consolas" panose="020B0609020204030204" pitchFamily="49" charset="0"/>
              </a:rPr>
              <a:t>-subset"</a:t>
            </a:r>
            <a:r>
              <a:rPr lang="en-US" dirty="0">
                <a:solidFill>
                  <a:srgbClr val="D4D4D4"/>
                </a:solidFill>
                <a:highlight>
                  <a:srgbClr val="000000"/>
                </a:highlight>
                <a:latin typeface="Consolas" panose="020B0609020204030204" pitchFamily="49" charset="0"/>
              </a:rPr>
              <a:t>;</a:t>
            </a:r>
          </a:p>
          <a:p>
            <a:r>
              <a:rPr lang="en-US" dirty="0"/>
              <a:t>Create a handler for your property “on change”</a:t>
            </a:r>
          </a:p>
          <a:p>
            <a:pPr marL="0" indent="0">
              <a:buNone/>
            </a:pPr>
            <a:r>
              <a:rPr lang="en-US" dirty="0">
                <a:solidFill>
                  <a:srgbClr val="569CD6"/>
                </a:solidFill>
                <a:highlight>
                  <a:srgbClr val="000000"/>
                </a:highlight>
                <a:latin typeface="Consolas" panose="020B0609020204030204" pitchFamily="49" charset="0"/>
              </a:rPr>
              <a:t>private</a:t>
            </a:r>
            <a:r>
              <a:rPr lang="en-US" dirty="0">
                <a:solidFill>
                  <a:srgbClr val="D4D4D4"/>
                </a:solidFill>
                <a:highlight>
                  <a:srgbClr val="000000"/>
                </a:highlight>
                <a:latin typeface="Consolas" panose="020B0609020204030204" pitchFamily="49" charset="0"/>
              </a:rPr>
              <a:t> </a:t>
            </a:r>
            <a:r>
              <a:rPr lang="en-US" dirty="0" err="1">
                <a:solidFill>
                  <a:srgbClr val="DCDCAA"/>
                </a:solidFill>
                <a:highlight>
                  <a:srgbClr val="000000"/>
                </a:highlight>
                <a:latin typeface="Consolas" panose="020B0609020204030204" pitchFamily="49" charset="0"/>
              </a:rPr>
              <a:t>onPropertyChange</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string</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void</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const</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 </a:t>
            </a:r>
            <a:r>
              <a:rPr lang="en-US" dirty="0">
                <a:solidFill>
                  <a:srgbClr val="DCDCAA"/>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DCDCAA"/>
                </a:solidFill>
                <a:highlight>
                  <a:srgbClr val="000000"/>
                </a:highlight>
                <a:latin typeface="Consolas" panose="020B0609020204030204" pitchFamily="49" charset="0"/>
              </a:rPr>
              <a:t>  update</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return</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onPropertyPaneFieldChanged</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C586C0"/>
                </a:solidFill>
                <a:highlight>
                  <a:srgbClr val="000000"/>
                </a:highlight>
                <a:latin typeface="Consolas" panose="020B0609020204030204" pitchFamily="49" charset="0"/>
              </a:rPr>
              <a:t>  if</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disableReactivePropertyChanges</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render</a:t>
            </a:r>
            <a:r>
              <a:rPr lang="en-US" dirty="0">
                <a:solidFill>
                  <a:srgbClr val="D4D4D4"/>
                </a:solidFill>
                <a:highlight>
                  <a:srgbClr val="000000"/>
                </a:highlight>
                <a:latin typeface="Consolas" panose="020B0609020204030204" pitchFamily="49" charset="0"/>
              </a:rPr>
              <a:t>();</a:t>
            </a:r>
            <a:r>
              <a:rPr lang="en-US" dirty="0">
                <a:solidFill>
                  <a:srgbClr val="608B4E"/>
                </a:solidFill>
                <a:highlight>
                  <a:srgbClr val="000000"/>
                </a:highlight>
                <a:latin typeface="Consolas" panose="020B0609020204030204" pitchFamily="49" charset="0"/>
              </a:rPr>
              <a:t>//update the </a:t>
            </a:r>
            <a:r>
              <a:rPr lang="en-US" dirty="0" err="1">
                <a:solidFill>
                  <a:srgbClr val="608B4E"/>
                </a:solidFill>
                <a:highlight>
                  <a:srgbClr val="000000"/>
                </a:highlight>
                <a:latin typeface="Consolas" panose="020B0609020204030204" pitchFamily="49" charset="0"/>
              </a:rPr>
              <a:t>webpart</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45026126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Content Placeholder 2"/>
          <p:cNvSpPr>
            <a:spLocks noGrp="1"/>
          </p:cNvSpPr>
          <p:nvPr>
            <p:ph idx="1"/>
          </p:nvPr>
        </p:nvSpPr>
        <p:spPr/>
        <p:txBody>
          <a:bodyPr>
            <a:normAutofit/>
          </a:bodyPr>
          <a:lstStyle/>
          <a:p>
            <a:r>
              <a:rPr lang="en-US" dirty="0"/>
              <a:t>“</a:t>
            </a:r>
            <a:r>
              <a:rPr lang="en-US" dirty="0" err="1"/>
              <a:t>this.properties</a:t>
            </a:r>
            <a:r>
              <a:rPr lang="en-US" dirty="0"/>
              <a:t>” will get serialized and saved when your web part is saved. No matter how or what changed its value.</a:t>
            </a:r>
          </a:p>
          <a:p>
            <a:endParaRPr lang="en-US" dirty="0"/>
          </a:p>
          <a:p>
            <a:r>
              <a:rPr lang="en-US" dirty="0"/>
              <a:t>Write your own designer logic: popup, panels or inline. Show it when your web part is in edit mode:</a:t>
            </a:r>
            <a:br>
              <a:rPr lang="en-US" dirty="0"/>
            </a:br>
            <a:r>
              <a:rPr lang="en-US" dirty="0"/>
              <a:t>if (</a:t>
            </a:r>
            <a:r>
              <a:rPr lang="en-US" dirty="0" err="1"/>
              <a:t>this.displayMode</a:t>
            </a:r>
            <a:r>
              <a:rPr lang="en-US" dirty="0"/>
              <a:t> === </a:t>
            </a:r>
            <a:r>
              <a:rPr lang="en-US" dirty="0" err="1"/>
              <a:t>core.DisplayMode.Edit</a:t>
            </a:r>
            <a:r>
              <a:rPr lang="en-US" dirty="0"/>
              <a:t>)</a:t>
            </a:r>
          </a:p>
        </p:txBody>
      </p:sp>
    </p:spTree>
    <p:extLst>
      <p:ext uri="{BB962C8B-B14F-4D97-AF65-F5344CB8AC3E}">
        <p14:creationId xmlns:p14="http://schemas.microsoft.com/office/powerpoint/2010/main" val="21118622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PropertyPane</a:t>
            </a:r>
            <a:endParaRPr lang="en-US" dirty="0"/>
          </a:p>
        </p:txBody>
      </p:sp>
      <p:sp>
        <p:nvSpPr>
          <p:cNvPr id="5" name="Content Placeholder 4"/>
          <p:cNvSpPr>
            <a:spLocks noGrp="1"/>
          </p:cNvSpPr>
          <p:nvPr>
            <p:ph idx="1"/>
          </p:nvPr>
        </p:nvSpPr>
        <p:spPr/>
        <p:txBody>
          <a:bodyPr/>
          <a:lstStyle/>
          <a:p>
            <a:pPr marL="0" indent="0">
              <a:buNone/>
            </a:pPr>
            <a:r>
              <a:rPr lang="en-US" dirty="0"/>
              <a:t>Example: custom designer</a:t>
            </a:r>
          </a:p>
        </p:txBody>
      </p:sp>
      <p:pic>
        <p:nvPicPr>
          <p:cNvPr id="6" name="Picture 5"/>
          <p:cNvPicPr>
            <a:picLocks noChangeAspect="1"/>
          </p:cNvPicPr>
          <p:nvPr/>
        </p:nvPicPr>
        <p:blipFill>
          <a:blip r:embed="rId2"/>
          <a:stretch>
            <a:fillRect/>
          </a:stretch>
        </p:blipFill>
        <p:spPr>
          <a:xfrm>
            <a:off x="2100622" y="2627391"/>
            <a:ext cx="4722185" cy="3632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130601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SPFx framework</a:t>
            </a:r>
          </a:p>
        </p:txBody>
      </p:sp>
      <p:sp>
        <p:nvSpPr>
          <p:cNvPr id="3" name="Text Placeholder 2"/>
          <p:cNvSpPr>
            <a:spLocks noGrp="1"/>
          </p:cNvSpPr>
          <p:nvPr>
            <p:ph type="body" idx="1"/>
          </p:nvPr>
        </p:nvSpPr>
        <p:spPr/>
        <p:txBody>
          <a:bodyPr/>
          <a:lstStyle/>
          <a:p>
            <a:r>
              <a:rPr lang="en-US" dirty="0"/>
              <a:t>How to get updates to SPFx?</a:t>
            </a:r>
          </a:p>
        </p:txBody>
      </p:sp>
    </p:spTree>
    <p:extLst>
      <p:ext uri="{BB962C8B-B14F-4D97-AF65-F5344CB8AC3E}">
        <p14:creationId xmlns:p14="http://schemas.microsoft.com/office/powerpoint/2010/main" val="361079898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a:bodyPr>
          <a:lstStyle/>
          <a:p>
            <a:pPr marL="0" indent="0">
              <a:buNone/>
            </a:pPr>
            <a:r>
              <a:rPr lang="en-US" dirty="0"/>
              <a:t>Upgrading SPFx version is a challenge</a:t>
            </a:r>
          </a:p>
          <a:p>
            <a:endParaRPr lang="en-US" dirty="0"/>
          </a:p>
          <a:p>
            <a:r>
              <a:rPr lang="en-US" dirty="0"/>
              <a:t>Pre-GA, it meant building a new project and moving your code</a:t>
            </a:r>
          </a:p>
          <a:p>
            <a:endParaRPr lang="en-US" dirty="0"/>
          </a:p>
          <a:p>
            <a:r>
              <a:rPr lang="en-US" dirty="0"/>
              <a:t>Promised this will stop after GA *</a:t>
            </a:r>
          </a:p>
        </p:txBody>
      </p:sp>
    </p:spTree>
    <p:extLst>
      <p:ext uri="{BB962C8B-B14F-4D97-AF65-F5344CB8AC3E}">
        <p14:creationId xmlns:p14="http://schemas.microsoft.com/office/powerpoint/2010/main" val="927605364"/>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Dependencies</a:t>
            </a:r>
          </a:p>
          <a:p>
            <a:endParaRPr lang="en-US" dirty="0"/>
          </a:p>
          <a:p>
            <a:r>
              <a:rPr lang="en-US" dirty="0"/>
              <a:t>In theory, as simple as updating </a:t>
            </a:r>
            <a:r>
              <a:rPr lang="en-US" dirty="0" err="1"/>
              <a:t>package.json</a:t>
            </a:r>
            <a:r>
              <a:rPr lang="en-US" dirty="0"/>
              <a:t> and running </a:t>
            </a:r>
            <a:r>
              <a:rPr lang="en-US" dirty="0" err="1"/>
              <a:t>npm</a:t>
            </a:r>
            <a:r>
              <a:rPr lang="en-US" dirty="0"/>
              <a:t> install/update</a:t>
            </a:r>
          </a:p>
          <a:p>
            <a:endParaRPr lang="en-US" dirty="0"/>
          </a:p>
          <a:p>
            <a:r>
              <a:rPr lang="en-US" dirty="0"/>
              <a:t>In practice, involves a lot of praying, occasionally deleting </a:t>
            </a:r>
            <a:r>
              <a:rPr lang="en-US" dirty="0" err="1"/>
              <a:t>node_modules</a:t>
            </a:r>
            <a:r>
              <a:rPr lang="en-US" dirty="0"/>
              <a:t>, and dealing with unexpected errors in dependencies</a:t>
            </a:r>
          </a:p>
          <a:p>
            <a:endParaRPr lang="en-US" dirty="0"/>
          </a:p>
          <a:p>
            <a:r>
              <a:rPr lang="en-US" dirty="0"/>
              <a:t>Some dependencies are still global, but that will pass</a:t>
            </a:r>
          </a:p>
        </p:txBody>
      </p:sp>
    </p:spTree>
    <p:extLst>
      <p:ext uri="{BB962C8B-B14F-4D97-AF65-F5344CB8AC3E}">
        <p14:creationId xmlns:p14="http://schemas.microsoft.com/office/powerpoint/2010/main" val="35020149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sharepoint_2016_logo.png (364×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956" y="4270939"/>
            <a:ext cx="2600325" cy="15001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SharePoint Development Models</a:t>
            </a:r>
          </a:p>
        </p:txBody>
      </p:sp>
      <p:graphicFrame>
        <p:nvGraphicFramePr>
          <p:cNvPr id="5" name="Content Placeholder 4"/>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http://www.concept1.co.uk/Images/Products/bball-s.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3" y="2125266"/>
            <a:ext cx="2221706" cy="881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point-portal-server2003.jpg (372×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1581" y="4327922"/>
            <a:ext cx="2657475" cy="757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arePoint-Logo_2[2].png (640×1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3119" y="2622091"/>
            <a:ext cx="2821781" cy="872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bysp2010.png (432×2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3275" y="4242197"/>
            <a:ext cx="2670295" cy="15576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Point-Online-with-office-365.png (704×2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6467" y="2565985"/>
            <a:ext cx="2135981" cy="8131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harePoint2013.png (685×1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2900" y="1998842"/>
            <a:ext cx="2167136" cy="62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200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anim calcmode="lin" valueType="num">
                                      <p:cBhvr>
                                        <p:cTn id="8" dur="500" fill="hold"/>
                                        <p:tgtEl>
                                          <p:spTgt spid="1026"/>
                                        </p:tgtEl>
                                        <p:attrNameLst>
                                          <p:attrName>ppt_x</p:attrName>
                                        </p:attrNameLst>
                                      </p:cBhvr>
                                      <p:tavLst>
                                        <p:tav tm="0">
                                          <p:val>
                                            <p:strVal val="#ppt_x"/>
                                          </p:val>
                                        </p:tav>
                                        <p:tav tm="100000">
                                          <p:val>
                                            <p:strVal val="#ppt_x"/>
                                          </p:val>
                                        </p:tav>
                                      </p:tavLst>
                                    </p:anim>
                                    <p:anim calcmode="lin" valueType="num">
                                      <p:cBhvr>
                                        <p:cTn id="9" dur="5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anim calcmode="lin" valueType="num">
                                      <p:cBhvr>
                                        <p:cTn id="14" dur="500" fill="hold"/>
                                        <p:tgtEl>
                                          <p:spTgt spid="1028"/>
                                        </p:tgtEl>
                                        <p:attrNameLst>
                                          <p:attrName>ppt_x</p:attrName>
                                        </p:attrNameLst>
                                      </p:cBhvr>
                                      <p:tavLst>
                                        <p:tav tm="0">
                                          <p:val>
                                            <p:strVal val="#ppt_x"/>
                                          </p:val>
                                        </p:tav>
                                        <p:tav tm="100000">
                                          <p:val>
                                            <p:strVal val="#ppt_x"/>
                                          </p:val>
                                        </p:tav>
                                      </p:tavLst>
                                    </p:anim>
                                    <p:anim calcmode="lin" valueType="num">
                                      <p:cBhvr>
                                        <p:cTn id="15" dur="500" fill="hold"/>
                                        <p:tgtEl>
                                          <p:spTgt spid="102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anim calcmode="lin" valueType="num">
                                      <p:cBhvr>
                                        <p:cTn id="20" dur="500" fill="hold"/>
                                        <p:tgtEl>
                                          <p:spTgt spid="1030"/>
                                        </p:tgtEl>
                                        <p:attrNameLst>
                                          <p:attrName>ppt_x</p:attrName>
                                        </p:attrNameLst>
                                      </p:cBhvr>
                                      <p:tavLst>
                                        <p:tav tm="0">
                                          <p:val>
                                            <p:strVal val="#ppt_x"/>
                                          </p:val>
                                        </p:tav>
                                        <p:tav tm="100000">
                                          <p:val>
                                            <p:strVal val="#ppt_x"/>
                                          </p:val>
                                        </p:tav>
                                      </p:tavLst>
                                    </p:anim>
                                    <p:anim calcmode="lin" valueType="num">
                                      <p:cBhvr>
                                        <p:cTn id="21" dur="500" fill="hold"/>
                                        <p:tgtEl>
                                          <p:spTgt spid="103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anim calcmode="lin" valueType="num">
                                      <p:cBhvr>
                                        <p:cTn id="26" dur="500" fill="hold"/>
                                        <p:tgtEl>
                                          <p:spTgt spid="1032"/>
                                        </p:tgtEl>
                                        <p:attrNameLst>
                                          <p:attrName>ppt_x</p:attrName>
                                        </p:attrNameLst>
                                      </p:cBhvr>
                                      <p:tavLst>
                                        <p:tav tm="0">
                                          <p:val>
                                            <p:strVal val="#ppt_x"/>
                                          </p:val>
                                        </p:tav>
                                        <p:tav tm="100000">
                                          <p:val>
                                            <p:strVal val="#ppt_x"/>
                                          </p:val>
                                        </p:tav>
                                      </p:tavLst>
                                    </p:anim>
                                    <p:anim calcmode="lin" valueType="num">
                                      <p:cBhvr>
                                        <p:cTn id="27" dur="500" fill="hold"/>
                                        <p:tgtEl>
                                          <p:spTgt spid="103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anim calcmode="lin" valueType="num">
                                      <p:cBhvr>
                                        <p:cTn id="32" dur="500" fill="hold"/>
                                        <p:tgtEl>
                                          <p:spTgt spid="1034"/>
                                        </p:tgtEl>
                                        <p:attrNameLst>
                                          <p:attrName>ppt_x</p:attrName>
                                        </p:attrNameLst>
                                      </p:cBhvr>
                                      <p:tavLst>
                                        <p:tav tm="0">
                                          <p:val>
                                            <p:strVal val="#ppt_x"/>
                                          </p:val>
                                        </p:tav>
                                        <p:tav tm="100000">
                                          <p:val>
                                            <p:strVal val="#ppt_x"/>
                                          </p:val>
                                        </p:tav>
                                      </p:tavLst>
                                    </p:anim>
                                    <p:anim calcmode="lin" valueType="num">
                                      <p:cBhvr>
                                        <p:cTn id="33" dur="500" fill="hold"/>
                                        <p:tgtEl>
                                          <p:spTgt spid="103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038"/>
                                        </p:tgtEl>
                                        <p:attrNameLst>
                                          <p:attrName>style.visibility</p:attrName>
                                        </p:attrNameLst>
                                      </p:cBhvr>
                                      <p:to>
                                        <p:strVal val="visible"/>
                                      </p:to>
                                    </p:set>
                                    <p:animEffect transition="in" filter="fade">
                                      <p:cBhvr>
                                        <p:cTn id="37" dur="500"/>
                                        <p:tgtEl>
                                          <p:spTgt spid="1038"/>
                                        </p:tgtEl>
                                      </p:cBhvr>
                                    </p:animEffect>
                                    <p:anim calcmode="lin" valueType="num">
                                      <p:cBhvr>
                                        <p:cTn id="38" dur="500" fill="hold"/>
                                        <p:tgtEl>
                                          <p:spTgt spid="1038"/>
                                        </p:tgtEl>
                                        <p:attrNameLst>
                                          <p:attrName>ppt_x</p:attrName>
                                        </p:attrNameLst>
                                      </p:cBhvr>
                                      <p:tavLst>
                                        <p:tav tm="0">
                                          <p:val>
                                            <p:strVal val="#ppt_x"/>
                                          </p:val>
                                        </p:tav>
                                        <p:tav tm="100000">
                                          <p:val>
                                            <p:strVal val="#ppt_x"/>
                                          </p:val>
                                        </p:tav>
                                      </p:tavLst>
                                    </p:anim>
                                    <p:anim calcmode="lin" valueType="num">
                                      <p:cBhvr>
                                        <p:cTn id="39" dur="500" fill="hold"/>
                                        <p:tgtEl>
                                          <p:spTgt spid="103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fade">
                                      <p:cBhvr>
                                        <p:cTn id="43" dur="500"/>
                                        <p:tgtEl>
                                          <p:spTgt spid="1036"/>
                                        </p:tgtEl>
                                      </p:cBhvr>
                                    </p:animEffect>
                                    <p:anim calcmode="lin" valueType="num">
                                      <p:cBhvr>
                                        <p:cTn id="44" dur="500" fill="hold"/>
                                        <p:tgtEl>
                                          <p:spTgt spid="1036"/>
                                        </p:tgtEl>
                                        <p:attrNameLst>
                                          <p:attrName>ppt_x</p:attrName>
                                        </p:attrNameLst>
                                      </p:cBhvr>
                                      <p:tavLst>
                                        <p:tav tm="0">
                                          <p:val>
                                            <p:strVal val="#ppt_x"/>
                                          </p:val>
                                        </p:tav>
                                        <p:tav tm="100000">
                                          <p:val>
                                            <p:strVal val="#ppt_x"/>
                                          </p:val>
                                        </p:tav>
                                      </p:tavLst>
                                    </p:anim>
                                    <p:anim calcmode="lin" valueType="num">
                                      <p:cBhvr>
                                        <p:cTn id="45"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helpful tips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66210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Open integrated terminal in </a:t>
            </a:r>
            <a:r>
              <a:rPr lang="en-US" dirty="0" err="1"/>
              <a:t>VSCode</a:t>
            </a:r>
            <a:endParaRPr lang="en-US" dirty="0"/>
          </a:p>
        </p:txBody>
      </p:sp>
      <p:pic>
        <p:nvPicPr>
          <p:cNvPr id="4" name="Picture 3"/>
          <p:cNvPicPr>
            <a:picLocks noChangeAspect="1"/>
          </p:cNvPicPr>
          <p:nvPr/>
        </p:nvPicPr>
        <p:blipFill>
          <a:blip r:embed="rId2"/>
          <a:stretch>
            <a:fillRect/>
          </a:stretch>
        </p:blipFill>
        <p:spPr>
          <a:xfrm>
            <a:off x="1967239" y="2730137"/>
            <a:ext cx="5209521" cy="3396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9246530"/>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import statements</a:t>
            </a:r>
          </a:p>
        </p:txBody>
      </p:sp>
      <p:sp>
        <p:nvSpPr>
          <p:cNvPr id="7" name="Content Placeholder 6"/>
          <p:cNvSpPr>
            <a:spLocks noGrp="1"/>
          </p:cNvSpPr>
          <p:nvPr>
            <p:ph idx="1"/>
          </p:nvPr>
        </p:nvSpPr>
        <p:spPr/>
        <p:txBody>
          <a:bodyPr/>
          <a:lstStyle/>
          <a:p>
            <a:pPr marL="0" indent="0">
              <a:buNone/>
            </a:pPr>
            <a:r>
              <a:rPr lang="en-US" dirty="0"/>
              <a:t>You don’t have to type the import yourself, look for the yellow bulb icon when standing on an unrecognized element:</a:t>
            </a:r>
          </a:p>
        </p:txBody>
      </p:sp>
      <p:pic>
        <p:nvPicPr>
          <p:cNvPr id="8" name="Content Placeholder 3"/>
          <p:cNvPicPr>
            <a:picLocks noChangeAspect="1"/>
          </p:cNvPicPr>
          <p:nvPr/>
        </p:nvPicPr>
        <p:blipFill>
          <a:blip r:embed="rId2"/>
          <a:stretch>
            <a:fillRect/>
          </a:stretch>
        </p:blipFill>
        <p:spPr>
          <a:xfrm>
            <a:off x="1875235" y="3443883"/>
            <a:ext cx="5393531"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95707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7" name="Content Placeholder 6"/>
          <p:cNvSpPr>
            <a:spLocks noGrp="1"/>
          </p:cNvSpPr>
          <p:nvPr>
            <p:ph idx="1"/>
          </p:nvPr>
        </p:nvSpPr>
        <p:spPr/>
        <p:txBody>
          <a:bodyPr/>
          <a:lstStyle/>
          <a:p>
            <a:pPr marL="0" indent="0">
              <a:buNone/>
            </a:pPr>
            <a:r>
              <a:rPr lang="en-US" dirty="0"/>
              <a:t>Delete/exclude </a:t>
            </a:r>
            <a:r>
              <a:rPr lang="en-US" dirty="0" err="1"/>
              <a:t>node_modules</a:t>
            </a:r>
            <a:r>
              <a:rPr lang="en-US" dirty="0"/>
              <a:t> from your source control / when zipping the project.</a:t>
            </a:r>
          </a:p>
          <a:p>
            <a:pPr marL="0" indent="0">
              <a:buNone/>
            </a:pPr>
            <a:endParaRPr lang="en-US" dirty="0"/>
          </a:p>
          <a:p>
            <a:pPr marL="0" indent="0">
              <a:buNone/>
            </a:pPr>
            <a:r>
              <a:rPr lang="en-US" dirty="0"/>
              <a:t>Demo project size:</a:t>
            </a:r>
          </a:p>
          <a:p>
            <a:pPr marL="0" indent="0">
              <a:buNone/>
            </a:pPr>
            <a:r>
              <a:rPr lang="en-US" dirty="0"/>
              <a:t>646MB, 86K files.</a:t>
            </a:r>
          </a:p>
          <a:p>
            <a:pPr marL="0" indent="0">
              <a:buNone/>
            </a:pPr>
            <a:r>
              <a:rPr lang="en-US" dirty="0"/>
              <a:t>Without </a:t>
            </a:r>
            <a:r>
              <a:rPr lang="en-US" dirty="0" err="1"/>
              <a:t>node_modules</a:t>
            </a:r>
            <a:r>
              <a:rPr lang="en-US" dirty="0"/>
              <a:t>:</a:t>
            </a:r>
          </a:p>
          <a:p>
            <a:pPr marL="0" indent="0">
              <a:buNone/>
            </a:pPr>
            <a:r>
              <a:rPr lang="en-US" dirty="0"/>
              <a:t>1.75MB</a:t>
            </a:r>
            <a:r>
              <a:rPr lang="en-US"/>
              <a:t>, 138 </a:t>
            </a:r>
            <a:r>
              <a:rPr lang="en-US" dirty="0"/>
              <a:t>files.</a:t>
            </a:r>
          </a:p>
        </p:txBody>
      </p:sp>
    </p:spTree>
    <p:extLst>
      <p:ext uri="{BB962C8B-B14F-4D97-AF65-F5344CB8AC3E}">
        <p14:creationId xmlns:p14="http://schemas.microsoft.com/office/powerpoint/2010/main" val="344728566"/>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Get used to memorizing commands…</a:t>
            </a:r>
          </a:p>
          <a:p>
            <a:r>
              <a:rPr lang="en-US" dirty="0"/>
              <a:t>gulp = build</a:t>
            </a:r>
          </a:p>
          <a:p>
            <a:r>
              <a:rPr lang="en-US" dirty="0"/>
              <a:t>gulp --ship = build in production</a:t>
            </a:r>
          </a:p>
          <a:p>
            <a:r>
              <a:rPr lang="en-US" dirty="0"/>
              <a:t>gulp trust-dev-cert/</a:t>
            </a:r>
            <a:r>
              <a:rPr lang="en-US" dirty="0" err="1"/>
              <a:t>untrust</a:t>
            </a:r>
            <a:r>
              <a:rPr lang="en-US" dirty="0"/>
              <a:t>-dev-cert = trust the local certificate</a:t>
            </a:r>
          </a:p>
          <a:p>
            <a:r>
              <a:rPr lang="en-US" dirty="0"/>
              <a:t>gulp package-solution = create package</a:t>
            </a:r>
          </a:p>
          <a:p>
            <a:r>
              <a:rPr lang="en-US" dirty="0"/>
              <a:t>gulp serve = start local server</a:t>
            </a:r>
          </a:p>
          <a:p>
            <a:r>
              <a:rPr lang="en-US" dirty="0"/>
              <a:t>code . = open </a:t>
            </a:r>
            <a:r>
              <a:rPr lang="en-US" dirty="0" err="1"/>
              <a:t>VSCode</a:t>
            </a:r>
            <a:r>
              <a:rPr lang="en-US" dirty="0"/>
              <a:t> in current folder</a:t>
            </a:r>
          </a:p>
        </p:txBody>
      </p:sp>
    </p:spTree>
    <p:extLst>
      <p:ext uri="{BB962C8B-B14F-4D97-AF65-F5344CB8AC3E}">
        <p14:creationId xmlns:p14="http://schemas.microsoft.com/office/powerpoint/2010/main" val="316255389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a:xfrm>
            <a:off x="628651" y="2226469"/>
            <a:ext cx="3993356" cy="3263504"/>
          </a:xfrm>
        </p:spPr>
        <p:txBody>
          <a:bodyPr>
            <a:normAutofit fontScale="77500" lnSpcReduction="20000"/>
          </a:bodyPr>
          <a:lstStyle/>
          <a:p>
            <a:r>
              <a:rPr lang="en-US" dirty="0"/>
              <a:t>Get used to seeing warnings in the output of the different commands, especially </a:t>
            </a:r>
            <a:r>
              <a:rPr lang="en-US" dirty="0" err="1"/>
              <a:t>npm</a:t>
            </a:r>
            <a:r>
              <a:rPr lang="en-US" dirty="0"/>
              <a:t>-install.</a:t>
            </a:r>
          </a:p>
          <a:p>
            <a:r>
              <a:rPr lang="en-US" dirty="0"/>
              <a:t>Errors – you should resolve or something will be broken.</a:t>
            </a:r>
          </a:p>
          <a:p>
            <a:r>
              <a:rPr lang="en-US" dirty="0"/>
              <a:t>Warnings during build (gulp) may come from your code so you should fix these (missing semicolon, unneeded import, </a:t>
            </a:r>
            <a:r>
              <a:rPr lang="en-US" dirty="0" err="1"/>
              <a:t>etc</a:t>
            </a:r>
            <a:r>
              <a:rPr lang="en-US" dirty="0"/>
              <a:t>)</a:t>
            </a:r>
          </a:p>
          <a:p>
            <a:endParaRPr lang="en-US" dirty="0"/>
          </a:p>
        </p:txBody>
      </p:sp>
      <p:pic>
        <p:nvPicPr>
          <p:cNvPr id="4" name="Picture 3"/>
          <p:cNvPicPr>
            <a:picLocks noChangeAspect="1"/>
          </p:cNvPicPr>
          <p:nvPr/>
        </p:nvPicPr>
        <p:blipFill>
          <a:blip r:embed="rId2"/>
          <a:stretch>
            <a:fillRect/>
          </a:stretch>
        </p:blipFill>
        <p:spPr>
          <a:xfrm>
            <a:off x="4706781" y="2200276"/>
            <a:ext cx="9889650" cy="3289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552552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917704"/>
            <a:ext cx="8648700" cy="391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57895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r>
              <a:rPr lang="en-US" dirty="0"/>
              <a:t>follow up:</a:t>
            </a:r>
          </a:p>
          <a:p>
            <a:r>
              <a:rPr lang="en-US" dirty="0">
                <a:hlinkClick r:id="rId2"/>
              </a:rPr>
              <a:t>shai@kwizcom.com</a:t>
            </a:r>
            <a:endParaRPr lang="en-US" dirty="0"/>
          </a:p>
          <a:p>
            <a:r>
              <a:rPr lang="en-US" dirty="0" err="1"/>
              <a:t>kwizcom.blogspot.com</a:t>
            </a:r>
            <a:endParaRPr lang="en-US" dirty="0"/>
          </a:p>
        </p:txBody>
      </p:sp>
    </p:spTree>
    <p:extLst>
      <p:ext uri="{BB962C8B-B14F-4D97-AF65-F5344CB8AC3E}">
        <p14:creationId xmlns:p14="http://schemas.microsoft.com/office/powerpoint/2010/main" val="8295113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Development Models</a:t>
            </a:r>
          </a:p>
        </p:txBody>
      </p:sp>
      <p:sp>
        <p:nvSpPr>
          <p:cNvPr id="5" name="Content Placeholder 4"/>
          <p:cNvSpPr>
            <a:spLocks noGrp="1"/>
          </p:cNvSpPr>
          <p:nvPr>
            <p:ph sz="half" idx="1"/>
          </p:nvPr>
        </p:nvSpPr>
        <p:spPr/>
        <p:txBody>
          <a:bodyPr>
            <a:normAutofit fontScale="77500" lnSpcReduction="20000"/>
          </a:bodyPr>
          <a:lstStyle/>
          <a:p>
            <a:r>
              <a:rPr lang="en-US" dirty="0"/>
              <a:t>2001</a:t>
            </a:r>
          </a:p>
          <a:p>
            <a:pPr lvl="1"/>
            <a:r>
              <a:rPr lang="en-US" dirty="0"/>
              <a:t>ASP (no, I didn’t forget the </a:t>
            </a:r>
            <a:r>
              <a:rPr lang="en-US" dirty="0" err="1"/>
              <a:t>.Net</a:t>
            </a:r>
            <a:r>
              <a:rPr lang="en-US" dirty="0"/>
              <a:t>)</a:t>
            </a:r>
          </a:p>
          <a:p>
            <a:pPr lvl="1"/>
            <a:r>
              <a:rPr lang="en-US" dirty="0"/>
              <a:t>Page parts</a:t>
            </a:r>
            <a:r>
              <a:rPr lang="en-US"/>
              <a:t>, tokens </a:t>
            </a:r>
            <a:r>
              <a:rPr lang="en-US" dirty="0"/>
              <a:t>(_</a:t>
            </a:r>
            <a:r>
              <a:rPr lang="en-US" dirty="0" err="1"/>
              <a:t>wpq</a:t>
            </a:r>
            <a:r>
              <a:rPr lang="en-US" dirty="0"/>
              <a:t>_, _</a:t>
            </a:r>
            <a:r>
              <a:rPr lang="en-US" dirty="0" err="1"/>
              <a:t>wpr</a:t>
            </a:r>
            <a:r>
              <a:rPr lang="en-US" dirty="0"/>
              <a:t>_)</a:t>
            </a:r>
          </a:p>
          <a:p>
            <a:pPr lvl="1"/>
            <a:r>
              <a:rPr lang="en-US" dirty="0"/>
              <a:t>No clear packaging and deployment</a:t>
            </a:r>
          </a:p>
          <a:p>
            <a:r>
              <a:rPr lang="en-US" dirty="0"/>
              <a:t>2003</a:t>
            </a:r>
          </a:p>
          <a:p>
            <a:pPr lvl="1"/>
            <a:r>
              <a:rPr lang="en-US" dirty="0"/>
              <a:t>Web parts (</a:t>
            </a:r>
            <a:r>
              <a:rPr lang="en-US" dirty="0" err="1"/>
              <a:t>ASP.Net</a:t>
            </a:r>
            <a:r>
              <a:rPr lang="en-US" dirty="0"/>
              <a:t> custom controls)</a:t>
            </a:r>
          </a:p>
          <a:p>
            <a:pPr lvl="1"/>
            <a:r>
              <a:rPr lang="en-US" dirty="0"/>
              <a:t>Packaged in CAB</a:t>
            </a:r>
          </a:p>
          <a:p>
            <a:r>
              <a:rPr lang="en-US" dirty="0"/>
              <a:t>2007</a:t>
            </a:r>
          </a:p>
          <a:p>
            <a:pPr lvl="1"/>
            <a:r>
              <a:rPr lang="en-US" dirty="0"/>
              <a:t>Features</a:t>
            </a:r>
          </a:p>
          <a:p>
            <a:pPr lvl="1"/>
            <a:r>
              <a:rPr lang="en-US" dirty="0"/>
              <a:t>WSP package</a:t>
            </a:r>
          </a:p>
        </p:txBody>
      </p:sp>
      <p:sp>
        <p:nvSpPr>
          <p:cNvPr id="6" name="Content Placeholder 5"/>
          <p:cNvSpPr>
            <a:spLocks noGrp="1"/>
          </p:cNvSpPr>
          <p:nvPr>
            <p:ph sz="half" idx="2"/>
          </p:nvPr>
        </p:nvSpPr>
        <p:spPr/>
        <p:txBody>
          <a:bodyPr>
            <a:normAutofit fontScale="77500" lnSpcReduction="20000"/>
          </a:bodyPr>
          <a:lstStyle/>
          <a:p>
            <a:r>
              <a:rPr lang="en-US" dirty="0"/>
              <a:t>2010</a:t>
            </a:r>
          </a:p>
          <a:p>
            <a:pPr lvl="1"/>
            <a:r>
              <a:rPr lang="en-US" dirty="0"/>
              <a:t>Timer jobs</a:t>
            </a:r>
          </a:p>
          <a:p>
            <a:pPr lvl="1"/>
            <a:r>
              <a:rPr lang="en-US" dirty="0"/>
              <a:t>Sandbox</a:t>
            </a:r>
          </a:p>
          <a:p>
            <a:r>
              <a:rPr lang="en-US" dirty="0"/>
              <a:t>2013</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dirty="0" err="1"/>
              <a:t>JSLink</a:t>
            </a:r>
            <a:r>
              <a:rPr lang="en-US" dirty="0"/>
              <a:t> / CSR</a:t>
            </a:r>
          </a:p>
          <a:p>
            <a:r>
              <a:rPr lang="en-US" dirty="0"/>
              <a:t>SPO</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dirty="0" err="1"/>
              <a:t>JSLink</a:t>
            </a:r>
            <a:r>
              <a:rPr lang="en-US" dirty="0"/>
              <a:t> / CSR No code sandbox solutions</a:t>
            </a:r>
          </a:p>
          <a:p>
            <a:pPr lvl="1"/>
            <a:r>
              <a:rPr lang="en-US" dirty="0"/>
              <a:t>SharePoint Framework (SPFx)</a:t>
            </a:r>
          </a:p>
        </p:txBody>
      </p:sp>
      <p:cxnSp>
        <p:nvCxnSpPr>
          <p:cNvPr id="3" name="Straight Connector 2">
            <a:extLst>
              <a:ext uri="{FF2B5EF4-FFF2-40B4-BE49-F238E27FC236}">
                <a16:creationId xmlns:a16="http://schemas.microsoft.com/office/drawing/2014/main" id="{DF8CC0B2-DB8B-49D5-91C9-61648967F3F1}"/>
              </a:ext>
            </a:extLst>
          </p:cNvPr>
          <p:cNvCxnSpPr/>
          <p:nvPr/>
        </p:nvCxnSpPr>
        <p:spPr>
          <a:xfrm>
            <a:off x="5445760" y="5466080"/>
            <a:ext cx="295656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699D76A-F94C-4A9E-AFD9-5F25EF81A185}"/>
              </a:ext>
            </a:extLst>
          </p:cNvPr>
          <p:cNvCxnSpPr>
            <a:cxnSpLocks/>
          </p:cNvCxnSpPr>
          <p:nvPr/>
        </p:nvCxnSpPr>
        <p:spPr>
          <a:xfrm>
            <a:off x="5445760" y="5709920"/>
            <a:ext cx="92456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802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Text Placeholder 4"/>
          <p:cNvSpPr>
            <a:spLocks noGrp="1"/>
          </p:cNvSpPr>
          <p:nvPr>
            <p:ph type="body" idx="1"/>
          </p:nvPr>
        </p:nvSpPr>
        <p:spPr/>
        <p:txBody>
          <a:bodyPr/>
          <a:lstStyle/>
          <a:p>
            <a:r>
              <a:rPr lang="en-US" dirty="0"/>
              <a:t>Brief explanation of the SharePoint Framework</a:t>
            </a:r>
          </a:p>
        </p:txBody>
      </p:sp>
    </p:spTree>
    <p:extLst>
      <p:ext uri="{BB962C8B-B14F-4D97-AF65-F5344CB8AC3E}">
        <p14:creationId xmlns:p14="http://schemas.microsoft.com/office/powerpoint/2010/main" val="3243185415"/>
      </p:ext>
    </p:extLst>
  </p:cSld>
  <p:clrMapOvr>
    <a:masterClrMapping/>
  </p:clrMapOvr>
  <p:transition spd="slow">
    <p:wipe/>
  </p:transition>
</p:sld>
</file>

<file path=ppt/theme/theme1.xml><?xml version="1.0" encoding="utf-8"?>
<a:theme xmlns:a="http://schemas.openxmlformats.org/drawingml/2006/main" name="kwizcom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kwizcomtheme</Template>
  <TotalTime>15384</TotalTime>
  <Words>5938</Words>
  <Application>Microsoft Office PowerPoint</Application>
  <PresentationFormat>On-screen Show (4:3)</PresentationFormat>
  <Paragraphs>732</Paragraphs>
  <Slides>77</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ＭＳ Ｐゴシック</vt:lpstr>
      <vt:lpstr>Arial</vt:lpstr>
      <vt:lpstr>Calibri</vt:lpstr>
      <vt:lpstr>Consolas</vt:lpstr>
      <vt:lpstr>Mangal</vt:lpstr>
      <vt:lpstr>Times New Roman</vt:lpstr>
      <vt:lpstr>Verdana</vt:lpstr>
      <vt:lpstr>Wingdings</vt:lpstr>
      <vt:lpstr>kwizcomtheme</vt:lpstr>
      <vt:lpstr>SPFx: An ISV Insight to Microsoft’s latest customization model</vt:lpstr>
      <vt:lpstr>PowerPoint Presentation</vt:lpstr>
      <vt:lpstr>Shai Petel</vt:lpstr>
      <vt:lpstr>Focus:</vt:lpstr>
      <vt:lpstr>Topics</vt:lpstr>
      <vt:lpstr>SharePoint Development Models</vt:lpstr>
      <vt:lpstr>SharePoint Development Models</vt:lpstr>
      <vt:lpstr>SharePoint Development Models</vt:lpstr>
      <vt:lpstr>What is SPFx?</vt:lpstr>
      <vt:lpstr>What is SPFx?</vt:lpstr>
      <vt:lpstr>What is SPFx? - advantages</vt:lpstr>
      <vt:lpstr>What is SPFx? - disadvantages</vt:lpstr>
      <vt:lpstr>Does it deliver?</vt:lpstr>
      <vt:lpstr>Choice of UI framework</vt:lpstr>
      <vt:lpstr>Choice of UI framework</vt:lpstr>
      <vt:lpstr>Choice of UI framework</vt:lpstr>
      <vt:lpstr>Choice of UI framework</vt:lpstr>
      <vt:lpstr>Choice of UI framework</vt:lpstr>
      <vt:lpstr>Building your solution</vt:lpstr>
      <vt:lpstr>Building your solution</vt:lpstr>
      <vt:lpstr>Building your solution</vt:lpstr>
      <vt:lpstr>Building your solution</vt:lpstr>
      <vt:lpstr>Building your solution</vt:lpstr>
      <vt:lpstr>Publishing</vt:lpstr>
      <vt:lpstr>Publishing</vt:lpstr>
      <vt:lpstr>Publishing</vt:lpstr>
      <vt:lpstr>Publishing</vt:lpstr>
      <vt:lpstr>Publishing</vt:lpstr>
      <vt:lpstr>Publishing</vt:lpstr>
      <vt:lpstr>Publishing</vt:lpstr>
      <vt:lpstr>Development options</vt:lpstr>
      <vt:lpstr>Development options - local workbench</vt:lpstr>
      <vt:lpstr>Development options – online workbench</vt:lpstr>
      <vt:lpstr>Development options – classic/modern page</vt:lpstr>
      <vt:lpstr>Development options</vt:lpstr>
      <vt:lpstr>Development options</vt:lpstr>
      <vt:lpstr>Dependencies</vt:lpstr>
      <vt:lpstr>Dependencies - npm</vt:lpstr>
      <vt:lpstr>Dependencies - npm</vt:lpstr>
      <vt:lpstr>Dependencies - npm</vt:lpstr>
      <vt:lpstr>Dependencies - npm</vt:lpstr>
      <vt:lpstr>Dependencies - npm</vt:lpstr>
      <vt:lpstr>Dependencies – global library</vt:lpstr>
      <vt:lpstr>Dependencies – global library</vt:lpstr>
      <vt:lpstr>Dependencies – global library</vt:lpstr>
      <vt:lpstr>Dependencies –fabric js</vt:lpstr>
      <vt:lpstr>Shared reusable code</vt:lpstr>
      <vt:lpstr>Shared Reusable Code</vt:lpstr>
      <vt:lpstr>Shared Reusable Code</vt:lpstr>
      <vt:lpstr>Shared Reusable Code</vt:lpstr>
      <vt:lpstr>Shared Reusable Code</vt:lpstr>
      <vt:lpstr>Shared Reusable Code - npm</vt:lpstr>
      <vt:lpstr>Shared Reusable Code - npm</vt:lpstr>
      <vt:lpstr>Shared Reusable Code - npm</vt:lpstr>
      <vt:lpstr>Consuming Data</vt:lpstr>
      <vt:lpstr>Consuming data</vt:lpstr>
      <vt:lpstr>Consuming data</vt:lpstr>
      <vt:lpstr>Consuming data</vt:lpstr>
      <vt:lpstr>Consuming data</vt:lpstr>
      <vt:lpstr>Advanced PropertyPane</vt:lpstr>
      <vt:lpstr>Advanced PropertyPane</vt:lpstr>
      <vt:lpstr>Advanced PropertyPane</vt:lpstr>
      <vt:lpstr>Advanced PropertyPane</vt:lpstr>
      <vt:lpstr>Advanced PropertyPane</vt:lpstr>
      <vt:lpstr>Advanced PropertyPane</vt:lpstr>
      <vt:lpstr>Advanced PropertyPane</vt:lpstr>
      <vt:lpstr>Updating SPFx framework</vt:lpstr>
      <vt:lpstr>Updating SPFx framework</vt:lpstr>
      <vt:lpstr>Updating SPFx framework</vt:lpstr>
      <vt:lpstr>Other helpful tips</vt:lpstr>
      <vt:lpstr>Helpful tips</vt:lpstr>
      <vt:lpstr>Add import statements</vt:lpstr>
      <vt:lpstr>Helpful tips</vt:lpstr>
      <vt:lpstr>Helpful tips</vt:lpstr>
      <vt:lpstr>Helpful tips</vt:lpstr>
      <vt:lpstr>Helpful tips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nimrod</dc:creator>
  <cp:lastModifiedBy>Shai Petel</cp:lastModifiedBy>
  <cp:revision>237</cp:revision>
  <dcterms:created xsi:type="dcterms:W3CDTF">2010-09-19T16:27:21Z</dcterms:created>
  <dcterms:modified xsi:type="dcterms:W3CDTF">2018-04-11T18:41:53Z</dcterms:modified>
</cp:coreProperties>
</file>