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2" r:id="rId7"/>
    <p:sldId id="263" r:id="rId8"/>
    <p:sldId id="260" r:id="rId9"/>
    <p:sldId id="261" r:id="rId10"/>
    <p:sldId id="265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4660"/>
  </p:normalViewPr>
  <p:slideViewPr>
    <p:cSldViewPr>
      <p:cViewPr varScale="1">
        <p:scale>
          <a:sx n="182" d="100"/>
          <a:sy n="182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5C1D-71CD-40A7-90E6-2A509741901C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FBB0C-A7D5-48D1-AD1E-99DDE6D1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8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1713-3CF6-4469-9746-34AB3FADFE84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8F494-0C48-417A-A877-0763ACB88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4B13DE0-D3DC-B646-B620-3DEE448AB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95C5BBEB-91E2-1F42-AA9A-38F646BD0700}" type="slidenum">
              <a:rPr lang="he-IL" altLang="he-IL">
                <a:latin typeface="Times New Roman" panose="02020603050405020304" pitchFamily="18" charset="0"/>
              </a:rPr>
              <a:pPr rtl="0">
                <a:spcBef>
                  <a:spcPct val="0"/>
                </a:spcBef>
              </a:pPr>
              <a:t>5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2FFE99D-6A5C-F44D-AB22-2263DB3F6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1FB7CDA-0B12-674C-8FAA-311B947DB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2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4B13DE0-D3DC-B646-B620-3DEE448AB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95C5BBEB-91E2-1F42-AA9A-38F646BD0700}" type="slidenum">
              <a:rPr lang="he-IL" altLang="he-IL">
                <a:latin typeface="Times New Roman" panose="02020603050405020304" pitchFamily="18" charset="0"/>
              </a:rPr>
              <a:pPr rtl="0">
                <a:spcBef>
                  <a:spcPct val="0"/>
                </a:spcBef>
              </a:pPr>
              <a:t>6</a:t>
            </a:fld>
            <a:endParaRPr lang="en-US" altLang="he-IL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2FFE99D-6A5C-F44D-AB22-2263DB3F6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1FB7CDA-0B12-674C-8FAA-311B947DB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he-I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6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 bwMode="auto">
          <a:xfrm>
            <a:off x="758952" y="1984248"/>
            <a:ext cx="6473952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8952" y="1371600"/>
            <a:ext cx="6473952" cy="4572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58952" y="4416552"/>
            <a:ext cx="6473952" cy="4572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657600" y="5943600"/>
            <a:ext cx="5184648" cy="301752"/>
          </a:xfrm>
        </p:spPr>
        <p:txBody>
          <a:bodyPr>
            <a:noAutofit/>
          </a:bodyPr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3657600" y="6236208"/>
            <a:ext cx="5184648" cy="539496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3863"/>
            <a:ext cx="2231141" cy="573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01" y="3333750"/>
            <a:ext cx="676657" cy="21642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" y="533400"/>
            <a:ext cx="4765964" cy="27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371600"/>
            <a:ext cx="914400" cy="45720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984248"/>
            <a:ext cx="6473952" cy="13716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600" b="1" cap="none" baseline="0" dirty="0">
                <a:ln w="63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3429000"/>
            <a:ext cx="6473952" cy="1371600"/>
          </a:xfrm>
        </p:spPr>
        <p:txBody>
          <a:bodyPr lIns="0" rIns="0"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04" y="4203193"/>
            <a:ext cx="676657" cy="21642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7543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7048"/>
            <a:ext cx="3657600" cy="44165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527048"/>
            <a:ext cx="3657600" cy="441655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7543800" cy="914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365760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041648" y="1452309"/>
            <a:ext cx="365760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2107152"/>
            <a:ext cx="3657600" cy="3836448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1648" y="2107152"/>
            <a:ext cx="3657600" cy="3836448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7543800" cy="914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6419088"/>
            <a:ext cx="914400" cy="384048"/>
          </a:xfrm>
        </p:spPr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04" y="4203193"/>
            <a:ext cx="676657" cy="2164274"/>
          </a:xfrm>
          <a:prstGeom prst="rect">
            <a:avLst/>
          </a:prstGeom>
        </p:spPr>
      </p:pic>
      <p:sp>
        <p:nvSpPr>
          <p:cNvPr id="11" name="Content Placeholder 3"/>
          <p:cNvSpPr>
            <a:spLocks noGrp="1"/>
          </p:cNvSpPr>
          <p:nvPr>
            <p:ph sz="half" idx="1"/>
          </p:nvPr>
        </p:nvSpPr>
        <p:spPr>
          <a:xfrm>
            <a:off x="3124200" y="594360"/>
            <a:ext cx="4724400" cy="5349240"/>
          </a:xfrm>
        </p:spPr>
        <p:txBody>
          <a:bodyPr tIns="0"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8600" y="5905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2"/>
          </p:nvPr>
        </p:nvSpPr>
        <p:spPr>
          <a:xfrm>
            <a:off x="228600" y="1752600"/>
            <a:ext cx="2743200" cy="4207213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20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" y="1426"/>
            <a:ext cx="9140196" cy="6855147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5448"/>
            <a:ext cx="7543800" cy="914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28600" y="1527048"/>
            <a:ext cx="7543800" cy="441655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29016" y="6419088"/>
            <a:ext cx="914400" cy="38404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</a:defRPr>
            </a:lvl1pPr>
          </a:lstStyle>
          <a:p>
            <a:fld id="{0235576B-7F3C-4840-ADD7-A9DF1158E3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04" y="4203193"/>
            <a:ext cx="676657" cy="2164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wmed.net/community-medicine/case-control-studie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zz.bwh.harvard.edu/plink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og-genomics.org/plink/1.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8952" y="1984248"/>
            <a:ext cx="6473952" cy="1139952"/>
          </a:xfrm>
        </p:spPr>
        <p:txBody>
          <a:bodyPr/>
          <a:lstStyle/>
          <a:p>
            <a:r>
              <a:rPr lang="en-US" dirty="0"/>
              <a:t>A Brief Introduction to GWAS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62000" y="3810000"/>
            <a:ext cx="5184648" cy="3017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Eric </a:t>
            </a:r>
            <a:r>
              <a:rPr lang="en-US" dirty="0" err="1">
                <a:solidFill>
                  <a:schemeClr val="tx1"/>
                </a:solidFill>
              </a:rPr>
              <a:t>Karlins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58952" y="4191000"/>
            <a:ext cx="5413248" cy="998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Genomics Data Specialist</a:t>
            </a:r>
          </a:p>
          <a:p>
            <a:r>
              <a:rPr lang="en-US" dirty="0">
                <a:solidFill>
                  <a:schemeClr val="tx1"/>
                </a:solidFill>
              </a:rPr>
              <a:t>Bioinformatics and Computational Biosciences Branch</a:t>
            </a:r>
          </a:p>
          <a:p>
            <a:r>
              <a:rPr lang="en-US" dirty="0">
                <a:solidFill>
                  <a:schemeClr val="tx1"/>
                </a:solidFill>
              </a:rPr>
              <a:t>Office of Cyber Infrastructure and Computational Biology</a:t>
            </a:r>
          </a:p>
          <a:p>
            <a:r>
              <a:rPr lang="en-US" dirty="0">
                <a:solidFill>
                  <a:schemeClr val="tx1"/>
                </a:solidFill>
              </a:rPr>
              <a:t>September 19,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135C-95D2-6B4B-84FF-990B406E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for interactive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47940-8842-7443-9183-786A732A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9FA69-CDA8-664E-B7B8-E7191D044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9" y="1752600"/>
            <a:ext cx="3473958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A1372-DA45-1547-AD9E-367AEC929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286000"/>
            <a:ext cx="2819400" cy="1630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A1ED0-C749-4542-8530-98228D99B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96" y="3916018"/>
            <a:ext cx="2114404" cy="1389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1945A-D78C-D14C-AD57-01939AB3DB26}"/>
              </a:ext>
            </a:extLst>
          </p:cNvPr>
          <p:cNvSpPr txBox="1"/>
          <p:nvPr/>
        </p:nvSpPr>
        <p:spPr>
          <a:xfrm>
            <a:off x="557343" y="1295400"/>
            <a:ext cx="3162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~1000 TB cases downloaded</a:t>
            </a:r>
          </a:p>
          <a:p>
            <a:r>
              <a:rPr lang="en-US" dirty="0"/>
              <a:t>from </a:t>
            </a:r>
            <a:r>
              <a:rPr lang="en-US" dirty="0" err="1"/>
              <a:t>dbGaP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D7842-645C-2B4F-955A-BC896390250B}"/>
              </a:ext>
            </a:extLst>
          </p:cNvPr>
          <p:cNvSpPr txBox="1"/>
          <p:nvPr/>
        </p:nvSpPr>
        <p:spPr>
          <a:xfrm>
            <a:off x="4267201" y="1330141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~3000 controls downloaded</a:t>
            </a:r>
          </a:p>
          <a:p>
            <a:r>
              <a:rPr lang="en-US" dirty="0"/>
              <a:t>from </a:t>
            </a:r>
            <a:r>
              <a:rPr lang="en-US" dirty="0" err="1"/>
              <a:t>dbGaP</a:t>
            </a:r>
            <a:r>
              <a:rPr lang="en-US" dirty="0"/>
              <a:t> and 1000G</a:t>
            </a:r>
          </a:p>
        </p:txBody>
      </p:sp>
    </p:spTree>
    <p:extLst>
      <p:ext uri="{BB962C8B-B14F-4D97-AF65-F5344CB8AC3E}">
        <p14:creationId xmlns:p14="http://schemas.microsoft.com/office/powerpoint/2010/main" val="85259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2D53-1933-0C49-9FE4-53979AC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GWAS?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4DC3-E978-584A-935B-E7AAC411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Genome Wide Association Study</a:t>
            </a:r>
          </a:p>
          <a:p>
            <a:r>
              <a:rPr lang="en-US" dirty="0"/>
              <a:t>an observational study of a genome-wide set of genetic variants in different individuals to see if any variant is associated with a trait (</a:t>
            </a:r>
            <a:r>
              <a:rPr lang="en-US" dirty="0" err="1"/>
              <a:t>wikipedia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B4962-3385-E049-920C-90F3AD42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B1042-CD98-9D48-A63A-EF3C0F3B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6599"/>
            <a:ext cx="7241991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2C61-2D19-D249-A6BA-33515509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Collection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CE6DD-ABB7-F348-9151-F5E2CCF2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7" y="1527175"/>
            <a:ext cx="5888566" cy="4416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F0BB-3AD3-FD4C-A773-8F524CBA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BDC7F-C801-914C-A280-53C99423FB75}"/>
              </a:ext>
            </a:extLst>
          </p:cNvPr>
          <p:cNvSpPr txBox="1"/>
          <p:nvPr/>
        </p:nvSpPr>
        <p:spPr>
          <a:xfrm>
            <a:off x="2372783" y="5697379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http://howmed.net/community-medicine/case-control-studies/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5863-5EB3-E140-AF18-BCF0215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Genotyping Assay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05A417-E507-C54C-881C-75C76D694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13551"/>
            <a:ext cx="3200400" cy="2806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4295-672E-274C-8BC5-0EA0E056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653FE-3A05-3C4F-A216-7DBA22BD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73155"/>
            <a:ext cx="4635500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9A0457-B9F7-AB46-A578-13536F3D1858}"/>
              </a:ext>
            </a:extLst>
          </p:cNvPr>
          <p:cNvSpPr txBox="1"/>
          <p:nvPr/>
        </p:nvSpPr>
        <p:spPr>
          <a:xfrm>
            <a:off x="464601" y="1970622"/>
            <a:ext cx="243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 extraction from whole blood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D65C5-7094-4D4A-819E-B8477591D51C}"/>
              </a:ext>
            </a:extLst>
          </p:cNvPr>
          <p:cNvSpPr txBox="1"/>
          <p:nvPr/>
        </p:nvSpPr>
        <p:spPr>
          <a:xfrm>
            <a:off x="1066800" y="4114800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SNP genotyping array</a:t>
            </a:r>
          </a:p>
          <a:p>
            <a:r>
              <a:rPr lang="en-US" dirty="0"/>
              <a:t>(100K to 5M markers)</a:t>
            </a:r>
          </a:p>
        </p:txBody>
      </p:sp>
    </p:spTree>
    <p:extLst>
      <p:ext uri="{BB962C8B-B14F-4D97-AF65-F5344CB8AC3E}">
        <p14:creationId xmlns:p14="http://schemas.microsoft.com/office/powerpoint/2010/main" val="309833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F2A3E89C-A9F7-7F44-8247-E2BA6F6A1A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he-IL"/>
            </a:defPPr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D5D0DAF-D608-A741-8D77-09BD868F1D39}" type="datetimeFigureOut">
              <a:rPr lang="he-IL" smtClean="0"/>
              <a:pPr>
                <a:defRPr/>
              </a:pPr>
              <a:t>י"א.אלול.תשע"ט</a:t>
            </a:fld>
            <a:endParaRPr/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A67D91B7-DC54-7C47-AAC7-B795258A5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59" y="1535825"/>
            <a:ext cx="6956395" cy="14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7B4D17EC-4316-C446-9C9F-6129B6E0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59" y="3280082"/>
            <a:ext cx="6956395" cy="14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CFEDBC47-64A2-D547-A3B5-8AFB36D48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700" y="1174089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b="1" dirty="0">
                <a:latin typeface="Arial" panose="020B0604020202020204" pitchFamily="34" charset="0"/>
              </a:rPr>
              <a:t>Cases:</a:t>
            </a:r>
          </a:p>
        </p:txBody>
      </p:sp>
      <p:sp>
        <p:nvSpPr>
          <p:cNvPr id="19463" name="Text Box 5">
            <a:extLst>
              <a:ext uri="{FF2B5EF4-FFF2-40B4-BE49-F238E27FC236}">
                <a16:creationId xmlns:a16="http://schemas.microsoft.com/office/drawing/2014/main" id="{15A0C3B5-1963-0D40-965D-B1FF978DF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07" y="2869536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b="1" dirty="0">
                <a:latin typeface="Arial" panose="020B0604020202020204" pitchFamily="34" charset="0"/>
              </a:rPr>
              <a:t>Controls:</a:t>
            </a:r>
          </a:p>
        </p:txBody>
      </p:sp>
      <p:sp>
        <p:nvSpPr>
          <p:cNvPr id="532505" name="Rectangle 25">
            <a:extLst>
              <a:ext uri="{FF2B5EF4-FFF2-40B4-BE49-F238E27FC236}">
                <a16:creationId xmlns:a16="http://schemas.microsoft.com/office/drawing/2014/main" id="{D8BEB837-C67E-7E4F-A5A9-B9413E23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371600"/>
            <a:ext cx="6400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he-IL" sz="2100">
              <a:latin typeface="Futura Lt BT" panose="020B0602020204020303" pitchFamily="34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2D4A35-54AF-9E4F-BA09-445AB99E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5448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altLang="he-IL" dirty="0"/>
              <a:t>Can you find the associated SNP?</a:t>
            </a:r>
            <a:br>
              <a:rPr lang="en-US" altLang="he-I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83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"/>
                                        <p:tgtEl>
                                          <p:spTgt spid="53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F2A3E89C-A9F7-7F44-8247-E2BA6F6A1A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he-IL"/>
            </a:defPPr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0D5D0DAF-D608-A741-8D77-09BD868F1D39}" type="datetimeFigureOut">
              <a:rPr lang="he-IL" smtClean="0"/>
              <a:pPr>
                <a:defRPr/>
              </a:pPr>
              <a:t>י"א.אלול.תשע"ט</a:t>
            </a:fld>
            <a:endParaRPr/>
          </a:p>
        </p:txBody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A67D91B7-DC54-7C47-AAC7-B795258A5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59" y="1535825"/>
            <a:ext cx="6956395" cy="14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7B4D17EC-4316-C446-9C9F-6129B6E0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59" y="3280082"/>
            <a:ext cx="6956395" cy="14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  <a:p>
            <a:pPr algn="l" rtl="0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he-IL" sz="1200" dirty="0">
                <a:latin typeface="Courier New" panose="02070309020205020404" pitchFamily="49" charset="0"/>
              </a:rPr>
              <a:t>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he-IL" sz="1200" dirty="0">
                <a:latin typeface="Courier New" panose="02070309020205020404" pitchFamily="49" charset="0"/>
              </a:rPr>
              <a:t>GTCGACA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GTATAG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CTACATGAGATC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ACATGAGATC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GTAGAGC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he-IL" sz="1200" dirty="0">
                <a:latin typeface="Courier New" panose="02070309020205020404" pitchFamily="49" charset="0"/>
              </a:rPr>
              <a:t>GTGAGATC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he-IL" sz="1200" dirty="0">
                <a:latin typeface="Courier New" panose="02070309020205020404" pitchFamily="49" charset="0"/>
              </a:rPr>
              <a:t>ACATGATAG</a:t>
            </a:r>
            <a:r>
              <a:rPr lang="en-US" altLang="he-IL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he-IL" sz="1200" dirty="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CFEDBC47-64A2-D547-A3B5-8AFB36D48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700" y="1174089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b="1" dirty="0">
                <a:latin typeface="Arial" panose="020B0604020202020204" pitchFamily="34" charset="0"/>
              </a:rPr>
              <a:t>Cases:</a:t>
            </a:r>
          </a:p>
        </p:txBody>
      </p:sp>
      <p:sp>
        <p:nvSpPr>
          <p:cNvPr id="19463" name="Text Box 5">
            <a:extLst>
              <a:ext uri="{FF2B5EF4-FFF2-40B4-BE49-F238E27FC236}">
                <a16:creationId xmlns:a16="http://schemas.microsoft.com/office/drawing/2014/main" id="{15A0C3B5-1963-0D40-965D-B1FF978DF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07" y="2869536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he-IL" sz="1800" b="1" dirty="0">
                <a:latin typeface="Arial" panose="020B0604020202020204" pitchFamily="34" charset="0"/>
              </a:rPr>
              <a:t>Controls: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AC632A4-2F04-C047-82D0-109991B4119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455758"/>
            <a:ext cx="2375297" cy="3248025"/>
            <a:chOff x="3408" y="1536"/>
            <a:chExt cx="1995" cy="2728"/>
          </a:xfrm>
        </p:grpSpPr>
        <p:sp>
          <p:nvSpPr>
            <p:cNvPr id="19467" name="Rectangle 7">
              <a:extLst>
                <a:ext uri="{FF2B5EF4-FFF2-40B4-BE49-F238E27FC236}">
                  <a16:creationId xmlns:a16="http://schemas.microsoft.com/office/drawing/2014/main" id="{5E403937-D3A1-A349-A33A-2FC8E2ECC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144" cy="124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he-IL" altLang="he-IL" sz="1800" b="1">
                <a:latin typeface="Arial" panose="020B0604020202020204" pitchFamily="34" charset="0"/>
              </a:endParaRPr>
            </a:p>
          </p:txBody>
        </p:sp>
        <p:sp>
          <p:nvSpPr>
            <p:cNvPr id="19468" name="Rectangle 8">
              <a:extLst>
                <a:ext uri="{FF2B5EF4-FFF2-40B4-BE49-F238E27FC236}">
                  <a16:creationId xmlns:a16="http://schemas.microsoft.com/office/drawing/2014/main" id="{232C9702-C72D-324B-A66D-5CAFBB532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16"/>
              <a:ext cx="144" cy="124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rtl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he-IL" altLang="he-IL" sz="1800" b="1">
                <a:latin typeface="Arial" panose="020B0604020202020204" pitchFamily="34" charset="0"/>
              </a:endParaRPr>
            </a:p>
          </p:txBody>
        </p:sp>
        <p:sp>
          <p:nvSpPr>
            <p:cNvPr id="19469" name="Text Box 9">
              <a:extLst>
                <a:ext uri="{FF2B5EF4-FFF2-40B4-BE49-F238E27FC236}">
                  <a16:creationId xmlns:a16="http://schemas.microsoft.com/office/drawing/2014/main" id="{97A8F6D9-A1BB-9541-B860-0F0E36E1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2771"/>
              <a:ext cx="155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rtl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Associated SNP</a:t>
              </a:r>
            </a:p>
          </p:txBody>
        </p:sp>
        <p:sp>
          <p:nvSpPr>
            <p:cNvPr id="19470" name="AutoShape 10">
              <a:extLst>
                <a:ext uri="{FF2B5EF4-FFF2-40B4-BE49-F238E27FC236}">
                  <a16:creationId xmlns:a16="http://schemas.microsoft.com/office/drawing/2014/main" id="{03F43412-543A-1749-85FA-34D6E189FC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900000">
              <a:off x="3600" y="2784"/>
              <a:ext cx="240" cy="119"/>
            </a:xfrm>
            <a:prstGeom prst="rightArrow">
              <a:avLst>
                <a:gd name="adj1" fmla="val 50000"/>
                <a:gd name="adj2" fmla="val 504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he-IL" altLang="he-IL" sz="1800" b="1">
                <a:latin typeface="Arial" panose="020B0604020202020204" pitchFamily="34" charset="0"/>
              </a:endParaRPr>
            </a:p>
          </p:txBody>
        </p:sp>
        <p:sp>
          <p:nvSpPr>
            <p:cNvPr id="19471" name="AutoShape 11">
              <a:extLst>
                <a:ext uri="{FF2B5EF4-FFF2-40B4-BE49-F238E27FC236}">
                  <a16:creationId xmlns:a16="http://schemas.microsoft.com/office/drawing/2014/main" id="{41881362-32F3-3B45-948E-6FE21BCB19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58152">
              <a:off x="3600" y="2928"/>
              <a:ext cx="240" cy="119"/>
            </a:xfrm>
            <a:prstGeom prst="rightArrow">
              <a:avLst>
                <a:gd name="adj1" fmla="val 50000"/>
                <a:gd name="adj2" fmla="val 504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he-IL" altLang="he-IL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532505" name="Rectangle 25">
            <a:extLst>
              <a:ext uri="{FF2B5EF4-FFF2-40B4-BE49-F238E27FC236}">
                <a16:creationId xmlns:a16="http://schemas.microsoft.com/office/drawing/2014/main" id="{D8BEB837-C67E-7E4F-A5A9-B9413E23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371600"/>
            <a:ext cx="6400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he-IL" sz="2100">
              <a:latin typeface="Futura Lt BT" panose="020B0602020204020303" pitchFamily="34" charset="-79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2D4A35-54AF-9E4F-BA09-445AB99E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5448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altLang="he-IL" dirty="0"/>
              <a:t>Can you find the associated SNP?</a:t>
            </a:r>
            <a:br>
              <a:rPr lang="en-US" altLang="he-I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157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10"/>
                                        <p:tgtEl>
                                          <p:spTgt spid="53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79BB-9143-0445-8793-54EF8CE9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GWAS Results-Manhattan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3EBE4-D646-8C4F-915A-29D2857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91117-497D-214D-AC21-9B1101A86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7315200" cy="28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B16D-1422-3944-8D72-114C35FE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GWAS hit is probably not causal variant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CC75A-C198-654C-B66F-0596F38F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F4627-491A-BB41-B1CC-49AF1D2DA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4800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5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346A-6967-9C4D-BAE9-4B662D23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GWAS Bioinformatics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40DD6-BFE0-E743-AC4E-381C043E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576B-7F3C-4840-ADD7-A9DF1158E3A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92ECA-C07F-524F-88A2-F47FC715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6403704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23368-C783-704B-9B6A-C0DAE91A3726}"/>
              </a:ext>
            </a:extLst>
          </p:cNvPr>
          <p:cNvSpPr txBox="1"/>
          <p:nvPr/>
        </p:nvSpPr>
        <p:spPr>
          <a:xfrm>
            <a:off x="2743200" y="5827621"/>
            <a:ext cx="424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http://zzz.bwh.harvard.edu/plink/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https://www.cog-genomics.org/plink/1.9/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1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AIDBrandedPP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71d51aca-2239-4810-9e82-6a2e26bb1bc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75BB3135604408D7A85F4AD6E3477" ma:contentTypeVersion="6" ma:contentTypeDescription="Create a new document." ma:contentTypeScope="" ma:versionID="48687aea7be23eece5027e316256d72f">
  <xsd:schema xmlns:xsd="http://www.w3.org/2001/XMLSchema" xmlns:xs="http://www.w3.org/2001/XMLSchema" xmlns:p="http://schemas.microsoft.com/office/2006/metadata/properties" xmlns:ns2="71d51aca-2239-4810-9e82-6a2e26bb1bc1" targetNamespace="http://schemas.microsoft.com/office/2006/metadata/properties" ma:root="true" ma:fieldsID="33820e26ceef5825b8588871bc67386f" ns2:_="">
    <xsd:import namespace="71d51aca-2239-4810-9e82-6a2e26bb1b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51aca-2239-4810-9e82-6a2e26bb1b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escription" ma:index="13" nillable="true" ma:displayName="Description" ma:description="Add information about what kinds of documents can be found in this folder, or information about the document itself" ma:format="Dropdown" ma:internalName="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955999-F0ED-437E-AABF-6A6F33529ABB}">
  <ds:schemaRefs>
    <ds:schemaRef ds:uri="http://schemas.microsoft.com/office/2006/metadata/properties"/>
    <ds:schemaRef ds:uri="http://schemas.microsoft.com/office/infopath/2007/PartnerControls"/>
    <ds:schemaRef ds:uri="71d51aca-2239-4810-9e82-6a2e26bb1bc1"/>
  </ds:schemaRefs>
</ds:datastoreItem>
</file>

<file path=customXml/itemProps2.xml><?xml version="1.0" encoding="utf-8"?>
<ds:datastoreItem xmlns:ds="http://schemas.openxmlformats.org/officeDocument/2006/customXml" ds:itemID="{1207DD02-D215-4DD1-A99C-7B27E2FB7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51aca-2239-4810-9e82-6a2e26bb1b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C6930-BED2-42B9-A3F9-E2DCB8D665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211</Words>
  <Application>Microsoft Macintosh PowerPoint</Application>
  <PresentationFormat>On-screen Show (4:3)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Futura Lt BT</vt:lpstr>
      <vt:lpstr>Times New Roman</vt:lpstr>
      <vt:lpstr>Wingdings</vt:lpstr>
      <vt:lpstr>Wingdings 2</vt:lpstr>
      <vt:lpstr>NIAIDBrandedPPT</vt:lpstr>
      <vt:lpstr>A Brief Introduction to GWAS</vt:lpstr>
      <vt:lpstr>What is GWAS?</vt:lpstr>
      <vt:lpstr>Sample Collection</vt:lpstr>
      <vt:lpstr>Genotyping Assay</vt:lpstr>
      <vt:lpstr>Can you find the associated SNP? </vt:lpstr>
      <vt:lpstr>Can you find the associated SNP? </vt:lpstr>
      <vt:lpstr>GWAS Results-Manhattan Plot</vt:lpstr>
      <vt:lpstr>GWAS hit is probably not causal variant</vt:lpstr>
      <vt:lpstr>GWAS Bioinformatics</vt:lpstr>
      <vt:lpstr>Test data for interactive session</vt:lpstr>
    </vt:vector>
  </TitlesOfParts>
  <Company>NIAID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BCBB Overview Template</dc:title>
  <dc:creator>cfabry</dc:creator>
  <cp:lastModifiedBy>Karlins, Eric (NIH/NIAID) [C]</cp:lastModifiedBy>
  <cp:revision>27</cp:revision>
  <dcterms:created xsi:type="dcterms:W3CDTF">2013-02-06T17:17:57Z</dcterms:created>
  <dcterms:modified xsi:type="dcterms:W3CDTF">2019-09-11T15:28:45Z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bool>false</vt:bool>
  </property>
  <property fmtid="{D5CDD505-2E9C-101B-9397-08002B2CF9AE}" pid="3" name="xd_ProgID">
    <vt:lpwstr/>
  </property>
  <property fmtid="{D5CDD505-2E9C-101B-9397-08002B2CF9AE}" pid="4" name="ContentTypeId">
    <vt:lpwstr>0x01010097375BB3135604408D7A85F4AD6E3477</vt:lpwstr>
  </property>
  <property fmtid="{D5CDD505-2E9C-101B-9397-08002B2CF9AE}" pid="5" name="TemplateUrl">
    <vt:lpwstr/>
  </property>
</Properties>
</file>