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3C3D19-5950-A54C-9287-34E2EE7B768F}" v="2" dt="2020-10-06T15:20:02.4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20"/>
    <p:restoredTop sz="94663"/>
  </p:normalViewPr>
  <p:slideViewPr>
    <p:cSldViewPr snapToGrid="0" snapToObjects="1">
      <p:cViewPr varScale="1">
        <p:scale>
          <a:sx n="68" d="100"/>
          <a:sy n="68" d="100"/>
        </p:scale>
        <p:origin x="248" y="1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10/6/20</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520350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10/6/20</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41645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10/6/20</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52686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10/6/20</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741258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10/6/20</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7903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10/6/20</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595184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10/6/20</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887279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10/6/20</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051775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10/6/20</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7740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10/6/20</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60611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10/6/20</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9089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10/6/20</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209283758"/>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2"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adhok93/eda-and-chi-squared-test" TargetMode="External"/><Relationship Id="rId2" Type="http://schemas.openxmlformats.org/officeDocument/2006/relationships/hyperlink" Target="https://www.kaggle.com/NUFORC/ufo-sightings/notebook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EFC37A2-46A3-4BD5-BE1F-62CC3631EEEA}"/>
              </a:ext>
            </a:extLst>
          </p:cNvPr>
          <p:cNvPicPr>
            <a:picLocks noChangeAspect="1"/>
          </p:cNvPicPr>
          <p:nvPr/>
        </p:nvPicPr>
        <p:blipFill rotWithShape="1">
          <a:blip r:embed="rId2"/>
          <a:srcRect t="9270" r="1" b="1"/>
          <a:stretch/>
        </p:blipFill>
        <p:spPr>
          <a:xfrm>
            <a:off x="20" y="10"/>
            <a:ext cx="12191435" cy="6857989"/>
          </a:xfrm>
          <a:prstGeom prst="rect">
            <a:avLst/>
          </a:prstGeom>
        </p:spPr>
      </p:pic>
      <p:sp>
        <p:nvSpPr>
          <p:cNvPr id="11" name="Rectangle 10">
            <a:extLst>
              <a:ext uri="{FF2B5EF4-FFF2-40B4-BE49-F238E27FC236}">
                <a16:creationId xmlns:a16="http://schemas.microsoft.com/office/drawing/2014/main" id="{A17823FA-1B3E-4584-8A71-416FCE831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6CF9E0-A6F0-3146-B2ED-87EAF71424F7}"/>
              </a:ext>
            </a:extLst>
          </p:cNvPr>
          <p:cNvSpPr>
            <a:spLocks noGrp="1"/>
          </p:cNvSpPr>
          <p:nvPr>
            <p:ph type="ctrTitle"/>
          </p:nvPr>
        </p:nvSpPr>
        <p:spPr>
          <a:xfrm>
            <a:off x="762000" y="1523999"/>
            <a:ext cx="10668000" cy="3535018"/>
          </a:xfrm>
        </p:spPr>
        <p:txBody>
          <a:bodyPr anchor="ctr">
            <a:normAutofit/>
          </a:bodyPr>
          <a:lstStyle/>
          <a:p>
            <a:r>
              <a:rPr lang="en-US" sz="8000" dirty="0">
                <a:solidFill>
                  <a:srgbClr val="FFFFFF"/>
                </a:solidFill>
              </a:rPr>
              <a:t>Investigating Trends in UFO sightings and US elections</a:t>
            </a:r>
          </a:p>
        </p:txBody>
      </p:sp>
      <p:sp>
        <p:nvSpPr>
          <p:cNvPr id="3" name="Subtitle 2">
            <a:extLst>
              <a:ext uri="{FF2B5EF4-FFF2-40B4-BE49-F238E27FC236}">
                <a16:creationId xmlns:a16="http://schemas.microsoft.com/office/drawing/2014/main" id="{225CE78A-0A19-254C-8B6E-AB157F8AF395}"/>
              </a:ext>
            </a:extLst>
          </p:cNvPr>
          <p:cNvSpPr>
            <a:spLocks noGrp="1"/>
          </p:cNvSpPr>
          <p:nvPr>
            <p:ph type="subTitle" idx="1"/>
          </p:nvPr>
        </p:nvSpPr>
        <p:spPr>
          <a:xfrm>
            <a:off x="3048000" y="5333998"/>
            <a:ext cx="6096000" cy="629480"/>
          </a:xfrm>
        </p:spPr>
        <p:txBody>
          <a:bodyPr anchor="ctr">
            <a:normAutofit fontScale="92500" lnSpcReduction="10000"/>
          </a:bodyPr>
          <a:lstStyle/>
          <a:p>
            <a:r>
              <a:rPr lang="en-US" dirty="0">
                <a:solidFill>
                  <a:srgbClr val="FFFFFF"/>
                </a:solidFill>
              </a:rPr>
              <a:t>Shelby </a:t>
            </a:r>
            <a:r>
              <a:rPr lang="en-US" dirty="0" err="1">
                <a:solidFill>
                  <a:srgbClr val="FFFFFF"/>
                </a:solidFill>
              </a:rPr>
              <a:t>Bearrows</a:t>
            </a:r>
            <a:r>
              <a:rPr lang="en-US" dirty="0">
                <a:solidFill>
                  <a:srgbClr val="FFFFFF"/>
                </a:solidFill>
              </a:rPr>
              <a:t>, Sam Cramer, </a:t>
            </a:r>
            <a:r>
              <a:rPr lang="en-US" dirty="0" err="1">
                <a:solidFill>
                  <a:srgbClr val="FFFFFF"/>
                </a:solidFill>
              </a:rPr>
              <a:t>Gurhar</a:t>
            </a:r>
            <a:r>
              <a:rPr lang="en-US" dirty="0">
                <a:solidFill>
                  <a:srgbClr val="FFFFFF"/>
                </a:solidFill>
              </a:rPr>
              <a:t> Khalsa, Kara </a:t>
            </a:r>
            <a:r>
              <a:rPr lang="en-US" dirty="0" err="1">
                <a:solidFill>
                  <a:srgbClr val="FFFFFF"/>
                </a:solidFill>
              </a:rPr>
              <a:t>Wolley</a:t>
            </a:r>
            <a:endParaRPr lang="en-US" dirty="0">
              <a:solidFill>
                <a:srgbClr val="FFFFFF"/>
              </a:solidFill>
            </a:endParaRPr>
          </a:p>
        </p:txBody>
      </p:sp>
    </p:spTree>
    <p:extLst>
      <p:ext uri="{BB962C8B-B14F-4D97-AF65-F5344CB8AC3E}">
        <p14:creationId xmlns:p14="http://schemas.microsoft.com/office/powerpoint/2010/main" val="299266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1657-08ED-164A-9C65-095976CADB3F}"/>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6487D02E-0A19-BE4F-A7E7-598A7E2084ED}"/>
              </a:ext>
            </a:extLst>
          </p:cNvPr>
          <p:cNvSpPr>
            <a:spLocks noGrp="1"/>
          </p:cNvSpPr>
          <p:nvPr>
            <p:ph idx="1"/>
          </p:nvPr>
        </p:nvSpPr>
        <p:spPr>
          <a:xfrm>
            <a:off x="762000" y="2438401"/>
            <a:ext cx="10668000" cy="3657600"/>
          </a:xfrm>
        </p:spPr>
        <p:txBody>
          <a:bodyPr>
            <a:normAutofit/>
          </a:bodyPr>
          <a:lstStyle/>
          <a:p>
            <a:r>
              <a:rPr lang="en-US" dirty="0"/>
              <a:t>Our primary goal is to investigate trends in UFO sightings in the United States by better understanding patterns of sightings, occurrences and sighting location. We also look at trends in UFO shape (circle, oval) to better understand advances in alien technology or at least how human perception of aliens have changed over time. Then, we predict where and when UFO sightings occur based on the outcomes of US presidential and general elections.</a:t>
            </a:r>
          </a:p>
        </p:txBody>
      </p:sp>
    </p:spTree>
    <p:extLst>
      <p:ext uri="{BB962C8B-B14F-4D97-AF65-F5344CB8AC3E}">
        <p14:creationId xmlns:p14="http://schemas.microsoft.com/office/powerpoint/2010/main" val="2904675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0960-B2B0-E040-BBB3-065B603C740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FECFBC93-F316-2A46-B38A-83315672A8EA}"/>
              </a:ext>
            </a:extLst>
          </p:cNvPr>
          <p:cNvSpPr>
            <a:spLocks noGrp="1"/>
          </p:cNvSpPr>
          <p:nvPr>
            <p:ph idx="1"/>
          </p:nvPr>
        </p:nvSpPr>
        <p:spPr>
          <a:xfrm>
            <a:off x="762000" y="2455817"/>
            <a:ext cx="10668000" cy="3823063"/>
          </a:xfrm>
        </p:spPr>
        <p:txBody>
          <a:bodyPr>
            <a:normAutofit/>
          </a:bodyPr>
          <a:lstStyle/>
          <a:p>
            <a:r>
              <a:rPr lang="en-US" dirty="0"/>
              <a:t>Are UFO sightings increasing over time?</a:t>
            </a:r>
          </a:p>
          <a:p>
            <a:r>
              <a:rPr lang="en-US" dirty="0"/>
              <a:t>If UFO sightings do increase over time, how is that correlated with the turn out rate for elections?</a:t>
            </a:r>
          </a:p>
          <a:p>
            <a:r>
              <a:rPr lang="en-US" dirty="0"/>
              <a:t>In states that vote Republican are there more or less UFO sightings?</a:t>
            </a:r>
          </a:p>
          <a:p>
            <a:r>
              <a:rPr lang="en-US" dirty="0"/>
              <a:t>How does term number effect the number of UFO sightings? Is this also dependent on the political party?</a:t>
            </a:r>
          </a:p>
          <a:p>
            <a:pPr marL="0" indent="0">
              <a:buNone/>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646485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FD41-ADC4-0F4C-B4B0-7CB2D815EECC}"/>
              </a:ext>
            </a:extLst>
          </p:cNvPr>
          <p:cNvSpPr>
            <a:spLocks noGrp="1"/>
          </p:cNvSpPr>
          <p:nvPr>
            <p:ph type="title"/>
          </p:nvPr>
        </p:nvSpPr>
        <p:spPr/>
        <p:txBody>
          <a:bodyPr/>
          <a:lstStyle/>
          <a:p>
            <a:r>
              <a:rPr lang="en-US" dirty="0"/>
              <a:t>Prior Work</a:t>
            </a:r>
          </a:p>
        </p:txBody>
      </p:sp>
      <p:sp>
        <p:nvSpPr>
          <p:cNvPr id="3" name="Content Placeholder 2">
            <a:extLst>
              <a:ext uri="{FF2B5EF4-FFF2-40B4-BE49-F238E27FC236}">
                <a16:creationId xmlns:a16="http://schemas.microsoft.com/office/drawing/2014/main" id="{5AE534BC-2438-B042-92B9-1B58094B716E}"/>
              </a:ext>
            </a:extLst>
          </p:cNvPr>
          <p:cNvSpPr>
            <a:spLocks noGrp="1"/>
          </p:cNvSpPr>
          <p:nvPr>
            <p:ph idx="1"/>
          </p:nvPr>
        </p:nvSpPr>
        <p:spPr/>
        <p:txBody>
          <a:bodyPr>
            <a:normAutofit fontScale="62500" lnSpcReduction="20000"/>
          </a:bodyPr>
          <a:lstStyle/>
          <a:p>
            <a:r>
              <a:rPr lang="en-US" dirty="0"/>
              <a:t>Prior work on this dataset includes 166 notebooks presenting analysis on </a:t>
            </a:r>
            <a:r>
              <a:rPr lang="en-US" dirty="0" err="1"/>
              <a:t>kaggle</a:t>
            </a:r>
            <a:r>
              <a:rPr lang="en-US" dirty="0"/>
              <a:t> (</a:t>
            </a:r>
            <a:r>
              <a:rPr lang="en-US" dirty="0">
                <a:hlinkClick r:id="rId2"/>
              </a:rPr>
              <a:t>https://www.kaggle.com/NUFORC/ufo-sightings/notebooks</a:t>
            </a:r>
            <a:r>
              <a:rPr lang="en-US" dirty="0"/>
              <a:t>) Some of the most commonly explored questions include: Frequency of sightings by location (including per capita), word cloud analysis on the description attribute, shape of UFOs by time of year, sightings by shape and season, and shape frequencies, just to name a few avenues of exploration. Perhaps the most explored question is whether sightings have increased over time, the data seem to show that they have. Among the correlational questions explored one chi-square analysis revealed a relationship between sightings and region (</a:t>
            </a:r>
            <a:r>
              <a:rPr lang="en-US" dirty="0">
                <a:hlinkClick r:id="rId3"/>
              </a:rPr>
              <a:t>https://www.kaggle.com/adhok93/eda-and-chi-squared-test</a:t>
            </a:r>
            <a:r>
              <a:rPr lang="en-US" dirty="0"/>
              <a:t>). While shape over time has been explored, the time variable was usually by week or month, rather than by decade for example (this could be interesting to explore). Merging this dataset with election data will likely add a new level of novelty to our work not present in the prior work.</a:t>
            </a:r>
          </a:p>
        </p:txBody>
      </p:sp>
    </p:spTree>
    <p:extLst>
      <p:ext uri="{BB962C8B-B14F-4D97-AF65-F5344CB8AC3E}">
        <p14:creationId xmlns:p14="http://schemas.microsoft.com/office/powerpoint/2010/main" val="628224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E11D5-CF1A-0F40-9805-6BEE8AC55455}"/>
              </a:ext>
            </a:extLst>
          </p:cNvPr>
          <p:cNvSpPr>
            <a:spLocks noGrp="1"/>
          </p:cNvSpPr>
          <p:nvPr>
            <p:ph type="title"/>
          </p:nvPr>
        </p:nvSpPr>
        <p:spPr/>
        <p:txBody>
          <a:bodyPr/>
          <a:lstStyle/>
          <a:p>
            <a:r>
              <a:rPr lang="en-US" dirty="0"/>
              <a:t>Proposed Work</a:t>
            </a:r>
          </a:p>
        </p:txBody>
      </p:sp>
      <p:sp>
        <p:nvSpPr>
          <p:cNvPr id="3" name="Content Placeholder 2">
            <a:extLst>
              <a:ext uri="{FF2B5EF4-FFF2-40B4-BE49-F238E27FC236}">
                <a16:creationId xmlns:a16="http://schemas.microsoft.com/office/drawing/2014/main" id="{587C1E35-81E9-8941-AE54-B44519A4A7FF}"/>
              </a:ext>
            </a:extLst>
          </p:cNvPr>
          <p:cNvSpPr>
            <a:spLocks noGrp="1"/>
          </p:cNvSpPr>
          <p:nvPr>
            <p:ph idx="1"/>
          </p:nvPr>
        </p:nvSpPr>
        <p:spPr>
          <a:xfrm>
            <a:off x="762000" y="2476499"/>
            <a:ext cx="10668000" cy="3619501"/>
          </a:xfrm>
        </p:spPr>
        <p:txBody>
          <a:bodyPr>
            <a:normAutofit fontScale="47500" lnSpcReduction="20000"/>
          </a:bodyPr>
          <a:lstStyle/>
          <a:p>
            <a:r>
              <a:rPr lang="en-US" dirty="0"/>
              <a:t>Cleaning - The UFO dataset is especially 'dirty' and will to remove symbols and format dates and state abbreviations. This will also be</a:t>
            </a:r>
            <a:br>
              <a:rPr lang="en-US" dirty="0"/>
            </a:br>
            <a:r>
              <a:rPr lang="en-US" dirty="0" err="1"/>
              <a:t>necesarry</a:t>
            </a:r>
            <a:r>
              <a:rPr lang="en-US" dirty="0"/>
              <a:t> prior to merging with the US Elections dataset. The US Elections dataset seems much cleaner but likely will need some cleaning.</a:t>
            </a:r>
          </a:p>
          <a:p>
            <a:r>
              <a:rPr lang="en-US" dirty="0"/>
              <a:t>Preprocessing - The UFO dataset will need to have some values input that are missing. Some values may remain null, but many are predictable, such as if the 'county' value for a row of data is blank, but we know the state is 'TX,' it's safe to input the USA for the country value.</a:t>
            </a:r>
          </a:p>
          <a:p>
            <a:r>
              <a:rPr lang="en-US" dirty="0"/>
              <a:t>Integration - Merge the UFO dataset with the US elections dataset. This will drop some UFO sightings that </a:t>
            </a:r>
            <a:r>
              <a:rPr lang="en-US" dirty="0" err="1"/>
              <a:t>occured</a:t>
            </a:r>
            <a:r>
              <a:rPr lang="en-US" dirty="0"/>
              <a:t> outside of the US states.</a:t>
            </a:r>
          </a:p>
          <a:p>
            <a:r>
              <a:rPr lang="en-US" dirty="0"/>
              <a:t>Mining</a:t>
            </a:r>
            <a:br>
              <a:rPr lang="en-US" dirty="0"/>
            </a:br>
            <a:r>
              <a:rPr lang="en-US" dirty="0"/>
              <a:t>- Questions 1 and 2 in Description could be explored with histogram analysis and correlation analysis </a:t>
            </a:r>
            <a:r>
              <a:rPr lang="en-US" dirty="0" err="1"/>
              <a:t>respectivly</a:t>
            </a:r>
            <a:r>
              <a:rPr lang="en-US" dirty="0"/>
              <a:t>. Duration of sighting for question two may have to be converted into an interval variable or nominal for chi-square testing.</a:t>
            </a:r>
            <a:br>
              <a:rPr lang="en-US" dirty="0"/>
            </a:br>
            <a:r>
              <a:rPr lang="en-US" dirty="0"/>
              <a:t>- A chi square test could be applied to question 3 as well to establish any correlation between UFO shape and cities.</a:t>
            </a:r>
            <a:br>
              <a:rPr lang="en-US" dirty="0"/>
            </a:br>
            <a:r>
              <a:rPr lang="en-US" dirty="0"/>
              <a:t>- We may have to define similarity measures between shapes like "sphere" and "circle" vs "sphere" and "triangle" for question 4</a:t>
            </a:r>
            <a:br>
              <a:rPr lang="en-US" dirty="0"/>
            </a:br>
            <a:r>
              <a:rPr lang="en-US" dirty="0"/>
              <a:t>- Histogram analysis may shed some initial light on say the shapes used to describe UFOs and the gender of the person reporting the sighting for question 5.</a:t>
            </a:r>
            <a:br>
              <a:rPr lang="en-US" dirty="0"/>
            </a:br>
            <a:r>
              <a:rPr lang="en-US" dirty="0"/>
              <a:t>- A term cloud may provide insight into language in sighting descriptions</a:t>
            </a:r>
          </a:p>
          <a:p>
            <a:endParaRPr lang="en-US" dirty="0"/>
          </a:p>
        </p:txBody>
      </p:sp>
    </p:spTree>
    <p:extLst>
      <p:ext uri="{BB962C8B-B14F-4D97-AF65-F5344CB8AC3E}">
        <p14:creationId xmlns:p14="http://schemas.microsoft.com/office/powerpoint/2010/main" val="4040745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EC7C7-B6B3-1B42-B548-E24B98800315}"/>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63CDF0F7-E4FE-5E4A-B1A6-6715958B71A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18987504"/>
      </p:ext>
    </p:extLst>
  </p:cSld>
  <p:clrMapOvr>
    <a:masterClrMapping/>
  </p:clrMapOvr>
</p:sld>
</file>

<file path=ppt/theme/theme1.xml><?xml version="1.0" encoding="utf-8"?>
<a:theme xmlns:a="http://schemas.openxmlformats.org/drawingml/2006/main" name="TornVTI">
  <a:themeElements>
    <a:clrScheme name="AnalogousFromDarkSeedLeftStep">
      <a:dk1>
        <a:srgbClr val="000000"/>
      </a:dk1>
      <a:lt1>
        <a:srgbClr val="FFFFFF"/>
      </a:lt1>
      <a:dk2>
        <a:srgbClr val="243441"/>
      </a:dk2>
      <a:lt2>
        <a:srgbClr val="E2E8E2"/>
      </a:lt2>
      <a:accent1>
        <a:srgbClr val="C64ABD"/>
      </a:accent1>
      <a:accent2>
        <a:srgbClr val="8A38B4"/>
      </a:accent2>
      <a:accent3>
        <a:srgbClr val="684AC6"/>
      </a:accent3>
      <a:accent4>
        <a:srgbClr val="4459B9"/>
      </a:accent4>
      <a:accent5>
        <a:srgbClr val="4A93C6"/>
      </a:accent5>
      <a:accent6>
        <a:srgbClr val="38B4B3"/>
      </a:accent6>
      <a:hlink>
        <a:srgbClr val="4A7DC2"/>
      </a:hlink>
      <a:folHlink>
        <a:srgbClr val="7F7F7F"/>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53</TotalTime>
  <Words>628</Words>
  <Application>Microsoft Macintosh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Verdana Pro</vt:lpstr>
      <vt:lpstr>Verdana Pro Cond SemiBold</vt:lpstr>
      <vt:lpstr>TornVTI</vt:lpstr>
      <vt:lpstr>Investigating Trends in UFO sightings and US elections</vt:lpstr>
      <vt:lpstr>Description</vt:lpstr>
      <vt:lpstr>Questions</vt:lpstr>
      <vt:lpstr>Prior Work</vt:lpstr>
      <vt:lpstr>Proposed Work</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Trends between UFO sightings and US elections</dc:title>
  <dc:creator>Bearrows, Shelby</dc:creator>
  <cp:lastModifiedBy>Bearrows, Shelby</cp:lastModifiedBy>
  <cp:revision>4</cp:revision>
  <dcterms:created xsi:type="dcterms:W3CDTF">2020-10-06T14:19:19Z</dcterms:created>
  <dcterms:modified xsi:type="dcterms:W3CDTF">2020-10-06T15:20:14Z</dcterms:modified>
</cp:coreProperties>
</file>