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 id="262" r:id="rId6"/>
    <p:sldId id="260" r:id="rId7"/>
    <p:sldId id="263"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39"/>
    <p:restoredTop sz="94663"/>
  </p:normalViewPr>
  <p:slideViewPr>
    <p:cSldViewPr snapToGrid="0" snapToObjects="1">
      <p:cViewPr varScale="1">
        <p:scale>
          <a:sx n="115" d="100"/>
          <a:sy n="115" d="100"/>
        </p:scale>
        <p:origin x="216"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a Wolley" userId="094e82877b283422" providerId="LiveId" clId="{41D813B1-577A-421E-8286-7F7A49047DF9}"/>
    <pc:docChg chg="custSel modSld">
      <pc:chgData name="Kara Wolley" userId="094e82877b283422" providerId="LiveId" clId="{41D813B1-577A-421E-8286-7F7A49047DF9}" dt="2020-10-07T22:58:01.909" v="92" actId="1076"/>
      <pc:docMkLst>
        <pc:docMk/>
      </pc:docMkLst>
      <pc:sldChg chg="modSp mod">
        <pc:chgData name="Kara Wolley" userId="094e82877b283422" providerId="LiveId" clId="{41D813B1-577A-421E-8286-7F7A49047DF9}" dt="2020-10-07T22:48:50.316" v="54" actId="1076"/>
        <pc:sldMkLst>
          <pc:docMk/>
          <pc:sldMk cId="2904675177" sldId="257"/>
        </pc:sldMkLst>
        <pc:spChg chg="mod">
          <ac:chgData name="Kara Wolley" userId="094e82877b283422" providerId="LiveId" clId="{41D813B1-577A-421E-8286-7F7A49047DF9}" dt="2020-10-07T22:48:50.316" v="54" actId="1076"/>
          <ac:spMkLst>
            <pc:docMk/>
            <pc:sldMk cId="2904675177" sldId="257"/>
            <ac:spMk id="2" creationId="{5E6E1657-08ED-164A-9C65-095976CADB3F}"/>
          </ac:spMkLst>
        </pc:spChg>
        <pc:spChg chg="mod">
          <ac:chgData name="Kara Wolley" userId="094e82877b283422" providerId="LiveId" clId="{41D813B1-577A-421E-8286-7F7A49047DF9}" dt="2020-10-07T22:48:47.205" v="53" actId="1076"/>
          <ac:spMkLst>
            <pc:docMk/>
            <pc:sldMk cId="2904675177" sldId="257"/>
            <ac:spMk id="3" creationId="{6487D02E-0A19-BE4F-A7E7-598A7E2084ED}"/>
          </ac:spMkLst>
        </pc:spChg>
      </pc:sldChg>
      <pc:sldChg chg="modSp mod">
        <pc:chgData name="Kara Wolley" userId="094e82877b283422" providerId="LiveId" clId="{41D813B1-577A-421E-8286-7F7A49047DF9}" dt="2020-10-07T22:57:47.285" v="91" actId="6549"/>
        <pc:sldMkLst>
          <pc:docMk/>
          <pc:sldMk cId="4040745095" sldId="260"/>
        </pc:sldMkLst>
        <pc:spChg chg="mod">
          <ac:chgData name="Kara Wolley" userId="094e82877b283422" providerId="LiveId" clId="{41D813B1-577A-421E-8286-7F7A49047DF9}" dt="2020-10-07T22:57:47.285" v="91" actId="6549"/>
          <ac:spMkLst>
            <pc:docMk/>
            <pc:sldMk cId="4040745095" sldId="260"/>
            <ac:spMk id="3" creationId="{587C1E35-81E9-8941-AE54-B44519A4A7FF}"/>
          </ac:spMkLst>
        </pc:spChg>
      </pc:sldChg>
      <pc:sldChg chg="modSp mod">
        <pc:chgData name="Kara Wolley" userId="094e82877b283422" providerId="LiveId" clId="{41D813B1-577A-421E-8286-7F7A49047DF9}" dt="2020-10-07T22:58:01.909" v="92" actId="1076"/>
        <pc:sldMkLst>
          <pc:docMk/>
          <pc:sldMk cId="818987504" sldId="261"/>
        </pc:sldMkLst>
        <pc:spChg chg="mod">
          <ac:chgData name="Kara Wolley" userId="094e82877b283422" providerId="LiveId" clId="{41D813B1-577A-421E-8286-7F7A49047DF9}" dt="2020-10-07T22:58:01.909" v="92" actId="1076"/>
          <ac:spMkLst>
            <pc:docMk/>
            <pc:sldMk cId="818987504" sldId="261"/>
            <ac:spMk id="3" creationId="{63CDF0F7-E4FE-5E4A-B1A6-6715958B71AA}"/>
          </ac:spMkLst>
        </pc:spChg>
      </pc:sldChg>
      <pc:sldChg chg="modSp mod">
        <pc:chgData name="Kara Wolley" userId="094e82877b283422" providerId="LiveId" clId="{41D813B1-577A-421E-8286-7F7A49047DF9}" dt="2020-10-07T22:57:41.447" v="90" actId="6549"/>
        <pc:sldMkLst>
          <pc:docMk/>
          <pc:sldMk cId="1217790128" sldId="262"/>
        </pc:sldMkLst>
        <pc:spChg chg="mod">
          <ac:chgData name="Kara Wolley" userId="094e82877b283422" providerId="LiveId" clId="{41D813B1-577A-421E-8286-7F7A49047DF9}" dt="2020-10-07T22:57:41.447" v="90" actId="6549"/>
          <ac:spMkLst>
            <pc:docMk/>
            <pc:sldMk cId="1217790128" sldId="262"/>
            <ac:spMk id="3" creationId="{68558AF0-ED2E-2E4A-8B59-229D61E1E95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10/7/20</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3520350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10/7/20</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941645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10/7/20</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852686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10/7/20</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741258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10/7/20</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879039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10/7/20</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595184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10/7/20</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887279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10/7/20</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051775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10/7/20</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87740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10/7/20</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606116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10/7/20</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99089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pPr/>
              <a:t>10/7/20</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209283758"/>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2"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kaggle.com/abigaillarion/ufo-reports-in-united-states" TargetMode="External"/><Relationship Id="rId2" Type="http://schemas.openxmlformats.org/officeDocument/2006/relationships/hyperlink" Target="http://www.kaggle.com/adhok93/eda-and-chi-squared-tes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tunguz/us-elections-dataset" TargetMode="External"/><Relationship Id="rId2" Type="http://schemas.openxmlformats.org/officeDocument/2006/relationships/hyperlink" Target="https://www.kaggle.com/NUFORC/ufo-sighting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EFC37A2-46A3-4BD5-BE1F-62CC3631EEEA}"/>
              </a:ext>
            </a:extLst>
          </p:cNvPr>
          <p:cNvPicPr>
            <a:picLocks noChangeAspect="1"/>
          </p:cNvPicPr>
          <p:nvPr/>
        </p:nvPicPr>
        <p:blipFill rotWithShape="1">
          <a:blip r:embed="rId2"/>
          <a:srcRect t="9270" r="1" b="1"/>
          <a:stretch/>
        </p:blipFill>
        <p:spPr>
          <a:xfrm>
            <a:off x="20" y="10"/>
            <a:ext cx="12191435" cy="6857989"/>
          </a:xfrm>
          <a:prstGeom prst="rect">
            <a:avLst/>
          </a:prstGeom>
        </p:spPr>
      </p:pic>
      <p:sp>
        <p:nvSpPr>
          <p:cNvPr id="11" name="Rectangle 10">
            <a:extLst>
              <a:ext uri="{FF2B5EF4-FFF2-40B4-BE49-F238E27FC236}">
                <a16:creationId xmlns:a16="http://schemas.microsoft.com/office/drawing/2014/main" id="{A17823FA-1B3E-4584-8A71-416FCE831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6CF9E0-A6F0-3146-B2ED-87EAF71424F7}"/>
              </a:ext>
            </a:extLst>
          </p:cNvPr>
          <p:cNvSpPr>
            <a:spLocks noGrp="1"/>
          </p:cNvSpPr>
          <p:nvPr>
            <p:ph type="ctrTitle"/>
          </p:nvPr>
        </p:nvSpPr>
        <p:spPr>
          <a:xfrm>
            <a:off x="762000" y="1523999"/>
            <a:ext cx="10668000" cy="3535018"/>
          </a:xfrm>
        </p:spPr>
        <p:txBody>
          <a:bodyPr anchor="ctr">
            <a:normAutofit fontScale="90000"/>
          </a:bodyPr>
          <a:lstStyle/>
          <a:p>
            <a:r>
              <a:rPr lang="en-US" sz="8000" dirty="0">
                <a:solidFill>
                  <a:srgbClr val="FFFFFF"/>
                </a:solidFill>
              </a:rPr>
              <a:t>UFOs and Presidential Elections: Are they more related than we think?</a:t>
            </a:r>
          </a:p>
        </p:txBody>
      </p:sp>
      <p:sp>
        <p:nvSpPr>
          <p:cNvPr id="3" name="Subtitle 2">
            <a:extLst>
              <a:ext uri="{FF2B5EF4-FFF2-40B4-BE49-F238E27FC236}">
                <a16:creationId xmlns:a16="http://schemas.microsoft.com/office/drawing/2014/main" id="{225CE78A-0A19-254C-8B6E-AB157F8AF395}"/>
              </a:ext>
            </a:extLst>
          </p:cNvPr>
          <p:cNvSpPr>
            <a:spLocks noGrp="1"/>
          </p:cNvSpPr>
          <p:nvPr>
            <p:ph type="subTitle" idx="1"/>
          </p:nvPr>
        </p:nvSpPr>
        <p:spPr>
          <a:xfrm>
            <a:off x="3048000" y="5333998"/>
            <a:ext cx="6096000" cy="629480"/>
          </a:xfrm>
        </p:spPr>
        <p:txBody>
          <a:bodyPr anchor="ctr">
            <a:normAutofit fontScale="92500" lnSpcReduction="10000"/>
          </a:bodyPr>
          <a:lstStyle/>
          <a:p>
            <a:r>
              <a:rPr lang="en-US" dirty="0">
                <a:solidFill>
                  <a:srgbClr val="FFFFFF"/>
                </a:solidFill>
              </a:rPr>
              <a:t>Shelby Bearrows, Sam Cramer, </a:t>
            </a:r>
            <a:r>
              <a:rPr lang="en-US" dirty="0" err="1">
                <a:solidFill>
                  <a:srgbClr val="FFFFFF"/>
                </a:solidFill>
              </a:rPr>
              <a:t>Gurhar</a:t>
            </a:r>
            <a:r>
              <a:rPr lang="en-US" dirty="0">
                <a:solidFill>
                  <a:srgbClr val="FFFFFF"/>
                </a:solidFill>
              </a:rPr>
              <a:t> Khalsa, Kara </a:t>
            </a:r>
            <a:r>
              <a:rPr lang="en-US" dirty="0" err="1">
                <a:solidFill>
                  <a:srgbClr val="FFFFFF"/>
                </a:solidFill>
              </a:rPr>
              <a:t>Wolley</a:t>
            </a:r>
            <a:endParaRPr lang="en-US" dirty="0">
              <a:solidFill>
                <a:srgbClr val="FFFFFF"/>
              </a:solidFill>
            </a:endParaRPr>
          </a:p>
        </p:txBody>
      </p:sp>
    </p:spTree>
    <p:extLst>
      <p:ext uri="{BB962C8B-B14F-4D97-AF65-F5344CB8AC3E}">
        <p14:creationId xmlns:p14="http://schemas.microsoft.com/office/powerpoint/2010/main" val="299266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1657-08ED-164A-9C65-095976CADB3F}"/>
              </a:ext>
            </a:extLst>
          </p:cNvPr>
          <p:cNvSpPr>
            <a:spLocks noGrp="1"/>
          </p:cNvSpPr>
          <p:nvPr>
            <p:ph type="title"/>
          </p:nvPr>
        </p:nvSpPr>
        <p:spPr>
          <a:xfrm>
            <a:off x="629479" y="1101863"/>
            <a:ext cx="9144000" cy="1263649"/>
          </a:xfrm>
        </p:spPr>
        <p:txBody>
          <a:bodyPr/>
          <a:lstStyle/>
          <a:p>
            <a:r>
              <a:rPr lang="en-US" dirty="0"/>
              <a:t>Description</a:t>
            </a:r>
          </a:p>
        </p:txBody>
      </p:sp>
      <p:sp>
        <p:nvSpPr>
          <p:cNvPr id="3" name="Content Placeholder 2">
            <a:extLst>
              <a:ext uri="{FF2B5EF4-FFF2-40B4-BE49-F238E27FC236}">
                <a16:creationId xmlns:a16="http://schemas.microsoft.com/office/drawing/2014/main" id="{6487D02E-0A19-BE4F-A7E7-598A7E2084ED}"/>
              </a:ext>
            </a:extLst>
          </p:cNvPr>
          <p:cNvSpPr>
            <a:spLocks noGrp="1"/>
          </p:cNvSpPr>
          <p:nvPr>
            <p:ph idx="1"/>
          </p:nvPr>
        </p:nvSpPr>
        <p:spPr>
          <a:xfrm>
            <a:off x="762000" y="2091910"/>
            <a:ext cx="10668000" cy="3657600"/>
          </a:xfrm>
        </p:spPr>
        <p:txBody>
          <a:bodyPr>
            <a:normAutofit/>
          </a:bodyPr>
          <a:lstStyle/>
          <a:p>
            <a:r>
              <a:rPr lang="en-US" sz="2000" dirty="0"/>
              <a:t>Investigate trends in UFO sightings in the United States</a:t>
            </a:r>
          </a:p>
          <a:p>
            <a:r>
              <a:rPr lang="en-US" sz="2000" dirty="0"/>
              <a:t>Better understand patterns of sightings, occurrences and sighting location</a:t>
            </a:r>
          </a:p>
          <a:p>
            <a:r>
              <a:rPr lang="en-US" sz="2000" dirty="0"/>
              <a:t>Identify trends in UFO shape to better understand advances in alien technology or at least how human perception of aliens have changed over time. </a:t>
            </a:r>
          </a:p>
          <a:p>
            <a:r>
              <a:rPr lang="en-US" sz="2000" dirty="0"/>
              <a:t>Predict where and when UFO sightings occur based on the outcomes of US presidential and general elections.</a:t>
            </a:r>
          </a:p>
        </p:txBody>
      </p:sp>
    </p:spTree>
    <p:extLst>
      <p:ext uri="{BB962C8B-B14F-4D97-AF65-F5344CB8AC3E}">
        <p14:creationId xmlns:p14="http://schemas.microsoft.com/office/powerpoint/2010/main" val="2904675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0960-B2B0-E040-BBB3-065B603C7404}"/>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FECFBC93-F316-2A46-B38A-83315672A8EA}"/>
              </a:ext>
            </a:extLst>
          </p:cNvPr>
          <p:cNvSpPr>
            <a:spLocks noGrp="1"/>
          </p:cNvSpPr>
          <p:nvPr>
            <p:ph idx="1"/>
          </p:nvPr>
        </p:nvSpPr>
        <p:spPr>
          <a:xfrm>
            <a:off x="762000" y="2455817"/>
            <a:ext cx="10668000" cy="3823063"/>
          </a:xfrm>
        </p:spPr>
        <p:txBody>
          <a:bodyPr>
            <a:normAutofit/>
          </a:bodyPr>
          <a:lstStyle/>
          <a:p>
            <a:r>
              <a:rPr lang="en-US" sz="2000" dirty="0"/>
              <a:t>Are UFO sightings increasing over time?</a:t>
            </a:r>
          </a:p>
          <a:p>
            <a:r>
              <a:rPr lang="en-US" sz="2000" dirty="0"/>
              <a:t>How has the UFO shape changed over time?</a:t>
            </a:r>
          </a:p>
          <a:p>
            <a:r>
              <a:rPr lang="en-US" sz="2000" dirty="0"/>
              <a:t>If UFO sightings do increase over time, how is that correlated with the turn out rate for elections?</a:t>
            </a:r>
          </a:p>
          <a:p>
            <a:r>
              <a:rPr lang="en-US" sz="2000" dirty="0"/>
              <a:t>Are there more or less UFO sightings in states that vote Republican? Democrat?</a:t>
            </a:r>
          </a:p>
          <a:p>
            <a:r>
              <a:rPr lang="en-US" sz="2000" dirty="0"/>
              <a:t>How does term number effect the number of UFO sightings? Is this also dependent on the political party?</a:t>
            </a:r>
          </a:p>
          <a:p>
            <a:pPr marL="0" indent="0">
              <a:buNone/>
            </a:pPr>
            <a:endParaRPr lang="en-US" sz="2000" dirty="0"/>
          </a:p>
          <a:p>
            <a:pPr marL="514350" indent="-514350">
              <a:buFont typeface="+mj-lt"/>
              <a:buAutoNum type="arabicPeriod"/>
            </a:pPr>
            <a:endParaRPr lang="en-US" sz="2000" dirty="0"/>
          </a:p>
        </p:txBody>
      </p:sp>
    </p:spTree>
    <p:extLst>
      <p:ext uri="{BB962C8B-B14F-4D97-AF65-F5344CB8AC3E}">
        <p14:creationId xmlns:p14="http://schemas.microsoft.com/office/powerpoint/2010/main" val="1646485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FD41-ADC4-0F4C-B4B0-7CB2D815EECC}"/>
              </a:ext>
            </a:extLst>
          </p:cNvPr>
          <p:cNvSpPr>
            <a:spLocks noGrp="1"/>
          </p:cNvSpPr>
          <p:nvPr>
            <p:ph type="title"/>
          </p:nvPr>
        </p:nvSpPr>
        <p:spPr/>
        <p:txBody>
          <a:bodyPr/>
          <a:lstStyle/>
          <a:p>
            <a:r>
              <a:rPr lang="en-US" dirty="0"/>
              <a:t>Prior Work</a:t>
            </a:r>
          </a:p>
        </p:txBody>
      </p:sp>
      <p:sp>
        <p:nvSpPr>
          <p:cNvPr id="3" name="Content Placeholder 2">
            <a:extLst>
              <a:ext uri="{FF2B5EF4-FFF2-40B4-BE49-F238E27FC236}">
                <a16:creationId xmlns:a16="http://schemas.microsoft.com/office/drawing/2014/main" id="{5AE534BC-2438-B042-92B9-1B58094B716E}"/>
              </a:ext>
            </a:extLst>
          </p:cNvPr>
          <p:cNvSpPr>
            <a:spLocks noGrp="1"/>
          </p:cNvSpPr>
          <p:nvPr>
            <p:ph idx="1"/>
          </p:nvPr>
        </p:nvSpPr>
        <p:spPr>
          <a:xfrm>
            <a:off x="762000" y="2252547"/>
            <a:ext cx="10668000" cy="3843454"/>
          </a:xfrm>
        </p:spPr>
        <p:txBody>
          <a:bodyPr>
            <a:normAutofit/>
          </a:bodyPr>
          <a:lstStyle/>
          <a:p>
            <a:r>
              <a:rPr lang="en-US" sz="2000" dirty="0"/>
              <a:t>Some of the most commonly explored topics on UFO sightings are frequency of sightings by location, word cloud analysis on the description attribute, shape of UFOs by time of year, sightings by shape and season, and shape frequencies, just to name a few avenues of exploration. Perhaps the most explored question is whether sightings have increased over time. Work done by others seem to indicate that they have.</a:t>
            </a:r>
          </a:p>
          <a:p>
            <a:r>
              <a:rPr lang="en-US" sz="2000" dirty="0"/>
              <a:t>Among the correlational questions explored are chi-square analysis revealed a relationship between sightings and region(</a:t>
            </a:r>
            <a:r>
              <a:rPr lang="en-US" sz="2000" dirty="0">
                <a:hlinkClick r:id="rId2"/>
              </a:rPr>
              <a:t>www.kaggle.com/adhok93/eda-and-chi-squared-test</a:t>
            </a:r>
            <a:r>
              <a:rPr lang="en-US" sz="2000" dirty="0"/>
              <a:t>).</a:t>
            </a:r>
          </a:p>
          <a:p>
            <a:r>
              <a:rPr lang="en-US" sz="2000" dirty="0"/>
              <a:t>Geospatial analysis of UFO sightings has also been explored previously using heatmaps (</a:t>
            </a:r>
            <a:r>
              <a:rPr lang="en-US" sz="2000" dirty="0">
                <a:hlinkClick r:id="rId3"/>
              </a:rPr>
              <a:t>www.kaggle.com/abigaillarion/ufo-reports-in-united-states</a:t>
            </a:r>
            <a:r>
              <a:rPr lang="en-US" sz="2000" dirty="0"/>
              <a:t>).</a:t>
            </a:r>
          </a:p>
        </p:txBody>
      </p:sp>
    </p:spTree>
    <p:extLst>
      <p:ext uri="{BB962C8B-B14F-4D97-AF65-F5344CB8AC3E}">
        <p14:creationId xmlns:p14="http://schemas.microsoft.com/office/powerpoint/2010/main" val="628224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25CA6-1EDC-DB4F-BC35-590A3CD316D2}"/>
              </a:ext>
            </a:extLst>
          </p:cNvPr>
          <p:cNvSpPr>
            <a:spLocks noGrp="1"/>
          </p:cNvSpPr>
          <p:nvPr>
            <p:ph type="title"/>
          </p:nvPr>
        </p:nvSpPr>
        <p:spPr/>
        <p:txBody>
          <a:bodyPr/>
          <a:lstStyle/>
          <a:p>
            <a:r>
              <a:rPr lang="en-US" dirty="0"/>
              <a:t>Datasets</a:t>
            </a:r>
          </a:p>
        </p:txBody>
      </p:sp>
      <p:sp>
        <p:nvSpPr>
          <p:cNvPr id="3" name="Content Placeholder 2">
            <a:extLst>
              <a:ext uri="{FF2B5EF4-FFF2-40B4-BE49-F238E27FC236}">
                <a16:creationId xmlns:a16="http://schemas.microsoft.com/office/drawing/2014/main" id="{68558AF0-ED2E-2E4A-8B59-229D61E1E95F}"/>
              </a:ext>
            </a:extLst>
          </p:cNvPr>
          <p:cNvSpPr>
            <a:spLocks noGrp="1"/>
          </p:cNvSpPr>
          <p:nvPr>
            <p:ph idx="1"/>
          </p:nvPr>
        </p:nvSpPr>
        <p:spPr>
          <a:xfrm>
            <a:off x="762000" y="2374901"/>
            <a:ext cx="10668000" cy="3721100"/>
          </a:xfrm>
        </p:spPr>
        <p:txBody>
          <a:bodyPr>
            <a:noAutofit/>
          </a:bodyPr>
          <a:lstStyle/>
          <a:p>
            <a:r>
              <a:rPr lang="en-US" sz="2000" dirty="0"/>
              <a:t>Main Dataset:</a:t>
            </a:r>
          </a:p>
          <a:p>
            <a:pPr lvl="1"/>
            <a:r>
              <a:rPr lang="en-US" sz="2000" dirty="0">
                <a:hlinkClick r:id="rId2"/>
              </a:rPr>
              <a:t>https://www.kaggle.com/NUFORC/ufo-sightings</a:t>
            </a:r>
            <a:endParaRPr lang="en-US" sz="2000" dirty="0"/>
          </a:p>
          <a:p>
            <a:pPr lvl="1"/>
            <a:r>
              <a:rPr lang="en-US" sz="2000" dirty="0"/>
              <a:t>Available as csv files on Shelby Bearrows and Kara Wolley’s computer as well as on our GitHub page.</a:t>
            </a:r>
          </a:p>
          <a:p>
            <a:r>
              <a:rPr lang="en-US" sz="2000" dirty="0"/>
              <a:t>Supplemental Datasets</a:t>
            </a:r>
          </a:p>
          <a:p>
            <a:pPr lvl="1"/>
            <a:r>
              <a:rPr lang="en-US" sz="2000" dirty="0">
                <a:hlinkClick r:id="rId3"/>
              </a:rPr>
              <a:t>https://www.kaggle.com/tunguz/us-elections-dataset</a:t>
            </a:r>
            <a:endParaRPr lang="en-US" sz="2000" dirty="0"/>
          </a:p>
          <a:p>
            <a:pPr lvl="1"/>
            <a:r>
              <a:rPr lang="en-US" sz="2000" dirty="0"/>
              <a:t>Available as csv files on Shelby Bearrows’ computer and on our GitHub page.</a:t>
            </a:r>
          </a:p>
          <a:p>
            <a:r>
              <a:rPr lang="en-US" sz="2000" dirty="0"/>
              <a:t>The merged dataset (“merged_ufo_elect_data.csv”) can be found on our GitHub, it contains key information from both datasets for easier analysis. </a:t>
            </a:r>
          </a:p>
        </p:txBody>
      </p:sp>
    </p:spTree>
    <p:extLst>
      <p:ext uri="{BB962C8B-B14F-4D97-AF65-F5344CB8AC3E}">
        <p14:creationId xmlns:p14="http://schemas.microsoft.com/office/powerpoint/2010/main" val="1217790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E11D5-CF1A-0F40-9805-6BEE8AC55455}"/>
              </a:ext>
            </a:extLst>
          </p:cNvPr>
          <p:cNvSpPr>
            <a:spLocks noGrp="1"/>
          </p:cNvSpPr>
          <p:nvPr>
            <p:ph type="title"/>
          </p:nvPr>
        </p:nvSpPr>
        <p:spPr/>
        <p:txBody>
          <a:bodyPr/>
          <a:lstStyle/>
          <a:p>
            <a:r>
              <a:rPr lang="en-US" dirty="0"/>
              <a:t>Proposed Work</a:t>
            </a:r>
          </a:p>
        </p:txBody>
      </p:sp>
      <p:sp>
        <p:nvSpPr>
          <p:cNvPr id="3" name="Content Placeholder 2">
            <a:extLst>
              <a:ext uri="{FF2B5EF4-FFF2-40B4-BE49-F238E27FC236}">
                <a16:creationId xmlns:a16="http://schemas.microsoft.com/office/drawing/2014/main" id="{587C1E35-81E9-8941-AE54-B44519A4A7FF}"/>
              </a:ext>
            </a:extLst>
          </p:cNvPr>
          <p:cNvSpPr>
            <a:spLocks noGrp="1"/>
          </p:cNvSpPr>
          <p:nvPr>
            <p:ph idx="1"/>
          </p:nvPr>
        </p:nvSpPr>
        <p:spPr>
          <a:xfrm>
            <a:off x="762000" y="2298701"/>
            <a:ext cx="10668000" cy="3797300"/>
          </a:xfrm>
        </p:spPr>
        <p:txBody>
          <a:bodyPr>
            <a:noAutofit/>
          </a:bodyPr>
          <a:lstStyle/>
          <a:p>
            <a:r>
              <a:rPr lang="en-US" sz="2000" dirty="0"/>
              <a:t>Cleaning </a:t>
            </a:r>
          </a:p>
          <a:p>
            <a:pPr lvl="1"/>
            <a:r>
              <a:rPr lang="en-US" sz="1600" dirty="0"/>
              <a:t>The UFO dataset is especially 'dirty’. Reformatting of dates, state name and removal of random symbols (&amp;, !, #) from the comments attribute is necessary. Cleaning will be necessary prior to merging with the US Elections dataset. The US Elections dataset seems much cleaner but likely will need some cleaning. </a:t>
            </a:r>
          </a:p>
          <a:p>
            <a:r>
              <a:rPr lang="en-US" sz="2000" dirty="0"/>
              <a:t>Preprocessing</a:t>
            </a:r>
          </a:p>
          <a:p>
            <a:pPr lvl="1"/>
            <a:r>
              <a:rPr lang="en-US" sz="1600" dirty="0"/>
              <a:t>Correct for missing values. Some values may remain null, but many are predictable, such as if the 'county' value for a row of data is blank, but we know the state is 'TX,' it's safe to input the USA for the country value.</a:t>
            </a:r>
          </a:p>
          <a:p>
            <a:r>
              <a:rPr lang="en-US" sz="2000" dirty="0"/>
              <a:t>Integration</a:t>
            </a:r>
          </a:p>
          <a:p>
            <a:pPr lvl="1"/>
            <a:r>
              <a:rPr lang="en-US" sz="1600" dirty="0"/>
              <a:t>Merge the UFO dataset with the US elections dataset. This will drop some UFO sightings that occurred outside of the US states.</a:t>
            </a:r>
          </a:p>
          <a:p>
            <a:endParaRPr lang="en-US" sz="2000" dirty="0"/>
          </a:p>
        </p:txBody>
      </p:sp>
    </p:spTree>
    <p:extLst>
      <p:ext uri="{BB962C8B-B14F-4D97-AF65-F5344CB8AC3E}">
        <p14:creationId xmlns:p14="http://schemas.microsoft.com/office/powerpoint/2010/main" val="4040745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9D3DB-B2FC-F64F-BDBC-44089579E990}"/>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2F3C2FBA-C650-6741-B53F-5191F083B48E}"/>
              </a:ext>
            </a:extLst>
          </p:cNvPr>
          <p:cNvSpPr>
            <a:spLocks noGrp="1"/>
          </p:cNvSpPr>
          <p:nvPr>
            <p:ph idx="1"/>
          </p:nvPr>
        </p:nvSpPr>
        <p:spPr/>
        <p:txBody>
          <a:bodyPr/>
          <a:lstStyle/>
          <a:p>
            <a:r>
              <a:rPr lang="en-US" dirty="0"/>
              <a:t>So far we have used </a:t>
            </a:r>
            <a:r>
              <a:rPr lang="en-US" dirty="0" err="1"/>
              <a:t>Jupyter</a:t>
            </a:r>
            <a:r>
              <a:rPr lang="en-US" dirty="0"/>
              <a:t> Notebook, Python and the Pandas/</a:t>
            </a:r>
            <a:r>
              <a:rPr lang="en-US" dirty="0" err="1"/>
              <a:t>Numpy</a:t>
            </a:r>
            <a:r>
              <a:rPr lang="en-US" dirty="0"/>
              <a:t> libraries for merging the datasets.</a:t>
            </a:r>
          </a:p>
          <a:p>
            <a:r>
              <a:rPr lang="en-US" dirty="0"/>
              <a:t>Tools we might use later in the project are:</a:t>
            </a:r>
          </a:p>
          <a:p>
            <a:pPr lvl="1"/>
            <a:r>
              <a:rPr lang="en-US" dirty="0"/>
              <a:t>Tableau- Data Visualization</a:t>
            </a:r>
          </a:p>
          <a:p>
            <a:pPr lvl="1"/>
            <a:r>
              <a:rPr lang="en-US" dirty="0"/>
              <a:t>Matplotlib, </a:t>
            </a:r>
            <a:r>
              <a:rPr lang="en-US" dirty="0" err="1"/>
              <a:t>Sklearn</a:t>
            </a:r>
            <a:r>
              <a:rPr lang="en-US" dirty="0"/>
              <a:t> – Data Analysis</a:t>
            </a:r>
          </a:p>
          <a:p>
            <a:pPr lvl="1"/>
            <a:endParaRPr lang="en-US" dirty="0"/>
          </a:p>
          <a:p>
            <a:pPr lvl="1"/>
            <a:endParaRPr lang="en-US" dirty="0"/>
          </a:p>
        </p:txBody>
      </p:sp>
    </p:spTree>
    <p:extLst>
      <p:ext uri="{BB962C8B-B14F-4D97-AF65-F5344CB8AC3E}">
        <p14:creationId xmlns:p14="http://schemas.microsoft.com/office/powerpoint/2010/main" val="136086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EC7C7-B6B3-1B42-B548-E24B98800315}"/>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63CDF0F7-E4FE-5E4A-B1A6-6715958B71AA}"/>
              </a:ext>
            </a:extLst>
          </p:cNvPr>
          <p:cNvSpPr>
            <a:spLocks noGrp="1"/>
          </p:cNvSpPr>
          <p:nvPr>
            <p:ph idx="1"/>
          </p:nvPr>
        </p:nvSpPr>
        <p:spPr>
          <a:xfrm>
            <a:off x="762000" y="2546351"/>
            <a:ext cx="10668000" cy="3048001"/>
          </a:xfrm>
        </p:spPr>
        <p:txBody>
          <a:bodyPr>
            <a:normAutofit fontScale="92500"/>
          </a:bodyPr>
          <a:lstStyle/>
          <a:p>
            <a:pPr marL="0" indent="0">
              <a:buNone/>
            </a:pPr>
            <a:r>
              <a:rPr lang="en-US" dirty="0"/>
              <a:t>We’ll consider our project successful if we can find answers to the questions outlined, even if the trends discovered (or lack of a trend) don’t match our expectations. To evaluate the data for evaluation we will use Histograms, Heatmaps, </a:t>
            </a:r>
            <a:r>
              <a:rPr lang="en-US" dirty="0" err="1"/>
              <a:t>Apriori</a:t>
            </a:r>
            <a:r>
              <a:rPr lang="en-US" dirty="0"/>
              <a:t> frequency assessment, and Gain/Lift charts, and confidence intervals to find trends and correlations between UFO sightings and presidential election results in each county of the US. </a:t>
            </a:r>
          </a:p>
        </p:txBody>
      </p:sp>
    </p:spTree>
    <p:extLst>
      <p:ext uri="{BB962C8B-B14F-4D97-AF65-F5344CB8AC3E}">
        <p14:creationId xmlns:p14="http://schemas.microsoft.com/office/powerpoint/2010/main" val="818987504"/>
      </p:ext>
    </p:extLst>
  </p:cSld>
  <p:clrMapOvr>
    <a:masterClrMapping/>
  </p:clrMapOvr>
</p:sld>
</file>

<file path=ppt/theme/theme1.xml><?xml version="1.0" encoding="utf-8"?>
<a:theme xmlns:a="http://schemas.openxmlformats.org/drawingml/2006/main" name="TornVTI">
  <a:themeElements>
    <a:clrScheme name="AnalogousFromDarkSeedLeftStep">
      <a:dk1>
        <a:srgbClr val="000000"/>
      </a:dk1>
      <a:lt1>
        <a:srgbClr val="FFFFFF"/>
      </a:lt1>
      <a:dk2>
        <a:srgbClr val="243441"/>
      </a:dk2>
      <a:lt2>
        <a:srgbClr val="E2E8E2"/>
      </a:lt2>
      <a:accent1>
        <a:srgbClr val="C64ABD"/>
      </a:accent1>
      <a:accent2>
        <a:srgbClr val="8A38B4"/>
      </a:accent2>
      <a:accent3>
        <a:srgbClr val="684AC6"/>
      </a:accent3>
      <a:accent4>
        <a:srgbClr val="4459B9"/>
      </a:accent4>
      <a:accent5>
        <a:srgbClr val="4A93C6"/>
      </a:accent5>
      <a:accent6>
        <a:srgbClr val="38B4B3"/>
      </a:accent6>
      <a:hlink>
        <a:srgbClr val="4A7DC2"/>
      </a:hlink>
      <a:folHlink>
        <a:srgbClr val="7F7F7F"/>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otalTime>352</TotalTime>
  <Words>632</Words>
  <Application>Microsoft Macintosh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Verdana Pro</vt:lpstr>
      <vt:lpstr>Verdana Pro Cond SemiBold</vt:lpstr>
      <vt:lpstr>TornVTI</vt:lpstr>
      <vt:lpstr>UFOs and Presidential Elections: Are they more related than we think?</vt:lpstr>
      <vt:lpstr>Description</vt:lpstr>
      <vt:lpstr>Questions</vt:lpstr>
      <vt:lpstr>Prior Work</vt:lpstr>
      <vt:lpstr>Datasets</vt:lpstr>
      <vt:lpstr>Proposed Work</vt:lpstr>
      <vt:lpstr>Tools</vt:lpstr>
      <vt:lpstr>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Investigating Trends between UFO sightings and US elections</dc:title>
  <dc:creator>Bearrows, Shelby</dc:creator>
  <cp:lastModifiedBy>Samuel Cramer</cp:lastModifiedBy>
  <cp:revision>22</cp:revision>
  <dcterms:created xsi:type="dcterms:W3CDTF">2020-10-06T14:19:19Z</dcterms:created>
  <dcterms:modified xsi:type="dcterms:W3CDTF">2020-10-08T02:51:03Z</dcterms:modified>
</cp:coreProperties>
</file>