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72" r:id="rId7"/>
    <p:sldId id="258" r:id="rId8"/>
    <p:sldId id="264" r:id="rId9"/>
    <p:sldId id="271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2C8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F2C8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2C8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F2C8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2C8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7937"/>
            <a:ext cx="12192000" cy="68659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2C8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"/>
            <a:ext cx="2243328" cy="2095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00373" y="728218"/>
            <a:ext cx="419125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2C8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3663" y="1735683"/>
            <a:ext cx="10964545" cy="474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F2C8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ishtank.com/friends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5900" y="0"/>
            <a:ext cx="6896100" cy="6858000"/>
          </a:xfrm>
          <a:custGeom>
            <a:avLst/>
            <a:gdLst/>
            <a:ahLst/>
            <a:cxnLst/>
            <a:rect l="l" t="t" r="r" b="b"/>
            <a:pathLst>
              <a:path w="6896100" h="6858000">
                <a:moveTo>
                  <a:pt x="0" y="6858000"/>
                </a:moveTo>
                <a:lnTo>
                  <a:pt x="6896100" y="6858000"/>
                </a:lnTo>
                <a:lnTo>
                  <a:pt x="68961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791825" cy="6858000"/>
            <a:chOff x="0" y="0"/>
            <a:chExt cx="1079182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295900" cy="6858000"/>
            </a:xfrm>
            <a:custGeom>
              <a:avLst/>
              <a:gdLst/>
              <a:ahLst/>
              <a:cxnLst/>
              <a:rect l="l" t="t" r="r" b="b"/>
              <a:pathLst>
                <a:path w="5295900" h="6858000">
                  <a:moveTo>
                    <a:pt x="0" y="6857998"/>
                  </a:moveTo>
                  <a:lnTo>
                    <a:pt x="5295900" y="6857998"/>
                  </a:lnTo>
                  <a:lnTo>
                    <a:pt x="5295900" y="0"/>
                  </a:lnTo>
                  <a:lnTo>
                    <a:pt x="0" y="0"/>
                  </a:lnTo>
                  <a:lnTo>
                    <a:pt x="0" y="685799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200" y="1153667"/>
              <a:ext cx="9191625" cy="5704840"/>
            </a:xfrm>
            <a:custGeom>
              <a:avLst/>
              <a:gdLst/>
              <a:ahLst/>
              <a:cxnLst/>
              <a:rect l="l" t="t" r="r" b="b"/>
              <a:pathLst>
                <a:path w="9191625" h="5704840">
                  <a:moveTo>
                    <a:pt x="4595622" y="0"/>
                  </a:moveTo>
                  <a:lnTo>
                    <a:pt x="4547182" y="249"/>
                  </a:lnTo>
                  <a:lnTo>
                    <a:pt x="4498861" y="997"/>
                  </a:lnTo>
                  <a:lnTo>
                    <a:pt x="4450663" y="2240"/>
                  </a:lnTo>
                  <a:lnTo>
                    <a:pt x="4402589" y="3977"/>
                  </a:lnTo>
                  <a:lnTo>
                    <a:pt x="4354642" y="6204"/>
                  </a:lnTo>
                  <a:lnTo>
                    <a:pt x="4306823" y="8919"/>
                  </a:lnTo>
                  <a:lnTo>
                    <a:pt x="4259137" y="12120"/>
                  </a:lnTo>
                  <a:lnTo>
                    <a:pt x="4211584" y="15804"/>
                  </a:lnTo>
                  <a:lnTo>
                    <a:pt x="4164169" y="19969"/>
                  </a:lnTo>
                  <a:lnTo>
                    <a:pt x="4116892" y="24613"/>
                  </a:lnTo>
                  <a:lnTo>
                    <a:pt x="4069756" y="29732"/>
                  </a:lnTo>
                  <a:lnTo>
                    <a:pt x="4022765" y="35325"/>
                  </a:lnTo>
                  <a:lnTo>
                    <a:pt x="3975919" y="41389"/>
                  </a:lnTo>
                  <a:lnTo>
                    <a:pt x="3929223" y="47922"/>
                  </a:lnTo>
                  <a:lnTo>
                    <a:pt x="3882677" y="54921"/>
                  </a:lnTo>
                  <a:lnTo>
                    <a:pt x="3836286" y="62384"/>
                  </a:lnTo>
                  <a:lnTo>
                    <a:pt x="3790050" y="70308"/>
                  </a:lnTo>
                  <a:lnTo>
                    <a:pt x="3743973" y="78691"/>
                  </a:lnTo>
                  <a:lnTo>
                    <a:pt x="3698057" y="87530"/>
                  </a:lnTo>
                  <a:lnTo>
                    <a:pt x="3652305" y="96824"/>
                  </a:lnTo>
                  <a:lnTo>
                    <a:pt x="3606718" y="106569"/>
                  </a:lnTo>
                  <a:lnTo>
                    <a:pt x="3561299" y="116763"/>
                  </a:lnTo>
                  <a:lnTo>
                    <a:pt x="3516052" y="127403"/>
                  </a:lnTo>
                  <a:lnTo>
                    <a:pt x="3470977" y="138488"/>
                  </a:lnTo>
                  <a:lnTo>
                    <a:pt x="3426079" y="150015"/>
                  </a:lnTo>
                  <a:lnTo>
                    <a:pt x="3381358" y="161981"/>
                  </a:lnTo>
                  <a:lnTo>
                    <a:pt x="3336818" y="174384"/>
                  </a:lnTo>
                  <a:lnTo>
                    <a:pt x="3292461" y="187221"/>
                  </a:lnTo>
                  <a:lnTo>
                    <a:pt x="3248289" y="200491"/>
                  </a:lnTo>
                  <a:lnTo>
                    <a:pt x="3204305" y="214190"/>
                  </a:lnTo>
                  <a:lnTo>
                    <a:pt x="3160512" y="228316"/>
                  </a:lnTo>
                  <a:lnTo>
                    <a:pt x="3116911" y="242867"/>
                  </a:lnTo>
                  <a:lnTo>
                    <a:pt x="3073506" y="257840"/>
                  </a:lnTo>
                  <a:lnTo>
                    <a:pt x="3030298" y="273233"/>
                  </a:lnTo>
                  <a:lnTo>
                    <a:pt x="2987290" y="289043"/>
                  </a:lnTo>
                  <a:lnTo>
                    <a:pt x="2944485" y="305268"/>
                  </a:lnTo>
                  <a:lnTo>
                    <a:pt x="2901885" y="321905"/>
                  </a:lnTo>
                  <a:lnTo>
                    <a:pt x="2859492" y="338953"/>
                  </a:lnTo>
                  <a:lnTo>
                    <a:pt x="2817309" y="356408"/>
                  </a:lnTo>
                  <a:lnTo>
                    <a:pt x="2775339" y="374268"/>
                  </a:lnTo>
                  <a:lnTo>
                    <a:pt x="2733583" y="392531"/>
                  </a:lnTo>
                  <a:lnTo>
                    <a:pt x="2692045" y="411195"/>
                  </a:lnTo>
                  <a:lnTo>
                    <a:pt x="2650726" y="430256"/>
                  </a:lnTo>
                  <a:lnTo>
                    <a:pt x="2609629" y="449712"/>
                  </a:lnTo>
                  <a:lnTo>
                    <a:pt x="2568757" y="469562"/>
                  </a:lnTo>
                  <a:lnTo>
                    <a:pt x="2528112" y="489801"/>
                  </a:lnTo>
                  <a:lnTo>
                    <a:pt x="2487696" y="510429"/>
                  </a:lnTo>
                  <a:lnTo>
                    <a:pt x="2447512" y="531443"/>
                  </a:lnTo>
                  <a:lnTo>
                    <a:pt x="2407563" y="552839"/>
                  </a:lnTo>
                  <a:lnTo>
                    <a:pt x="2367850" y="574617"/>
                  </a:lnTo>
                  <a:lnTo>
                    <a:pt x="2328377" y="596772"/>
                  </a:lnTo>
                  <a:lnTo>
                    <a:pt x="2289145" y="619304"/>
                  </a:lnTo>
                  <a:lnTo>
                    <a:pt x="2250157" y="642209"/>
                  </a:lnTo>
                  <a:lnTo>
                    <a:pt x="2211416" y="665484"/>
                  </a:lnTo>
                  <a:lnTo>
                    <a:pt x="2172924" y="689129"/>
                  </a:lnTo>
                  <a:lnTo>
                    <a:pt x="2134683" y="713139"/>
                  </a:lnTo>
                  <a:lnTo>
                    <a:pt x="2096697" y="737513"/>
                  </a:lnTo>
                  <a:lnTo>
                    <a:pt x="2058966" y="762248"/>
                  </a:lnTo>
                  <a:lnTo>
                    <a:pt x="2021494" y="787342"/>
                  </a:lnTo>
                  <a:lnTo>
                    <a:pt x="1984284" y="812792"/>
                  </a:lnTo>
                  <a:lnTo>
                    <a:pt x="1947337" y="838596"/>
                  </a:lnTo>
                  <a:lnTo>
                    <a:pt x="1910657" y="864751"/>
                  </a:lnTo>
                  <a:lnTo>
                    <a:pt x="1874245" y="891256"/>
                  </a:lnTo>
                  <a:lnTo>
                    <a:pt x="1838104" y="918107"/>
                  </a:lnTo>
                  <a:lnTo>
                    <a:pt x="1802236" y="945302"/>
                  </a:lnTo>
                  <a:lnTo>
                    <a:pt x="1766644" y="972838"/>
                  </a:lnTo>
                  <a:lnTo>
                    <a:pt x="1731331" y="1000714"/>
                  </a:lnTo>
                  <a:lnTo>
                    <a:pt x="1696299" y="1028926"/>
                  </a:lnTo>
                  <a:lnTo>
                    <a:pt x="1661549" y="1057473"/>
                  </a:lnTo>
                  <a:lnTo>
                    <a:pt x="1627086" y="1086352"/>
                  </a:lnTo>
                  <a:lnTo>
                    <a:pt x="1592910" y="1115560"/>
                  </a:lnTo>
                  <a:lnTo>
                    <a:pt x="1559025" y="1145095"/>
                  </a:lnTo>
                  <a:lnTo>
                    <a:pt x="1525433" y="1174954"/>
                  </a:lnTo>
                  <a:lnTo>
                    <a:pt x="1492137" y="1205136"/>
                  </a:lnTo>
                  <a:lnTo>
                    <a:pt x="1459138" y="1235637"/>
                  </a:lnTo>
                  <a:lnTo>
                    <a:pt x="1426440" y="1266456"/>
                  </a:lnTo>
                  <a:lnTo>
                    <a:pt x="1394045" y="1297589"/>
                  </a:lnTo>
                  <a:lnTo>
                    <a:pt x="1361955" y="1329035"/>
                  </a:lnTo>
                  <a:lnTo>
                    <a:pt x="1330172" y="1360790"/>
                  </a:lnTo>
                  <a:lnTo>
                    <a:pt x="1298700" y="1392853"/>
                  </a:lnTo>
                  <a:lnTo>
                    <a:pt x="1267540" y="1425221"/>
                  </a:lnTo>
                  <a:lnTo>
                    <a:pt x="1236695" y="1457891"/>
                  </a:lnTo>
                  <a:lnTo>
                    <a:pt x="1206168" y="1490862"/>
                  </a:lnTo>
                  <a:lnTo>
                    <a:pt x="1175961" y="1524130"/>
                  </a:lnTo>
                  <a:lnTo>
                    <a:pt x="1146076" y="1557694"/>
                  </a:lnTo>
                  <a:lnTo>
                    <a:pt x="1116516" y="1591550"/>
                  </a:lnTo>
                  <a:lnTo>
                    <a:pt x="1087283" y="1625696"/>
                  </a:lnTo>
                  <a:lnTo>
                    <a:pt x="1058379" y="1660131"/>
                  </a:lnTo>
                  <a:lnTo>
                    <a:pt x="1029808" y="1694851"/>
                  </a:lnTo>
                  <a:lnTo>
                    <a:pt x="1001572" y="1729853"/>
                  </a:lnTo>
                  <a:lnTo>
                    <a:pt x="973672" y="1765137"/>
                  </a:lnTo>
                  <a:lnTo>
                    <a:pt x="946112" y="1800698"/>
                  </a:lnTo>
                  <a:lnTo>
                    <a:pt x="918894" y="1836536"/>
                  </a:lnTo>
                  <a:lnTo>
                    <a:pt x="892020" y="1872646"/>
                  </a:lnTo>
                  <a:lnTo>
                    <a:pt x="865493" y="1909027"/>
                  </a:lnTo>
                  <a:lnTo>
                    <a:pt x="839316" y="1945677"/>
                  </a:lnTo>
                  <a:lnTo>
                    <a:pt x="813490" y="1982592"/>
                  </a:lnTo>
                  <a:lnTo>
                    <a:pt x="788018" y="2019771"/>
                  </a:lnTo>
                  <a:lnTo>
                    <a:pt x="762902" y="2057211"/>
                  </a:lnTo>
                  <a:lnTo>
                    <a:pt x="738146" y="2094910"/>
                  </a:lnTo>
                  <a:lnTo>
                    <a:pt x="713751" y="2132865"/>
                  </a:lnTo>
                  <a:lnTo>
                    <a:pt x="689721" y="2171073"/>
                  </a:lnTo>
                  <a:lnTo>
                    <a:pt x="666056" y="2209533"/>
                  </a:lnTo>
                  <a:lnTo>
                    <a:pt x="642760" y="2248241"/>
                  </a:lnTo>
                  <a:lnTo>
                    <a:pt x="619836" y="2287196"/>
                  </a:lnTo>
                  <a:lnTo>
                    <a:pt x="597285" y="2326395"/>
                  </a:lnTo>
                  <a:lnTo>
                    <a:pt x="575111" y="2365835"/>
                  </a:lnTo>
                  <a:lnTo>
                    <a:pt x="553315" y="2405514"/>
                  </a:lnTo>
                  <a:lnTo>
                    <a:pt x="531900" y="2445430"/>
                  </a:lnTo>
                  <a:lnTo>
                    <a:pt x="510868" y="2485580"/>
                  </a:lnTo>
                  <a:lnTo>
                    <a:pt x="490223" y="2525962"/>
                  </a:lnTo>
                  <a:lnTo>
                    <a:pt x="469965" y="2566573"/>
                  </a:lnTo>
                  <a:lnTo>
                    <a:pt x="450099" y="2607410"/>
                  </a:lnTo>
                  <a:lnTo>
                    <a:pt x="430626" y="2648473"/>
                  </a:lnTo>
                  <a:lnTo>
                    <a:pt x="411548" y="2689757"/>
                  </a:lnTo>
                  <a:lnTo>
                    <a:pt x="392869" y="2731260"/>
                  </a:lnTo>
                  <a:lnTo>
                    <a:pt x="374590" y="2772981"/>
                  </a:lnTo>
                  <a:lnTo>
                    <a:pt x="356715" y="2814916"/>
                  </a:lnTo>
                  <a:lnTo>
                    <a:pt x="339245" y="2857064"/>
                  </a:lnTo>
                  <a:lnTo>
                    <a:pt x="322182" y="2899421"/>
                  </a:lnTo>
                  <a:lnTo>
                    <a:pt x="305531" y="2941985"/>
                  </a:lnTo>
                  <a:lnTo>
                    <a:pt x="289292" y="2984755"/>
                  </a:lnTo>
                  <a:lnTo>
                    <a:pt x="273468" y="3027726"/>
                  </a:lnTo>
                  <a:lnTo>
                    <a:pt x="258062" y="3070898"/>
                  </a:lnTo>
                  <a:lnTo>
                    <a:pt x="243076" y="3114267"/>
                  </a:lnTo>
                  <a:lnTo>
                    <a:pt x="228513" y="3157831"/>
                  </a:lnTo>
                  <a:lnTo>
                    <a:pt x="214374" y="3201588"/>
                  </a:lnTo>
                  <a:lnTo>
                    <a:pt x="200664" y="3245535"/>
                  </a:lnTo>
                  <a:lnTo>
                    <a:pt x="187383" y="3289670"/>
                  </a:lnTo>
                  <a:lnTo>
                    <a:pt x="174534" y="3333990"/>
                  </a:lnTo>
                  <a:lnTo>
                    <a:pt x="162121" y="3378493"/>
                  </a:lnTo>
                  <a:lnTo>
                    <a:pt x="150144" y="3423176"/>
                  </a:lnTo>
                  <a:lnTo>
                    <a:pt x="138608" y="3468037"/>
                  </a:lnTo>
                  <a:lnTo>
                    <a:pt x="127513" y="3513074"/>
                  </a:lnTo>
                  <a:lnTo>
                    <a:pt x="116863" y="3558284"/>
                  </a:lnTo>
                  <a:lnTo>
                    <a:pt x="106661" y="3603665"/>
                  </a:lnTo>
                  <a:lnTo>
                    <a:pt x="96907" y="3649213"/>
                  </a:lnTo>
                  <a:lnTo>
                    <a:pt x="87606" y="3694928"/>
                  </a:lnTo>
                  <a:lnTo>
                    <a:pt x="78759" y="3740806"/>
                  </a:lnTo>
                  <a:lnTo>
                    <a:pt x="70369" y="3786844"/>
                  </a:lnTo>
                  <a:lnTo>
                    <a:pt x="62438" y="3833042"/>
                  </a:lnTo>
                  <a:lnTo>
                    <a:pt x="54969" y="3879395"/>
                  </a:lnTo>
                  <a:lnTo>
                    <a:pt x="47963" y="3925901"/>
                  </a:lnTo>
                  <a:lnTo>
                    <a:pt x="41425" y="3972559"/>
                  </a:lnTo>
                  <a:lnTo>
                    <a:pt x="35356" y="4019365"/>
                  </a:lnTo>
                  <a:lnTo>
                    <a:pt x="29758" y="4066318"/>
                  </a:lnTo>
                  <a:lnTo>
                    <a:pt x="24634" y="4113414"/>
                  </a:lnTo>
                  <a:lnTo>
                    <a:pt x="19986" y="4160652"/>
                  </a:lnTo>
                  <a:lnTo>
                    <a:pt x="15818" y="4208029"/>
                  </a:lnTo>
                  <a:lnTo>
                    <a:pt x="12130" y="4255542"/>
                  </a:lnTo>
                  <a:lnTo>
                    <a:pt x="8927" y="4303189"/>
                  </a:lnTo>
                  <a:lnTo>
                    <a:pt x="6209" y="4350967"/>
                  </a:lnTo>
                  <a:lnTo>
                    <a:pt x="3980" y="4398875"/>
                  </a:lnTo>
                  <a:lnTo>
                    <a:pt x="2242" y="4446909"/>
                  </a:lnTo>
                  <a:lnTo>
                    <a:pt x="998" y="4495068"/>
                  </a:lnTo>
                  <a:lnTo>
                    <a:pt x="250" y="4543348"/>
                  </a:lnTo>
                  <a:lnTo>
                    <a:pt x="0" y="4591748"/>
                  </a:lnTo>
                  <a:lnTo>
                    <a:pt x="0" y="5704332"/>
                  </a:lnTo>
                  <a:lnTo>
                    <a:pt x="9191244" y="5704332"/>
                  </a:lnTo>
                  <a:lnTo>
                    <a:pt x="9191244" y="4591748"/>
                  </a:lnTo>
                  <a:lnTo>
                    <a:pt x="9190993" y="4543348"/>
                  </a:lnTo>
                  <a:lnTo>
                    <a:pt x="9190245" y="4495068"/>
                  </a:lnTo>
                  <a:lnTo>
                    <a:pt x="9189001" y="4446909"/>
                  </a:lnTo>
                  <a:lnTo>
                    <a:pt x="9187263" y="4398875"/>
                  </a:lnTo>
                  <a:lnTo>
                    <a:pt x="9185034" y="4350967"/>
                  </a:lnTo>
                  <a:lnTo>
                    <a:pt x="9182316" y="4303189"/>
                  </a:lnTo>
                  <a:lnTo>
                    <a:pt x="9179113" y="4255542"/>
                  </a:lnTo>
                  <a:lnTo>
                    <a:pt x="9175425" y="4208029"/>
                  </a:lnTo>
                  <a:lnTo>
                    <a:pt x="9171257" y="4160652"/>
                  </a:lnTo>
                  <a:lnTo>
                    <a:pt x="9166609" y="4113414"/>
                  </a:lnTo>
                  <a:lnTo>
                    <a:pt x="9161485" y="4066318"/>
                  </a:lnTo>
                  <a:lnTo>
                    <a:pt x="9155887" y="4019365"/>
                  </a:lnTo>
                  <a:lnTo>
                    <a:pt x="9149818" y="3972559"/>
                  </a:lnTo>
                  <a:lnTo>
                    <a:pt x="9143280" y="3925901"/>
                  </a:lnTo>
                  <a:lnTo>
                    <a:pt x="9136274" y="3879395"/>
                  </a:lnTo>
                  <a:lnTo>
                    <a:pt x="9128805" y="3833042"/>
                  </a:lnTo>
                  <a:lnTo>
                    <a:pt x="9120874" y="3786844"/>
                  </a:lnTo>
                  <a:lnTo>
                    <a:pt x="9112484" y="3740806"/>
                  </a:lnTo>
                  <a:lnTo>
                    <a:pt x="9103637" y="3694928"/>
                  </a:lnTo>
                  <a:lnTo>
                    <a:pt x="9094336" y="3649213"/>
                  </a:lnTo>
                  <a:lnTo>
                    <a:pt x="9084582" y="3603665"/>
                  </a:lnTo>
                  <a:lnTo>
                    <a:pt x="9074380" y="3558284"/>
                  </a:lnTo>
                  <a:lnTo>
                    <a:pt x="9063730" y="3513074"/>
                  </a:lnTo>
                  <a:lnTo>
                    <a:pt x="9052635" y="3468037"/>
                  </a:lnTo>
                  <a:lnTo>
                    <a:pt x="9041099" y="3423176"/>
                  </a:lnTo>
                  <a:lnTo>
                    <a:pt x="9029122" y="3378493"/>
                  </a:lnTo>
                  <a:lnTo>
                    <a:pt x="9016709" y="3333990"/>
                  </a:lnTo>
                  <a:lnTo>
                    <a:pt x="9003860" y="3289670"/>
                  </a:lnTo>
                  <a:lnTo>
                    <a:pt x="8990579" y="3245535"/>
                  </a:lnTo>
                  <a:lnTo>
                    <a:pt x="8976869" y="3201588"/>
                  </a:lnTo>
                  <a:lnTo>
                    <a:pt x="8962730" y="3157831"/>
                  </a:lnTo>
                  <a:lnTo>
                    <a:pt x="8948167" y="3114267"/>
                  </a:lnTo>
                  <a:lnTo>
                    <a:pt x="8933181" y="3070898"/>
                  </a:lnTo>
                  <a:lnTo>
                    <a:pt x="8917775" y="3027726"/>
                  </a:lnTo>
                  <a:lnTo>
                    <a:pt x="8901951" y="2984755"/>
                  </a:lnTo>
                  <a:lnTo>
                    <a:pt x="8885712" y="2941985"/>
                  </a:lnTo>
                  <a:lnTo>
                    <a:pt x="8869061" y="2899421"/>
                  </a:lnTo>
                  <a:lnTo>
                    <a:pt x="8851998" y="2857064"/>
                  </a:lnTo>
                  <a:lnTo>
                    <a:pt x="8834528" y="2814916"/>
                  </a:lnTo>
                  <a:lnTo>
                    <a:pt x="8816653" y="2772981"/>
                  </a:lnTo>
                  <a:lnTo>
                    <a:pt x="8798374" y="2731260"/>
                  </a:lnTo>
                  <a:lnTo>
                    <a:pt x="8779695" y="2689757"/>
                  </a:lnTo>
                  <a:lnTo>
                    <a:pt x="8760617" y="2648473"/>
                  </a:lnTo>
                  <a:lnTo>
                    <a:pt x="8741144" y="2607410"/>
                  </a:lnTo>
                  <a:lnTo>
                    <a:pt x="8721278" y="2566573"/>
                  </a:lnTo>
                  <a:lnTo>
                    <a:pt x="8701020" y="2525962"/>
                  </a:lnTo>
                  <a:lnTo>
                    <a:pt x="8680375" y="2485580"/>
                  </a:lnTo>
                  <a:lnTo>
                    <a:pt x="8659343" y="2445430"/>
                  </a:lnTo>
                  <a:lnTo>
                    <a:pt x="8637928" y="2405514"/>
                  </a:lnTo>
                  <a:lnTo>
                    <a:pt x="8616132" y="2365835"/>
                  </a:lnTo>
                  <a:lnTo>
                    <a:pt x="8593958" y="2326395"/>
                  </a:lnTo>
                  <a:lnTo>
                    <a:pt x="8571407" y="2287196"/>
                  </a:lnTo>
                  <a:lnTo>
                    <a:pt x="8548483" y="2248241"/>
                  </a:lnTo>
                  <a:lnTo>
                    <a:pt x="8525187" y="2209533"/>
                  </a:lnTo>
                  <a:lnTo>
                    <a:pt x="8501522" y="2171073"/>
                  </a:lnTo>
                  <a:lnTo>
                    <a:pt x="8477492" y="2132865"/>
                  </a:lnTo>
                  <a:lnTo>
                    <a:pt x="8453097" y="2094910"/>
                  </a:lnTo>
                  <a:lnTo>
                    <a:pt x="8428341" y="2057211"/>
                  </a:lnTo>
                  <a:lnTo>
                    <a:pt x="8403225" y="2019771"/>
                  </a:lnTo>
                  <a:lnTo>
                    <a:pt x="8377753" y="1982592"/>
                  </a:lnTo>
                  <a:lnTo>
                    <a:pt x="8351927" y="1945677"/>
                  </a:lnTo>
                  <a:lnTo>
                    <a:pt x="8325750" y="1909027"/>
                  </a:lnTo>
                  <a:lnTo>
                    <a:pt x="8299223" y="1872646"/>
                  </a:lnTo>
                  <a:lnTo>
                    <a:pt x="8272349" y="1836536"/>
                  </a:lnTo>
                  <a:lnTo>
                    <a:pt x="8245131" y="1800698"/>
                  </a:lnTo>
                  <a:lnTo>
                    <a:pt x="8217571" y="1765137"/>
                  </a:lnTo>
                  <a:lnTo>
                    <a:pt x="8189671" y="1729853"/>
                  </a:lnTo>
                  <a:lnTo>
                    <a:pt x="8161435" y="1694851"/>
                  </a:lnTo>
                  <a:lnTo>
                    <a:pt x="8132864" y="1660131"/>
                  </a:lnTo>
                  <a:lnTo>
                    <a:pt x="8103960" y="1625696"/>
                  </a:lnTo>
                  <a:lnTo>
                    <a:pt x="8074727" y="1591550"/>
                  </a:lnTo>
                  <a:lnTo>
                    <a:pt x="8045167" y="1557694"/>
                  </a:lnTo>
                  <a:lnTo>
                    <a:pt x="8015282" y="1524130"/>
                  </a:lnTo>
                  <a:lnTo>
                    <a:pt x="7985075" y="1490862"/>
                  </a:lnTo>
                  <a:lnTo>
                    <a:pt x="7954548" y="1457891"/>
                  </a:lnTo>
                  <a:lnTo>
                    <a:pt x="7923703" y="1425221"/>
                  </a:lnTo>
                  <a:lnTo>
                    <a:pt x="7892543" y="1392853"/>
                  </a:lnTo>
                  <a:lnTo>
                    <a:pt x="7861071" y="1360790"/>
                  </a:lnTo>
                  <a:lnTo>
                    <a:pt x="7829288" y="1329035"/>
                  </a:lnTo>
                  <a:lnTo>
                    <a:pt x="7797198" y="1297589"/>
                  </a:lnTo>
                  <a:lnTo>
                    <a:pt x="7764803" y="1266456"/>
                  </a:lnTo>
                  <a:lnTo>
                    <a:pt x="7732105" y="1235637"/>
                  </a:lnTo>
                  <a:lnTo>
                    <a:pt x="7699106" y="1205136"/>
                  </a:lnTo>
                  <a:lnTo>
                    <a:pt x="7665810" y="1174954"/>
                  </a:lnTo>
                  <a:lnTo>
                    <a:pt x="7632218" y="1145095"/>
                  </a:lnTo>
                  <a:lnTo>
                    <a:pt x="7598333" y="1115560"/>
                  </a:lnTo>
                  <a:lnTo>
                    <a:pt x="7564157" y="1086352"/>
                  </a:lnTo>
                  <a:lnTo>
                    <a:pt x="7529694" y="1057473"/>
                  </a:lnTo>
                  <a:lnTo>
                    <a:pt x="7494944" y="1028926"/>
                  </a:lnTo>
                  <a:lnTo>
                    <a:pt x="7459912" y="1000714"/>
                  </a:lnTo>
                  <a:lnTo>
                    <a:pt x="7424599" y="972838"/>
                  </a:lnTo>
                  <a:lnTo>
                    <a:pt x="7389007" y="945302"/>
                  </a:lnTo>
                  <a:lnTo>
                    <a:pt x="7353139" y="918107"/>
                  </a:lnTo>
                  <a:lnTo>
                    <a:pt x="7316998" y="891256"/>
                  </a:lnTo>
                  <a:lnTo>
                    <a:pt x="7280586" y="864751"/>
                  </a:lnTo>
                  <a:lnTo>
                    <a:pt x="7243906" y="838596"/>
                  </a:lnTo>
                  <a:lnTo>
                    <a:pt x="7206959" y="812792"/>
                  </a:lnTo>
                  <a:lnTo>
                    <a:pt x="7169749" y="787342"/>
                  </a:lnTo>
                  <a:lnTo>
                    <a:pt x="7132277" y="762248"/>
                  </a:lnTo>
                  <a:lnTo>
                    <a:pt x="7094546" y="737513"/>
                  </a:lnTo>
                  <a:lnTo>
                    <a:pt x="7056560" y="713139"/>
                  </a:lnTo>
                  <a:lnTo>
                    <a:pt x="7018319" y="689129"/>
                  </a:lnTo>
                  <a:lnTo>
                    <a:pt x="6979827" y="665484"/>
                  </a:lnTo>
                  <a:lnTo>
                    <a:pt x="6941086" y="642209"/>
                  </a:lnTo>
                  <a:lnTo>
                    <a:pt x="6902098" y="619304"/>
                  </a:lnTo>
                  <a:lnTo>
                    <a:pt x="6862866" y="596772"/>
                  </a:lnTo>
                  <a:lnTo>
                    <a:pt x="6823393" y="574617"/>
                  </a:lnTo>
                  <a:lnTo>
                    <a:pt x="6783680" y="552839"/>
                  </a:lnTo>
                  <a:lnTo>
                    <a:pt x="6743731" y="531443"/>
                  </a:lnTo>
                  <a:lnTo>
                    <a:pt x="6703547" y="510429"/>
                  </a:lnTo>
                  <a:lnTo>
                    <a:pt x="6663131" y="489801"/>
                  </a:lnTo>
                  <a:lnTo>
                    <a:pt x="6622486" y="469562"/>
                  </a:lnTo>
                  <a:lnTo>
                    <a:pt x="6581614" y="449712"/>
                  </a:lnTo>
                  <a:lnTo>
                    <a:pt x="6540517" y="430256"/>
                  </a:lnTo>
                  <a:lnTo>
                    <a:pt x="6499198" y="411195"/>
                  </a:lnTo>
                  <a:lnTo>
                    <a:pt x="6457660" y="392531"/>
                  </a:lnTo>
                  <a:lnTo>
                    <a:pt x="6415904" y="374268"/>
                  </a:lnTo>
                  <a:lnTo>
                    <a:pt x="6373934" y="356408"/>
                  </a:lnTo>
                  <a:lnTo>
                    <a:pt x="6331751" y="338953"/>
                  </a:lnTo>
                  <a:lnTo>
                    <a:pt x="6289358" y="321905"/>
                  </a:lnTo>
                  <a:lnTo>
                    <a:pt x="6246758" y="305268"/>
                  </a:lnTo>
                  <a:lnTo>
                    <a:pt x="6203953" y="289043"/>
                  </a:lnTo>
                  <a:lnTo>
                    <a:pt x="6160945" y="273233"/>
                  </a:lnTo>
                  <a:lnTo>
                    <a:pt x="6117737" y="257840"/>
                  </a:lnTo>
                  <a:lnTo>
                    <a:pt x="6074332" y="242867"/>
                  </a:lnTo>
                  <a:lnTo>
                    <a:pt x="6030731" y="228316"/>
                  </a:lnTo>
                  <a:lnTo>
                    <a:pt x="5986938" y="214190"/>
                  </a:lnTo>
                  <a:lnTo>
                    <a:pt x="5942954" y="200491"/>
                  </a:lnTo>
                  <a:lnTo>
                    <a:pt x="5898782" y="187221"/>
                  </a:lnTo>
                  <a:lnTo>
                    <a:pt x="5854425" y="174384"/>
                  </a:lnTo>
                  <a:lnTo>
                    <a:pt x="5809885" y="161981"/>
                  </a:lnTo>
                  <a:lnTo>
                    <a:pt x="5765164" y="150015"/>
                  </a:lnTo>
                  <a:lnTo>
                    <a:pt x="5720266" y="138488"/>
                  </a:lnTo>
                  <a:lnTo>
                    <a:pt x="5675191" y="127403"/>
                  </a:lnTo>
                  <a:lnTo>
                    <a:pt x="5629944" y="116763"/>
                  </a:lnTo>
                  <a:lnTo>
                    <a:pt x="5584525" y="106569"/>
                  </a:lnTo>
                  <a:lnTo>
                    <a:pt x="5538938" y="96824"/>
                  </a:lnTo>
                  <a:lnTo>
                    <a:pt x="5493186" y="87530"/>
                  </a:lnTo>
                  <a:lnTo>
                    <a:pt x="5447270" y="78691"/>
                  </a:lnTo>
                  <a:lnTo>
                    <a:pt x="5401193" y="70308"/>
                  </a:lnTo>
                  <a:lnTo>
                    <a:pt x="5354957" y="62384"/>
                  </a:lnTo>
                  <a:lnTo>
                    <a:pt x="5308566" y="54921"/>
                  </a:lnTo>
                  <a:lnTo>
                    <a:pt x="5262020" y="47922"/>
                  </a:lnTo>
                  <a:lnTo>
                    <a:pt x="5215324" y="41389"/>
                  </a:lnTo>
                  <a:lnTo>
                    <a:pt x="5168478" y="35325"/>
                  </a:lnTo>
                  <a:lnTo>
                    <a:pt x="5121487" y="29732"/>
                  </a:lnTo>
                  <a:lnTo>
                    <a:pt x="5074351" y="24613"/>
                  </a:lnTo>
                  <a:lnTo>
                    <a:pt x="5027074" y="19969"/>
                  </a:lnTo>
                  <a:lnTo>
                    <a:pt x="4979659" y="15804"/>
                  </a:lnTo>
                  <a:lnTo>
                    <a:pt x="4932106" y="12120"/>
                  </a:lnTo>
                  <a:lnTo>
                    <a:pt x="4884420" y="8919"/>
                  </a:lnTo>
                  <a:lnTo>
                    <a:pt x="4836601" y="6204"/>
                  </a:lnTo>
                  <a:lnTo>
                    <a:pt x="4788654" y="3977"/>
                  </a:lnTo>
                  <a:lnTo>
                    <a:pt x="4740580" y="2240"/>
                  </a:lnTo>
                  <a:lnTo>
                    <a:pt x="4692382" y="997"/>
                  </a:lnTo>
                  <a:lnTo>
                    <a:pt x="4644061" y="249"/>
                  </a:lnTo>
                  <a:lnTo>
                    <a:pt x="4595622" y="0"/>
                  </a:lnTo>
                  <a:close/>
                </a:path>
              </a:pathLst>
            </a:custGeom>
            <a:solidFill>
              <a:srgbClr val="1F2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5016" y="0"/>
              <a:ext cx="6803390" cy="5396865"/>
            </a:xfrm>
            <a:custGeom>
              <a:avLst/>
              <a:gdLst/>
              <a:ahLst/>
              <a:cxnLst/>
              <a:rect l="l" t="t" r="r" b="b"/>
              <a:pathLst>
                <a:path w="6803390" h="5396865">
                  <a:moveTo>
                    <a:pt x="6803135" y="0"/>
                  </a:moveTo>
                  <a:lnTo>
                    <a:pt x="0" y="0"/>
                  </a:lnTo>
                  <a:lnTo>
                    <a:pt x="0" y="1997075"/>
                  </a:lnTo>
                  <a:lnTo>
                    <a:pt x="338" y="2045549"/>
                  </a:lnTo>
                  <a:lnTo>
                    <a:pt x="1352" y="2093861"/>
                  </a:lnTo>
                  <a:lnTo>
                    <a:pt x="3035" y="2142005"/>
                  </a:lnTo>
                  <a:lnTo>
                    <a:pt x="5384" y="2189977"/>
                  </a:lnTo>
                  <a:lnTo>
                    <a:pt x="8395" y="2237772"/>
                  </a:lnTo>
                  <a:lnTo>
                    <a:pt x="12062" y="2285387"/>
                  </a:lnTo>
                  <a:lnTo>
                    <a:pt x="16381" y="2332816"/>
                  </a:lnTo>
                  <a:lnTo>
                    <a:pt x="21348" y="2380056"/>
                  </a:lnTo>
                  <a:lnTo>
                    <a:pt x="26958" y="2427101"/>
                  </a:lnTo>
                  <a:lnTo>
                    <a:pt x="33206" y="2473947"/>
                  </a:lnTo>
                  <a:lnTo>
                    <a:pt x="40089" y="2520590"/>
                  </a:lnTo>
                  <a:lnTo>
                    <a:pt x="47602" y="2567025"/>
                  </a:lnTo>
                  <a:lnTo>
                    <a:pt x="55740" y="2613248"/>
                  </a:lnTo>
                  <a:lnTo>
                    <a:pt x="64499" y="2659254"/>
                  </a:lnTo>
                  <a:lnTo>
                    <a:pt x="73874" y="2705038"/>
                  </a:lnTo>
                  <a:lnTo>
                    <a:pt x="83860" y="2750597"/>
                  </a:lnTo>
                  <a:lnTo>
                    <a:pt x="94454" y="2795926"/>
                  </a:lnTo>
                  <a:lnTo>
                    <a:pt x="105651" y="2841020"/>
                  </a:lnTo>
                  <a:lnTo>
                    <a:pt x="117446" y="2885874"/>
                  </a:lnTo>
                  <a:lnTo>
                    <a:pt x="129835" y="2930485"/>
                  </a:lnTo>
                  <a:lnTo>
                    <a:pt x="142814" y="2974848"/>
                  </a:lnTo>
                  <a:lnTo>
                    <a:pt x="156377" y="3018958"/>
                  </a:lnTo>
                  <a:lnTo>
                    <a:pt x="170521" y="3062811"/>
                  </a:lnTo>
                  <a:lnTo>
                    <a:pt x="185240" y="3106402"/>
                  </a:lnTo>
                  <a:lnTo>
                    <a:pt x="200531" y="3149728"/>
                  </a:lnTo>
                  <a:lnTo>
                    <a:pt x="216389" y="3192782"/>
                  </a:lnTo>
                  <a:lnTo>
                    <a:pt x="232809" y="3235562"/>
                  </a:lnTo>
                  <a:lnTo>
                    <a:pt x="249787" y="3278062"/>
                  </a:lnTo>
                  <a:lnTo>
                    <a:pt x="267319" y="3320278"/>
                  </a:lnTo>
                  <a:lnTo>
                    <a:pt x="285399" y="3362205"/>
                  </a:lnTo>
                  <a:lnTo>
                    <a:pt x="304024" y="3403839"/>
                  </a:lnTo>
                  <a:lnTo>
                    <a:pt x="323189" y="3445176"/>
                  </a:lnTo>
                  <a:lnTo>
                    <a:pt x="342890" y="3486211"/>
                  </a:lnTo>
                  <a:lnTo>
                    <a:pt x="363121" y="3526939"/>
                  </a:lnTo>
                  <a:lnTo>
                    <a:pt x="383879" y="3567357"/>
                  </a:lnTo>
                  <a:lnTo>
                    <a:pt x="405159" y="3607459"/>
                  </a:lnTo>
                  <a:lnTo>
                    <a:pt x="426957" y="3647241"/>
                  </a:lnTo>
                  <a:lnTo>
                    <a:pt x="449268" y="3686698"/>
                  </a:lnTo>
                  <a:lnTo>
                    <a:pt x="472087" y="3725827"/>
                  </a:lnTo>
                  <a:lnTo>
                    <a:pt x="495410" y="3764622"/>
                  </a:lnTo>
                  <a:lnTo>
                    <a:pt x="519233" y="3803080"/>
                  </a:lnTo>
                  <a:lnTo>
                    <a:pt x="543551" y="3841195"/>
                  </a:lnTo>
                  <a:lnTo>
                    <a:pt x="568360" y="3878963"/>
                  </a:lnTo>
                  <a:lnTo>
                    <a:pt x="593655" y="3916380"/>
                  </a:lnTo>
                  <a:lnTo>
                    <a:pt x="619432" y="3953442"/>
                  </a:lnTo>
                  <a:lnTo>
                    <a:pt x="645685" y="3990142"/>
                  </a:lnTo>
                  <a:lnTo>
                    <a:pt x="672412" y="4026479"/>
                  </a:lnTo>
                  <a:lnTo>
                    <a:pt x="699606" y="4062446"/>
                  </a:lnTo>
                  <a:lnTo>
                    <a:pt x="727264" y="4098039"/>
                  </a:lnTo>
                  <a:lnTo>
                    <a:pt x="755382" y="4133254"/>
                  </a:lnTo>
                  <a:lnTo>
                    <a:pt x="783954" y="4168086"/>
                  </a:lnTo>
                  <a:lnTo>
                    <a:pt x="812976" y="4202531"/>
                  </a:lnTo>
                  <a:lnTo>
                    <a:pt x="842444" y="4236584"/>
                  </a:lnTo>
                  <a:lnTo>
                    <a:pt x="872354" y="4270242"/>
                  </a:lnTo>
                  <a:lnTo>
                    <a:pt x="902700" y="4303498"/>
                  </a:lnTo>
                  <a:lnTo>
                    <a:pt x="933479" y="4336350"/>
                  </a:lnTo>
                  <a:lnTo>
                    <a:pt x="964685" y="4368792"/>
                  </a:lnTo>
                  <a:lnTo>
                    <a:pt x="996315" y="4400819"/>
                  </a:lnTo>
                  <a:lnTo>
                    <a:pt x="1028363" y="4432429"/>
                  </a:lnTo>
                  <a:lnTo>
                    <a:pt x="1060826" y="4463615"/>
                  </a:lnTo>
                  <a:lnTo>
                    <a:pt x="1093698" y="4494373"/>
                  </a:lnTo>
                  <a:lnTo>
                    <a:pt x="1126976" y="4524700"/>
                  </a:lnTo>
                  <a:lnTo>
                    <a:pt x="1160655" y="4554590"/>
                  </a:lnTo>
                  <a:lnTo>
                    <a:pt x="1194731" y="4584039"/>
                  </a:lnTo>
                  <a:lnTo>
                    <a:pt x="1229198" y="4613043"/>
                  </a:lnTo>
                  <a:lnTo>
                    <a:pt x="1264052" y="4641596"/>
                  </a:lnTo>
                  <a:lnTo>
                    <a:pt x="1299290" y="4669696"/>
                  </a:lnTo>
                  <a:lnTo>
                    <a:pt x="1334906" y="4697336"/>
                  </a:lnTo>
                  <a:lnTo>
                    <a:pt x="1370896" y="4724513"/>
                  </a:lnTo>
                  <a:lnTo>
                    <a:pt x="1407255" y="4751222"/>
                  </a:lnTo>
                  <a:lnTo>
                    <a:pt x="1443979" y="4777458"/>
                  </a:lnTo>
                  <a:lnTo>
                    <a:pt x="1481064" y="4803218"/>
                  </a:lnTo>
                  <a:lnTo>
                    <a:pt x="1518505" y="4828496"/>
                  </a:lnTo>
                  <a:lnTo>
                    <a:pt x="1556298" y="4853289"/>
                  </a:lnTo>
                  <a:lnTo>
                    <a:pt x="1594437" y="4877591"/>
                  </a:lnTo>
                  <a:lnTo>
                    <a:pt x="1632919" y="4901399"/>
                  </a:lnTo>
                  <a:lnTo>
                    <a:pt x="1671739" y="4924707"/>
                  </a:lnTo>
                  <a:lnTo>
                    <a:pt x="1710893" y="4947511"/>
                  </a:lnTo>
                  <a:lnTo>
                    <a:pt x="1750375" y="4969807"/>
                  </a:lnTo>
                  <a:lnTo>
                    <a:pt x="1790182" y="4991591"/>
                  </a:lnTo>
                  <a:lnTo>
                    <a:pt x="1830310" y="5012857"/>
                  </a:lnTo>
                  <a:lnTo>
                    <a:pt x="1870753" y="5033601"/>
                  </a:lnTo>
                  <a:lnTo>
                    <a:pt x="1911507" y="5053819"/>
                  </a:lnTo>
                  <a:lnTo>
                    <a:pt x="1952568" y="5073507"/>
                  </a:lnTo>
                  <a:lnTo>
                    <a:pt x="1993931" y="5092660"/>
                  </a:lnTo>
                  <a:lnTo>
                    <a:pt x="2035591" y="5111272"/>
                  </a:lnTo>
                  <a:lnTo>
                    <a:pt x="2077545" y="5129341"/>
                  </a:lnTo>
                  <a:lnTo>
                    <a:pt x="2119787" y="5146861"/>
                  </a:lnTo>
                  <a:lnTo>
                    <a:pt x="2162314" y="5163828"/>
                  </a:lnTo>
                  <a:lnTo>
                    <a:pt x="2205120" y="5180237"/>
                  </a:lnTo>
                  <a:lnTo>
                    <a:pt x="2248202" y="5196085"/>
                  </a:lnTo>
                  <a:lnTo>
                    <a:pt x="2291554" y="5211366"/>
                  </a:lnTo>
                  <a:lnTo>
                    <a:pt x="2335173" y="5226075"/>
                  </a:lnTo>
                  <a:lnTo>
                    <a:pt x="2379053" y="5240210"/>
                  </a:lnTo>
                  <a:lnTo>
                    <a:pt x="2423191" y="5253764"/>
                  </a:lnTo>
                  <a:lnTo>
                    <a:pt x="2467582" y="5266734"/>
                  </a:lnTo>
                  <a:lnTo>
                    <a:pt x="2512220" y="5279114"/>
                  </a:lnTo>
                  <a:lnTo>
                    <a:pt x="2557103" y="5290902"/>
                  </a:lnTo>
                  <a:lnTo>
                    <a:pt x="2602225" y="5302091"/>
                  </a:lnTo>
                  <a:lnTo>
                    <a:pt x="2647582" y="5312678"/>
                  </a:lnTo>
                  <a:lnTo>
                    <a:pt x="2693169" y="5322658"/>
                  </a:lnTo>
                  <a:lnTo>
                    <a:pt x="2738982" y="5332027"/>
                  </a:lnTo>
                  <a:lnTo>
                    <a:pt x="2785016" y="5340780"/>
                  </a:lnTo>
                  <a:lnTo>
                    <a:pt x="2831267" y="5348913"/>
                  </a:lnTo>
                  <a:lnTo>
                    <a:pt x="2877731" y="5356420"/>
                  </a:lnTo>
                  <a:lnTo>
                    <a:pt x="2924403" y="5363299"/>
                  </a:lnTo>
                  <a:lnTo>
                    <a:pt x="2971278" y="5369543"/>
                  </a:lnTo>
                  <a:lnTo>
                    <a:pt x="3018352" y="5375150"/>
                  </a:lnTo>
                  <a:lnTo>
                    <a:pt x="3065620" y="5380113"/>
                  </a:lnTo>
                  <a:lnTo>
                    <a:pt x="3113079" y="5384429"/>
                  </a:lnTo>
                  <a:lnTo>
                    <a:pt x="3160723" y="5388094"/>
                  </a:lnTo>
                  <a:lnTo>
                    <a:pt x="3208548" y="5391102"/>
                  </a:lnTo>
                  <a:lnTo>
                    <a:pt x="3256549" y="5393450"/>
                  </a:lnTo>
                  <a:lnTo>
                    <a:pt x="3304722" y="5395132"/>
                  </a:lnTo>
                  <a:lnTo>
                    <a:pt x="3353063" y="5396145"/>
                  </a:lnTo>
                  <a:lnTo>
                    <a:pt x="3401568" y="5396484"/>
                  </a:lnTo>
                  <a:lnTo>
                    <a:pt x="3450075" y="5396145"/>
                  </a:lnTo>
                  <a:lnTo>
                    <a:pt x="3498419" y="5395132"/>
                  </a:lnTo>
                  <a:lnTo>
                    <a:pt x="3546595" y="5393450"/>
                  </a:lnTo>
                  <a:lnTo>
                    <a:pt x="3594600" y="5391102"/>
                  </a:lnTo>
                  <a:lnTo>
                    <a:pt x="3642427" y="5388094"/>
                  </a:lnTo>
                  <a:lnTo>
                    <a:pt x="3690074" y="5384429"/>
                  </a:lnTo>
                  <a:lnTo>
                    <a:pt x="3737535" y="5380113"/>
                  </a:lnTo>
                  <a:lnTo>
                    <a:pt x="3784806" y="5375150"/>
                  </a:lnTo>
                  <a:lnTo>
                    <a:pt x="3831882" y="5369543"/>
                  </a:lnTo>
                  <a:lnTo>
                    <a:pt x="3878760" y="5363299"/>
                  </a:lnTo>
                  <a:lnTo>
                    <a:pt x="3925433" y="5356420"/>
                  </a:lnTo>
                  <a:lnTo>
                    <a:pt x="3971899" y="5348913"/>
                  </a:lnTo>
                  <a:lnTo>
                    <a:pt x="4018153" y="5340780"/>
                  </a:lnTo>
                  <a:lnTo>
                    <a:pt x="4064189" y="5332027"/>
                  </a:lnTo>
                  <a:lnTo>
                    <a:pt x="4110004" y="5322658"/>
                  </a:lnTo>
                  <a:lnTo>
                    <a:pt x="4155592" y="5312678"/>
                  </a:lnTo>
                  <a:lnTo>
                    <a:pt x="4200951" y="5302091"/>
                  </a:lnTo>
                  <a:lnTo>
                    <a:pt x="4246074" y="5290902"/>
                  </a:lnTo>
                  <a:lnTo>
                    <a:pt x="4290958" y="5279114"/>
                  </a:lnTo>
                  <a:lnTo>
                    <a:pt x="4335598" y="5266734"/>
                  </a:lnTo>
                  <a:lnTo>
                    <a:pt x="4379990" y="5253764"/>
                  </a:lnTo>
                  <a:lnTo>
                    <a:pt x="4424129" y="5240210"/>
                  </a:lnTo>
                  <a:lnTo>
                    <a:pt x="4468011" y="5226075"/>
                  </a:lnTo>
                  <a:lnTo>
                    <a:pt x="4511630" y="5211366"/>
                  </a:lnTo>
                  <a:lnTo>
                    <a:pt x="4554984" y="5196085"/>
                  </a:lnTo>
                  <a:lnTo>
                    <a:pt x="4598066" y="5180237"/>
                  </a:lnTo>
                  <a:lnTo>
                    <a:pt x="4640873" y="5163828"/>
                  </a:lnTo>
                  <a:lnTo>
                    <a:pt x="4683401" y="5146861"/>
                  </a:lnTo>
                  <a:lnTo>
                    <a:pt x="4725644" y="5129341"/>
                  </a:lnTo>
                  <a:lnTo>
                    <a:pt x="4767598" y="5111272"/>
                  </a:lnTo>
                  <a:lnTo>
                    <a:pt x="4809259" y="5092660"/>
                  </a:lnTo>
                  <a:lnTo>
                    <a:pt x="4850622" y="5073507"/>
                  </a:lnTo>
                  <a:lnTo>
                    <a:pt x="4891684" y="5053819"/>
                  </a:lnTo>
                  <a:lnTo>
                    <a:pt x="4932438" y="5033601"/>
                  </a:lnTo>
                  <a:lnTo>
                    <a:pt x="4972881" y="5012857"/>
                  </a:lnTo>
                  <a:lnTo>
                    <a:pt x="5013009" y="4991591"/>
                  </a:lnTo>
                  <a:lnTo>
                    <a:pt x="5052816" y="4969807"/>
                  </a:lnTo>
                  <a:lnTo>
                    <a:pt x="5092299" y="4947511"/>
                  </a:lnTo>
                  <a:lnTo>
                    <a:pt x="5131453" y="4924707"/>
                  </a:lnTo>
                  <a:lnTo>
                    <a:pt x="5170272" y="4901399"/>
                  </a:lnTo>
                  <a:lnTo>
                    <a:pt x="5208754" y="4877591"/>
                  </a:lnTo>
                  <a:lnTo>
                    <a:pt x="5246894" y="4853289"/>
                  </a:lnTo>
                  <a:lnTo>
                    <a:pt x="5284686" y="4828496"/>
                  </a:lnTo>
                  <a:lnTo>
                    <a:pt x="5322126" y="4803218"/>
                  </a:lnTo>
                  <a:lnTo>
                    <a:pt x="5359211" y="4777458"/>
                  </a:lnTo>
                  <a:lnTo>
                    <a:pt x="5395935" y="4751222"/>
                  </a:lnTo>
                  <a:lnTo>
                    <a:pt x="5432294" y="4724513"/>
                  </a:lnTo>
                  <a:lnTo>
                    <a:pt x="5468283" y="4697336"/>
                  </a:lnTo>
                  <a:lnTo>
                    <a:pt x="5503899" y="4669696"/>
                  </a:lnTo>
                  <a:lnTo>
                    <a:pt x="5539136" y="4641596"/>
                  </a:lnTo>
                  <a:lnTo>
                    <a:pt x="5573990" y="4613043"/>
                  </a:lnTo>
                  <a:lnTo>
                    <a:pt x="5608456" y="4584039"/>
                  </a:lnTo>
                  <a:lnTo>
                    <a:pt x="5642531" y="4554590"/>
                  </a:lnTo>
                  <a:lnTo>
                    <a:pt x="5676209" y="4524700"/>
                  </a:lnTo>
                  <a:lnTo>
                    <a:pt x="5709487" y="4494373"/>
                  </a:lnTo>
                  <a:lnTo>
                    <a:pt x="5742358" y="4463615"/>
                  </a:lnTo>
                  <a:lnTo>
                    <a:pt x="5774820" y="4432429"/>
                  </a:lnTo>
                  <a:lnTo>
                    <a:pt x="5806868" y="4400819"/>
                  </a:lnTo>
                  <a:lnTo>
                    <a:pt x="5838497" y="4368792"/>
                  </a:lnTo>
                  <a:lnTo>
                    <a:pt x="5869702" y="4336350"/>
                  </a:lnTo>
                  <a:lnTo>
                    <a:pt x="5900480" y="4303498"/>
                  </a:lnTo>
                  <a:lnTo>
                    <a:pt x="5930825" y="4270242"/>
                  </a:lnTo>
                  <a:lnTo>
                    <a:pt x="5960734" y="4236584"/>
                  </a:lnTo>
                  <a:lnTo>
                    <a:pt x="5990201" y="4202531"/>
                  </a:lnTo>
                  <a:lnTo>
                    <a:pt x="6019222" y="4168086"/>
                  </a:lnTo>
                  <a:lnTo>
                    <a:pt x="6047794" y="4133254"/>
                  </a:lnTo>
                  <a:lnTo>
                    <a:pt x="6075910" y="4098039"/>
                  </a:lnTo>
                  <a:lnTo>
                    <a:pt x="6103567" y="4062446"/>
                  </a:lnTo>
                  <a:lnTo>
                    <a:pt x="6130761" y="4026479"/>
                  </a:lnTo>
                  <a:lnTo>
                    <a:pt x="6157486" y="3990142"/>
                  </a:lnTo>
                  <a:lnTo>
                    <a:pt x="6183739" y="3953442"/>
                  </a:lnTo>
                  <a:lnTo>
                    <a:pt x="6209514" y="3916380"/>
                  </a:lnTo>
                  <a:lnTo>
                    <a:pt x="6234808" y="3878963"/>
                  </a:lnTo>
                  <a:lnTo>
                    <a:pt x="6259615" y="3841195"/>
                  </a:lnTo>
                  <a:lnTo>
                    <a:pt x="6283932" y="3803080"/>
                  </a:lnTo>
                  <a:lnTo>
                    <a:pt x="6307754" y="3764622"/>
                  </a:lnTo>
                  <a:lnTo>
                    <a:pt x="6331077" y="3725827"/>
                  </a:lnTo>
                  <a:lnTo>
                    <a:pt x="6353895" y="3686698"/>
                  </a:lnTo>
                  <a:lnTo>
                    <a:pt x="6376204" y="3647241"/>
                  </a:lnTo>
                  <a:lnTo>
                    <a:pt x="6398001" y="3607459"/>
                  </a:lnTo>
                  <a:lnTo>
                    <a:pt x="6419280" y="3567357"/>
                  </a:lnTo>
                  <a:lnTo>
                    <a:pt x="6440037" y="3526939"/>
                  </a:lnTo>
                  <a:lnTo>
                    <a:pt x="6460267" y="3486211"/>
                  </a:lnTo>
                  <a:lnTo>
                    <a:pt x="6479967" y="3445176"/>
                  </a:lnTo>
                  <a:lnTo>
                    <a:pt x="6499131" y="3403839"/>
                  </a:lnTo>
                  <a:lnTo>
                    <a:pt x="6517755" y="3362205"/>
                  </a:lnTo>
                  <a:lnTo>
                    <a:pt x="6535834" y="3320278"/>
                  </a:lnTo>
                  <a:lnTo>
                    <a:pt x="6553365" y="3278062"/>
                  </a:lnTo>
                  <a:lnTo>
                    <a:pt x="6570342" y="3235562"/>
                  </a:lnTo>
                  <a:lnTo>
                    <a:pt x="6586761" y="3192782"/>
                  </a:lnTo>
                  <a:lnTo>
                    <a:pt x="6602618" y="3149728"/>
                  </a:lnTo>
                  <a:lnTo>
                    <a:pt x="6617908" y="3106402"/>
                  </a:lnTo>
                  <a:lnTo>
                    <a:pt x="6632626" y="3062811"/>
                  </a:lnTo>
                  <a:lnTo>
                    <a:pt x="6646769" y="3018958"/>
                  </a:lnTo>
                  <a:lnTo>
                    <a:pt x="6660331" y="2974848"/>
                  </a:lnTo>
                  <a:lnTo>
                    <a:pt x="6673309" y="2930485"/>
                  </a:lnTo>
                  <a:lnTo>
                    <a:pt x="6685697" y="2885874"/>
                  </a:lnTo>
                  <a:lnTo>
                    <a:pt x="6697492" y="2841020"/>
                  </a:lnTo>
                  <a:lnTo>
                    <a:pt x="6708688" y="2795926"/>
                  </a:lnTo>
                  <a:lnTo>
                    <a:pt x="6719281" y="2750597"/>
                  </a:lnTo>
                  <a:lnTo>
                    <a:pt x="6729267" y="2705038"/>
                  </a:lnTo>
                  <a:lnTo>
                    <a:pt x="6738641" y="2659254"/>
                  </a:lnTo>
                  <a:lnTo>
                    <a:pt x="6747399" y="2613248"/>
                  </a:lnTo>
                  <a:lnTo>
                    <a:pt x="6755537" y="2567025"/>
                  </a:lnTo>
                  <a:lnTo>
                    <a:pt x="6763049" y="2520590"/>
                  </a:lnTo>
                  <a:lnTo>
                    <a:pt x="6769931" y="2473947"/>
                  </a:lnTo>
                  <a:lnTo>
                    <a:pt x="6776179" y="2427101"/>
                  </a:lnTo>
                  <a:lnTo>
                    <a:pt x="6781789" y="2380056"/>
                  </a:lnTo>
                  <a:lnTo>
                    <a:pt x="6786756" y="2332816"/>
                  </a:lnTo>
                  <a:lnTo>
                    <a:pt x="6791074" y="2285387"/>
                  </a:lnTo>
                  <a:lnTo>
                    <a:pt x="6794741" y="2237772"/>
                  </a:lnTo>
                  <a:lnTo>
                    <a:pt x="6797751" y="2189977"/>
                  </a:lnTo>
                  <a:lnTo>
                    <a:pt x="6800100" y="2142005"/>
                  </a:lnTo>
                  <a:lnTo>
                    <a:pt x="6801783" y="2093861"/>
                  </a:lnTo>
                  <a:lnTo>
                    <a:pt x="6802797" y="2045549"/>
                  </a:lnTo>
                  <a:lnTo>
                    <a:pt x="6803135" y="1997075"/>
                  </a:lnTo>
                  <a:lnTo>
                    <a:pt x="6803135" y="0"/>
                  </a:lnTo>
                  <a:close/>
                </a:path>
              </a:pathLst>
            </a:custGeom>
            <a:solidFill>
              <a:srgbClr val="FCF9F6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80612" y="381000"/>
            <a:ext cx="5630799" cy="263822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-1270" algn="ctr">
              <a:lnSpc>
                <a:spcPct val="92800"/>
              </a:lnSpc>
              <a:spcBef>
                <a:spcPts val="484"/>
              </a:spcBef>
            </a:pPr>
            <a:r>
              <a:rPr lang="en-US" sz="3600" dirty="0"/>
              <a:t>A COMPARISON OF MACHINE LEARNING ALGORITHMS ON </a:t>
            </a:r>
            <a:r>
              <a:rPr sz="3600" dirty="0"/>
              <a:t>DETECTION</a:t>
            </a:r>
            <a:r>
              <a:rPr sz="3600" spc="-80" dirty="0"/>
              <a:t> </a:t>
            </a:r>
            <a:r>
              <a:rPr sz="3600" spc="-25" dirty="0"/>
              <a:t>OF </a:t>
            </a:r>
            <a:r>
              <a:rPr sz="3600" spc="-10" dirty="0"/>
              <a:t>PHISHING WEBSITES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"/>
            <a:ext cx="2243328" cy="209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07100"/>
              </a:lnSpc>
              <a:spcBef>
                <a:spcPts val="100"/>
              </a:spcBef>
              <a:tabLst>
                <a:tab pos="470534" algn="l"/>
              </a:tabLst>
            </a:pPr>
            <a:r>
              <a:rPr dirty="0"/>
              <a:t>[1]</a:t>
            </a:r>
            <a:r>
              <a:rPr spc="270" dirty="0"/>
              <a:t> </a:t>
            </a:r>
            <a:r>
              <a:rPr dirty="0"/>
              <a:t>M.</a:t>
            </a:r>
            <a:r>
              <a:rPr spc="270" dirty="0"/>
              <a:t> </a:t>
            </a:r>
            <a:r>
              <a:rPr dirty="0"/>
              <a:t>Korkmaz,</a:t>
            </a:r>
            <a:r>
              <a:rPr spc="270" dirty="0"/>
              <a:t> </a:t>
            </a:r>
            <a:r>
              <a:rPr dirty="0"/>
              <a:t>O.</a:t>
            </a:r>
            <a:r>
              <a:rPr spc="285" dirty="0"/>
              <a:t> </a:t>
            </a:r>
            <a:r>
              <a:rPr dirty="0"/>
              <a:t>K.</a:t>
            </a:r>
            <a:r>
              <a:rPr spc="270" dirty="0"/>
              <a:t> </a:t>
            </a:r>
            <a:r>
              <a:rPr dirty="0"/>
              <a:t>Sahingoz</a:t>
            </a:r>
            <a:r>
              <a:rPr spc="280" dirty="0"/>
              <a:t> </a:t>
            </a:r>
            <a:r>
              <a:rPr dirty="0"/>
              <a:t>and</a:t>
            </a:r>
            <a:r>
              <a:rPr spc="280" dirty="0"/>
              <a:t> </a:t>
            </a:r>
            <a:r>
              <a:rPr dirty="0"/>
              <a:t>B.</a:t>
            </a:r>
            <a:r>
              <a:rPr spc="280" dirty="0"/>
              <a:t> </a:t>
            </a:r>
            <a:r>
              <a:rPr dirty="0"/>
              <a:t>Diri,</a:t>
            </a:r>
            <a:r>
              <a:rPr spc="280" dirty="0"/>
              <a:t> </a:t>
            </a:r>
            <a:r>
              <a:rPr dirty="0"/>
              <a:t>"Detection</a:t>
            </a:r>
            <a:r>
              <a:rPr spc="275" dirty="0"/>
              <a:t> </a:t>
            </a:r>
            <a:r>
              <a:rPr dirty="0"/>
              <a:t>of</a:t>
            </a:r>
            <a:r>
              <a:rPr spc="280" dirty="0"/>
              <a:t> </a:t>
            </a:r>
            <a:r>
              <a:rPr dirty="0"/>
              <a:t>Phishing</a:t>
            </a:r>
            <a:r>
              <a:rPr spc="275" dirty="0"/>
              <a:t> </a:t>
            </a:r>
            <a:r>
              <a:rPr dirty="0"/>
              <a:t>Websites</a:t>
            </a:r>
            <a:r>
              <a:rPr spc="295" dirty="0"/>
              <a:t> </a:t>
            </a:r>
            <a:r>
              <a:rPr dirty="0"/>
              <a:t>by</a:t>
            </a:r>
            <a:r>
              <a:rPr spc="295" dirty="0"/>
              <a:t> </a:t>
            </a:r>
            <a:r>
              <a:rPr dirty="0"/>
              <a:t>Using</a:t>
            </a:r>
            <a:r>
              <a:rPr spc="270" dirty="0"/>
              <a:t> </a:t>
            </a:r>
            <a:r>
              <a:rPr dirty="0"/>
              <a:t>Machine</a:t>
            </a:r>
            <a:r>
              <a:rPr spc="280" dirty="0"/>
              <a:t> </a:t>
            </a:r>
            <a:r>
              <a:rPr spc="-10" dirty="0"/>
              <a:t>Learning-</a:t>
            </a:r>
            <a:r>
              <a:rPr dirty="0"/>
              <a:t>Based</a:t>
            </a:r>
            <a:r>
              <a:rPr spc="275" dirty="0"/>
              <a:t> </a:t>
            </a:r>
            <a:r>
              <a:rPr dirty="0"/>
              <a:t>URL</a:t>
            </a:r>
            <a:r>
              <a:rPr spc="275" dirty="0"/>
              <a:t> </a:t>
            </a:r>
            <a:r>
              <a:rPr dirty="0"/>
              <a:t>Analysis,"</a:t>
            </a:r>
            <a:r>
              <a:rPr spc="280" dirty="0"/>
              <a:t> </a:t>
            </a:r>
            <a:r>
              <a:rPr dirty="0"/>
              <a:t>2020</a:t>
            </a:r>
            <a:r>
              <a:rPr spc="290" dirty="0"/>
              <a:t> </a:t>
            </a:r>
            <a:r>
              <a:rPr spc="-20" dirty="0"/>
              <a:t>11th </a:t>
            </a:r>
            <a:r>
              <a:rPr dirty="0"/>
              <a:t>International</a:t>
            </a:r>
            <a:r>
              <a:rPr spc="190" dirty="0"/>
              <a:t>  </a:t>
            </a:r>
            <a:r>
              <a:rPr dirty="0"/>
              <a:t>Conference</a:t>
            </a:r>
            <a:r>
              <a:rPr spc="180" dirty="0"/>
              <a:t>  </a:t>
            </a:r>
            <a:r>
              <a:rPr dirty="0"/>
              <a:t>on</a:t>
            </a:r>
            <a:r>
              <a:rPr spc="190" dirty="0"/>
              <a:t>  </a:t>
            </a:r>
            <a:r>
              <a:rPr dirty="0"/>
              <a:t>Computing,</a:t>
            </a:r>
            <a:r>
              <a:rPr spc="190" dirty="0"/>
              <a:t>  </a:t>
            </a:r>
            <a:r>
              <a:rPr dirty="0"/>
              <a:t>Communication</a:t>
            </a:r>
            <a:r>
              <a:rPr spc="190" dirty="0"/>
              <a:t>  </a:t>
            </a:r>
            <a:r>
              <a:rPr dirty="0"/>
              <a:t>and</a:t>
            </a:r>
            <a:r>
              <a:rPr spc="180" dirty="0"/>
              <a:t>  </a:t>
            </a:r>
            <a:r>
              <a:rPr dirty="0"/>
              <a:t>Networking</a:t>
            </a:r>
            <a:r>
              <a:rPr spc="185" dirty="0"/>
              <a:t>  </a:t>
            </a:r>
            <a:r>
              <a:rPr dirty="0"/>
              <a:t>Technologies</a:t>
            </a:r>
            <a:r>
              <a:rPr spc="195" dirty="0"/>
              <a:t>  </a:t>
            </a:r>
            <a:r>
              <a:rPr dirty="0"/>
              <a:t>(ICCCNT),</a:t>
            </a:r>
            <a:r>
              <a:rPr spc="185" dirty="0"/>
              <a:t>  </a:t>
            </a:r>
            <a:r>
              <a:rPr dirty="0"/>
              <a:t>Kharagpur,</a:t>
            </a:r>
            <a:r>
              <a:rPr spc="185" dirty="0"/>
              <a:t>  </a:t>
            </a:r>
            <a:r>
              <a:rPr dirty="0"/>
              <a:t>India,</a:t>
            </a:r>
            <a:r>
              <a:rPr spc="190" dirty="0"/>
              <a:t>  </a:t>
            </a:r>
            <a:r>
              <a:rPr dirty="0"/>
              <a:t>2020,</a:t>
            </a:r>
            <a:r>
              <a:rPr spc="190" dirty="0"/>
              <a:t>  </a:t>
            </a:r>
            <a:r>
              <a:rPr dirty="0"/>
              <a:t>pp.</a:t>
            </a:r>
            <a:r>
              <a:rPr spc="190" dirty="0"/>
              <a:t>  </a:t>
            </a:r>
            <a:r>
              <a:rPr spc="-10" dirty="0"/>
              <a:t>1-</a:t>
            </a:r>
            <a:r>
              <a:rPr dirty="0"/>
              <a:t>7,</a:t>
            </a:r>
            <a:r>
              <a:rPr spc="180" dirty="0"/>
              <a:t>  </a:t>
            </a:r>
            <a:r>
              <a:rPr spc="-20" dirty="0"/>
              <a:t>doi: </a:t>
            </a:r>
            <a:r>
              <a:rPr spc="-10" dirty="0"/>
              <a:t>10.1109/ICCCNT49239.2020.9225561.</a:t>
            </a:r>
          </a:p>
          <a:p>
            <a:pPr marL="12700" marR="6985" algn="just">
              <a:lnSpc>
                <a:spcPct val="107100"/>
              </a:lnSpc>
              <a:spcBef>
                <a:spcPts val="795"/>
              </a:spcBef>
              <a:tabLst>
                <a:tab pos="470534" algn="l"/>
              </a:tabLst>
            </a:pPr>
            <a:r>
              <a:rPr dirty="0"/>
              <a:t>[2]</a:t>
            </a:r>
            <a:r>
              <a:rPr spc="-20" dirty="0"/>
              <a:t> </a:t>
            </a:r>
            <a:r>
              <a:rPr dirty="0"/>
              <a:t>M.</a:t>
            </a:r>
            <a:r>
              <a:rPr spc="-5" dirty="0"/>
              <a:t> </a:t>
            </a:r>
            <a:r>
              <a:rPr dirty="0"/>
              <a:t>H.</a:t>
            </a:r>
            <a:r>
              <a:rPr spc="-10" dirty="0"/>
              <a:t> </a:t>
            </a:r>
            <a:r>
              <a:rPr dirty="0"/>
              <a:t>Alkawaz,</a:t>
            </a:r>
            <a:r>
              <a:rPr spc="-20" dirty="0"/>
              <a:t> </a:t>
            </a:r>
            <a:r>
              <a:rPr dirty="0"/>
              <a:t>S.</a:t>
            </a:r>
            <a:r>
              <a:rPr spc="-15" dirty="0"/>
              <a:t> </a:t>
            </a:r>
            <a:r>
              <a:rPr dirty="0"/>
              <a:t>J. Steven,</a:t>
            </a:r>
            <a:r>
              <a:rPr spc="-10" dirty="0"/>
              <a:t> </a:t>
            </a:r>
            <a:r>
              <a:rPr dirty="0"/>
              <a:t>A.</a:t>
            </a:r>
            <a:r>
              <a:rPr spc="-5" dirty="0"/>
              <a:t> </a:t>
            </a:r>
            <a:r>
              <a:rPr dirty="0"/>
              <a:t>I. </a:t>
            </a:r>
            <a:r>
              <a:rPr spc="-10" dirty="0"/>
              <a:t>Hajamydeen</a:t>
            </a:r>
            <a:r>
              <a:rPr dirty="0"/>
              <a:t> and</a:t>
            </a:r>
            <a:r>
              <a:rPr spc="-10" dirty="0"/>
              <a:t> </a:t>
            </a:r>
            <a:r>
              <a:rPr dirty="0"/>
              <a:t>R.</a:t>
            </a:r>
            <a:r>
              <a:rPr spc="-15" dirty="0"/>
              <a:t> </a:t>
            </a:r>
            <a:r>
              <a:rPr dirty="0"/>
              <a:t>Ramli,</a:t>
            </a:r>
            <a:r>
              <a:rPr spc="-5" dirty="0"/>
              <a:t> </a:t>
            </a:r>
            <a:r>
              <a:rPr dirty="0"/>
              <a:t>"A</a:t>
            </a:r>
            <a:r>
              <a:rPr spc="-5" dirty="0"/>
              <a:t> </a:t>
            </a:r>
            <a:r>
              <a:rPr spc="-10" dirty="0"/>
              <a:t>Comprehensive</a:t>
            </a:r>
            <a:r>
              <a:rPr spc="-5" dirty="0"/>
              <a:t> </a:t>
            </a:r>
            <a:r>
              <a:rPr dirty="0"/>
              <a:t>Survey</a:t>
            </a:r>
            <a:r>
              <a:rPr spc="-5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Identification</a:t>
            </a:r>
            <a:r>
              <a:rPr spc="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Analysis of Phishing</a:t>
            </a:r>
            <a:r>
              <a:rPr spc="-15" dirty="0"/>
              <a:t> </a:t>
            </a:r>
            <a:r>
              <a:rPr dirty="0"/>
              <a:t>Website</a:t>
            </a:r>
            <a:r>
              <a:rPr spc="5" dirty="0"/>
              <a:t> </a:t>
            </a:r>
            <a:r>
              <a:rPr spc="-10" dirty="0"/>
              <a:t>based </a:t>
            </a:r>
            <a:r>
              <a:rPr dirty="0"/>
              <a:t>on</a:t>
            </a:r>
            <a:r>
              <a:rPr spc="30" dirty="0"/>
              <a:t> </a:t>
            </a:r>
            <a:r>
              <a:rPr dirty="0"/>
              <a:t>Machine</a:t>
            </a:r>
            <a:r>
              <a:rPr spc="50" dirty="0"/>
              <a:t> </a:t>
            </a:r>
            <a:r>
              <a:rPr dirty="0"/>
              <a:t>Learning</a:t>
            </a:r>
            <a:r>
              <a:rPr spc="60" dirty="0"/>
              <a:t> </a:t>
            </a:r>
            <a:r>
              <a:rPr dirty="0"/>
              <a:t>Methods,"</a:t>
            </a:r>
            <a:r>
              <a:rPr spc="50" dirty="0"/>
              <a:t> </a:t>
            </a:r>
            <a:r>
              <a:rPr dirty="0"/>
              <a:t>2021</a:t>
            </a:r>
            <a:r>
              <a:rPr spc="65" dirty="0"/>
              <a:t> </a:t>
            </a:r>
            <a:r>
              <a:rPr dirty="0"/>
              <a:t>IEEE</a:t>
            </a:r>
            <a:r>
              <a:rPr spc="45" dirty="0"/>
              <a:t> </a:t>
            </a:r>
            <a:r>
              <a:rPr dirty="0"/>
              <a:t>11th</a:t>
            </a:r>
            <a:r>
              <a:rPr spc="60" dirty="0"/>
              <a:t> </a:t>
            </a:r>
            <a:r>
              <a:rPr dirty="0"/>
              <a:t>IEEE</a:t>
            </a:r>
            <a:r>
              <a:rPr spc="50" dirty="0"/>
              <a:t> </a:t>
            </a:r>
            <a:r>
              <a:rPr dirty="0"/>
              <a:t>Symposium</a:t>
            </a:r>
            <a:r>
              <a:rPr spc="45" dirty="0"/>
              <a:t> </a:t>
            </a:r>
            <a:r>
              <a:rPr dirty="0"/>
              <a:t>on</a:t>
            </a:r>
            <a:r>
              <a:rPr spc="50" dirty="0"/>
              <a:t> </a:t>
            </a:r>
            <a:r>
              <a:rPr dirty="0"/>
              <a:t>Computer</a:t>
            </a:r>
            <a:r>
              <a:rPr spc="55" dirty="0"/>
              <a:t> </a:t>
            </a:r>
            <a:r>
              <a:rPr dirty="0"/>
              <a:t>Applications</a:t>
            </a:r>
            <a:r>
              <a:rPr spc="45" dirty="0"/>
              <a:t> </a:t>
            </a:r>
            <a:r>
              <a:rPr dirty="0"/>
              <a:t>&amp;</a:t>
            </a:r>
            <a:r>
              <a:rPr spc="55" dirty="0"/>
              <a:t> </a:t>
            </a:r>
            <a:r>
              <a:rPr dirty="0"/>
              <a:t>Industrial</a:t>
            </a:r>
            <a:r>
              <a:rPr spc="60" dirty="0"/>
              <a:t> </a:t>
            </a:r>
            <a:r>
              <a:rPr dirty="0"/>
              <a:t>Electronics</a:t>
            </a:r>
            <a:r>
              <a:rPr spc="60" dirty="0"/>
              <a:t> </a:t>
            </a:r>
            <a:r>
              <a:rPr dirty="0"/>
              <a:t>(ISCAIE),</a:t>
            </a:r>
            <a:r>
              <a:rPr spc="60" dirty="0"/>
              <a:t> </a:t>
            </a:r>
            <a:r>
              <a:rPr dirty="0"/>
              <a:t>Penang,</a:t>
            </a:r>
            <a:r>
              <a:rPr spc="65" dirty="0"/>
              <a:t> </a:t>
            </a:r>
            <a:r>
              <a:rPr dirty="0"/>
              <a:t>Malaysia,</a:t>
            </a:r>
            <a:r>
              <a:rPr spc="55" dirty="0"/>
              <a:t> </a:t>
            </a:r>
            <a:r>
              <a:rPr spc="-10" dirty="0"/>
              <a:t>2021,</a:t>
            </a: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dirty="0"/>
              <a:t>pp.</a:t>
            </a:r>
            <a:r>
              <a:rPr spc="-10" dirty="0"/>
              <a:t> 82-</a:t>
            </a:r>
            <a:r>
              <a:rPr dirty="0"/>
              <a:t>87, doi:</a:t>
            </a:r>
            <a:r>
              <a:rPr spc="-5" dirty="0"/>
              <a:t> </a:t>
            </a:r>
            <a:r>
              <a:rPr spc="-10" dirty="0"/>
              <a:t>10.1109/ISCAIE51753.2021.9431794.</a:t>
            </a:r>
          </a:p>
          <a:p>
            <a:pPr marL="12700" marR="6350" algn="just">
              <a:lnSpc>
                <a:spcPct val="107200"/>
              </a:lnSpc>
              <a:spcBef>
                <a:spcPts val="790"/>
              </a:spcBef>
              <a:tabLst>
                <a:tab pos="470534" algn="l"/>
              </a:tabLst>
            </a:pPr>
            <a:r>
              <a:rPr dirty="0"/>
              <a:t>[3]</a:t>
            </a:r>
            <a:r>
              <a:rPr spc="15" dirty="0"/>
              <a:t> </a:t>
            </a:r>
            <a:r>
              <a:rPr dirty="0"/>
              <a:t>J.</a:t>
            </a:r>
            <a:r>
              <a:rPr spc="10" dirty="0"/>
              <a:t> </a:t>
            </a:r>
            <a:r>
              <a:rPr spc="-20" dirty="0"/>
              <a:t>Kumar,</a:t>
            </a:r>
            <a:r>
              <a:rPr dirty="0"/>
              <a:t> A.</a:t>
            </a:r>
            <a:r>
              <a:rPr spc="10" dirty="0"/>
              <a:t> </a:t>
            </a:r>
            <a:r>
              <a:rPr dirty="0"/>
              <a:t>Santhanavijayan,</a:t>
            </a:r>
            <a:r>
              <a:rPr spc="20" dirty="0"/>
              <a:t> </a:t>
            </a:r>
            <a:r>
              <a:rPr dirty="0"/>
              <a:t>B.</a:t>
            </a:r>
            <a:r>
              <a:rPr spc="20" dirty="0"/>
              <a:t> </a:t>
            </a:r>
            <a:r>
              <a:rPr dirty="0"/>
              <a:t>Janet,</a:t>
            </a:r>
            <a:r>
              <a:rPr spc="15" dirty="0"/>
              <a:t> </a:t>
            </a:r>
            <a:r>
              <a:rPr dirty="0"/>
              <a:t>B.</a:t>
            </a:r>
            <a:r>
              <a:rPr spc="10" dirty="0"/>
              <a:t> </a:t>
            </a:r>
            <a:r>
              <a:rPr dirty="0"/>
              <a:t>Rajendran</a:t>
            </a:r>
            <a:r>
              <a:rPr spc="1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B.</a:t>
            </a:r>
            <a:r>
              <a:rPr spc="10" dirty="0"/>
              <a:t> </a:t>
            </a:r>
            <a:r>
              <a:rPr dirty="0"/>
              <a:t>S.</a:t>
            </a:r>
            <a:r>
              <a:rPr spc="10" dirty="0"/>
              <a:t> </a:t>
            </a:r>
            <a:r>
              <a:rPr dirty="0"/>
              <a:t>Bindhumadhava,</a:t>
            </a:r>
            <a:r>
              <a:rPr spc="15" dirty="0"/>
              <a:t> </a:t>
            </a:r>
            <a:r>
              <a:rPr dirty="0"/>
              <a:t>"Phishing</a:t>
            </a:r>
            <a:r>
              <a:rPr spc="15" dirty="0"/>
              <a:t> </a:t>
            </a:r>
            <a:r>
              <a:rPr dirty="0"/>
              <a:t>Website</a:t>
            </a:r>
            <a:r>
              <a:rPr spc="10" dirty="0"/>
              <a:t> </a:t>
            </a:r>
            <a:r>
              <a:rPr dirty="0"/>
              <a:t>Classification</a:t>
            </a:r>
            <a:r>
              <a:rPr spc="1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Detection</a:t>
            </a:r>
            <a:r>
              <a:rPr spc="20" dirty="0"/>
              <a:t> </a:t>
            </a:r>
            <a:r>
              <a:rPr dirty="0"/>
              <a:t>Using</a:t>
            </a:r>
            <a:r>
              <a:rPr spc="15" dirty="0"/>
              <a:t> </a:t>
            </a:r>
            <a:r>
              <a:rPr spc="-10" dirty="0"/>
              <a:t>Machine </a:t>
            </a:r>
            <a:r>
              <a:rPr dirty="0"/>
              <a:t>Learning,"</a:t>
            </a:r>
            <a:r>
              <a:rPr spc="160" dirty="0"/>
              <a:t>  </a:t>
            </a:r>
            <a:r>
              <a:rPr dirty="0"/>
              <a:t>2020</a:t>
            </a:r>
            <a:r>
              <a:rPr spc="170" dirty="0"/>
              <a:t>  </a:t>
            </a:r>
            <a:r>
              <a:rPr dirty="0"/>
              <a:t>International</a:t>
            </a:r>
            <a:r>
              <a:rPr spc="170" dirty="0"/>
              <a:t>  </a:t>
            </a:r>
            <a:r>
              <a:rPr dirty="0"/>
              <a:t>Conference</a:t>
            </a:r>
            <a:r>
              <a:rPr spc="160" dirty="0"/>
              <a:t>  </a:t>
            </a:r>
            <a:r>
              <a:rPr dirty="0"/>
              <a:t>on</a:t>
            </a:r>
            <a:r>
              <a:rPr spc="160" dirty="0"/>
              <a:t>  </a:t>
            </a:r>
            <a:r>
              <a:rPr dirty="0"/>
              <a:t>Computer</a:t>
            </a:r>
            <a:r>
              <a:rPr spc="170" dirty="0"/>
              <a:t>  </a:t>
            </a:r>
            <a:r>
              <a:rPr dirty="0"/>
              <a:t>Communication</a:t>
            </a:r>
            <a:r>
              <a:rPr spc="160" dirty="0"/>
              <a:t>  </a:t>
            </a:r>
            <a:r>
              <a:rPr dirty="0"/>
              <a:t>and</a:t>
            </a:r>
            <a:r>
              <a:rPr spc="170" dirty="0"/>
              <a:t>  </a:t>
            </a:r>
            <a:r>
              <a:rPr dirty="0"/>
              <a:t>Informatics</a:t>
            </a:r>
            <a:r>
              <a:rPr spc="165" dirty="0"/>
              <a:t>  </a:t>
            </a:r>
            <a:r>
              <a:rPr dirty="0"/>
              <a:t>(ICCCI),</a:t>
            </a:r>
            <a:r>
              <a:rPr spc="160" dirty="0"/>
              <a:t>  </a:t>
            </a:r>
            <a:r>
              <a:rPr dirty="0"/>
              <a:t>Coimbatore,</a:t>
            </a:r>
            <a:r>
              <a:rPr spc="165" dirty="0"/>
              <a:t>  </a:t>
            </a:r>
            <a:r>
              <a:rPr dirty="0"/>
              <a:t>India,</a:t>
            </a:r>
            <a:r>
              <a:rPr spc="165" dirty="0"/>
              <a:t>  </a:t>
            </a:r>
            <a:r>
              <a:rPr dirty="0"/>
              <a:t>2020,</a:t>
            </a:r>
            <a:r>
              <a:rPr spc="160" dirty="0"/>
              <a:t>  </a:t>
            </a:r>
            <a:r>
              <a:rPr dirty="0"/>
              <a:t>pp.</a:t>
            </a:r>
            <a:r>
              <a:rPr spc="165" dirty="0"/>
              <a:t>  </a:t>
            </a:r>
            <a:r>
              <a:rPr spc="-10" dirty="0"/>
              <a:t>1-</a:t>
            </a:r>
            <a:r>
              <a:rPr dirty="0"/>
              <a:t>6,</a:t>
            </a:r>
            <a:r>
              <a:rPr spc="170" dirty="0"/>
              <a:t>  </a:t>
            </a:r>
            <a:r>
              <a:rPr spc="-20" dirty="0"/>
              <a:t>doi: </a:t>
            </a:r>
            <a:r>
              <a:rPr spc="-10" dirty="0"/>
              <a:t>10.1109/ICCCI48352.2020.9104161.</a:t>
            </a:r>
          </a:p>
          <a:p>
            <a:pPr marL="12700" marR="5080" algn="just">
              <a:lnSpc>
                <a:spcPct val="106800"/>
              </a:lnSpc>
              <a:spcBef>
                <a:spcPts val="810"/>
              </a:spcBef>
              <a:tabLst>
                <a:tab pos="470534" algn="l"/>
              </a:tabLst>
            </a:pPr>
            <a:r>
              <a:rPr dirty="0"/>
              <a:t>[4]</a:t>
            </a:r>
            <a:r>
              <a:rPr spc="114" dirty="0"/>
              <a:t> </a:t>
            </a:r>
            <a:r>
              <a:rPr dirty="0"/>
              <a:t>S.</a:t>
            </a:r>
            <a:r>
              <a:rPr spc="135" dirty="0"/>
              <a:t> </a:t>
            </a:r>
            <a:r>
              <a:rPr dirty="0"/>
              <a:t>Sindhu,</a:t>
            </a:r>
            <a:r>
              <a:rPr spc="140" dirty="0"/>
              <a:t> </a:t>
            </a:r>
            <a:r>
              <a:rPr dirty="0"/>
              <a:t>S.</a:t>
            </a:r>
            <a:r>
              <a:rPr spc="145" dirty="0"/>
              <a:t> </a:t>
            </a:r>
            <a:r>
              <a:rPr dirty="0"/>
              <a:t>P.</a:t>
            </a:r>
            <a:r>
              <a:rPr spc="135" dirty="0"/>
              <a:t> </a:t>
            </a:r>
            <a:r>
              <a:rPr dirty="0"/>
              <a:t>Patil,</a:t>
            </a:r>
            <a:r>
              <a:rPr spc="135" dirty="0"/>
              <a:t> </a:t>
            </a:r>
            <a:r>
              <a:rPr dirty="0"/>
              <a:t>A.</a:t>
            </a:r>
            <a:r>
              <a:rPr spc="135" dirty="0"/>
              <a:t> </a:t>
            </a:r>
            <a:r>
              <a:rPr dirty="0"/>
              <a:t>Sreevalsan,</a:t>
            </a:r>
            <a:r>
              <a:rPr spc="140" dirty="0"/>
              <a:t> </a:t>
            </a:r>
            <a:r>
              <a:rPr dirty="0"/>
              <a:t>F.</a:t>
            </a:r>
            <a:r>
              <a:rPr spc="135" dirty="0"/>
              <a:t> </a:t>
            </a:r>
            <a:r>
              <a:rPr dirty="0"/>
              <a:t>Rahman</a:t>
            </a:r>
            <a:r>
              <a:rPr spc="135" dirty="0"/>
              <a:t> </a:t>
            </a:r>
            <a:r>
              <a:rPr dirty="0"/>
              <a:t>and</a:t>
            </a:r>
            <a:r>
              <a:rPr spc="130" dirty="0"/>
              <a:t> </a:t>
            </a:r>
            <a:r>
              <a:rPr dirty="0"/>
              <a:t>M.</a:t>
            </a:r>
            <a:r>
              <a:rPr spc="145" dirty="0"/>
              <a:t> </a:t>
            </a:r>
            <a:r>
              <a:rPr dirty="0"/>
              <a:t>S.</a:t>
            </a:r>
            <a:r>
              <a:rPr spc="135" dirty="0"/>
              <a:t> </a:t>
            </a:r>
            <a:r>
              <a:rPr dirty="0"/>
              <a:t>A.</a:t>
            </a:r>
            <a:r>
              <a:rPr spc="120" dirty="0"/>
              <a:t> </a:t>
            </a:r>
            <a:r>
              <a:rPr dirty="0"/>
              <a:t>N.,</a:t>
            </a:r>
            <a:r>
              <a:rPr spc="140" dirty="0"/>
              <a:t> </a:t>
            </a:r>
            <a:r>
              <a:rPr dirty="0"/>
              <a:t>"Phishing</a:t>
            </a:r>
            <a:r>
              <a:rPr spc="140" dirty="0"/>
              <a:t> </a:t>
            </a:r>
            <a:r>
              <a:rPr dirty="0"/>
              <a:t>Detection</a:t>
            </a:r>
            <a:r>
              <a:rPr spc="135" dirty="0"/>
              <a:t> </a:t>
            </a:r>
            <a:r>
              <a:rPr dirty="0"/>
              <a:t>using</a:t>
            </a:r>
            <a:r>
              <a:rPr spc="145" dirty="0"/>
              <a:t> </a:t>
            </a:r>
            <a:r>
              <a:rPr dirty="0"/>
              <a:t>Random</a:t>
            </a:r>
            <a:r>
              <a:rPr spc="135" dirty="0"/>
              <a:t> </a:t>
            </a:r>
            <a:r>
              <a:rPr dirty="0"/>
              <a:t>Forest,</a:t>
            </a:r>
            <a:r>
              <a:rPr spc="140" dirty="0"/>
              <a:t> </a:t>
            </a:r>
            <a:r>
              <a:rPr dirty="0"/>
              <a:t>SVM</a:t>
            </a:r>
            <a:r>
              <a:rPr spc="135" dirty="0"/>
              <a:t> </a:t>
            </a:r>
            <a:r>
              <a:rPr dirty="0"/>
              <a:t>and</a:t>
            </a:r>
            <a:r>
              <a:rPr spc="140" dirty="0"/>
              <a:t> </a:t>
            </a:r>
            <a:r>
              <a:rPr dirty="0"/>
              <a:t>Neural</a:t>
            </a:r>
            <a:r>
              <a:rPr spc="135" dirty="0"/>
              <a:t> </a:t>
            </a:r>
            <a:r>
              <a:rPr dirty="0"/>
              <a:t>Network</a:t>
            </a:r>
            <a:r>
              <a:rPr spc="130" dirty="0"/>
              <a:t> </a:t>
            </a:r>
            <a:r>
              <a:rPr spc="-20" dirty="0"/>
              <a:t>with </a:t>
            </a:r>
            <a:r>
              <a:rPr spc="-10" dirty="0"/>
              <a:t>Backpropagation,"</a:t>
            </a:r>
            <a:r>
              <a:rPr spc="-5" dirty="0"/>
              <a:t> </a:t>
            </a:r>
            <a:r>
              <a:rPr dirty="0"/>
              <a:t>2020</a:t>
            </a:r>
            <a:r>
              <a:rPr spc="-5" dirty="0"/>
              <a:t> </a:t>
            </a:r>
            <a:r>
              <a:rPr dirty="0"/>
              <a:t>International</a:t>
            </a:r>
            <a:r>
              <a:rPr spc="15" dirty="0"/>
              <a:t> </a:t>
            </a:r>
            <a:r>
              <a:rPr spc="-10" dirty="0"/>
              <a:t>Conference</a:t>
            </a:r>
            <a:r>
              <a:rPr dirty="0"/>
              <a:t> on</a:t>
            </a:r>
            <a:r>
              <a:rPr spc="-10" dirty="0"/>
              <a:t> </a:t>
            </a:r>
            <a:r>
              <a:rPr dirty="0"/>
              <a:t>Smart </a:t>
            </a:r>
            <a:r>
              <a:rPr spc="-10" dirty="0"/>
              <a:t>Technologies</a:t>
            </a:r>
            <a:r>
              <a:rPr spc="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Computing, Electrical</a:t>
            </a:r>
            <a:r>
              <a:rPr spc="2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Electronics</a:t>
            </a:r>
            <a:r>
              <a:rPr spc="5" dirty="0"/>
              <a:t> </a:t>
            </a:r>
            <a:r>
              <a:rPr dirty="0"/>
              <a:t>(ICSTCEE), Bengaluru, India,</a:t>
            </a:r>
            <a:r>
              <a:rPr spc="15" dirty="0"/>
              <a:t> </a:t>
            </a:r>
            <a:r>
              <a:rPr dirty="0"/>
              <a:t>2020, </a:t>
            </a:r>
            <a:r>
              <a:rPr spc="-25" dirty="0"/>
              <a:t>pp. </a:t>
            </a:r>
            <a:r>
              <a:rPr spc="-10" dirty="0"/>
              <a:t>391-</a:t>
            </a:r>
            <a:r>
              <a:rPr dirty="0"/>
              <a:t>394, doi:</a:t>
            </a:r>
            <a:r>
              <a:rPr spc="-10" dirty="0"/>
              <a:t> 10.1109/ICSTCEE49637.2020.9277256.</a:t>
            </a:r>
          </a:p>
          <a:p>
            <a:pPr marL="12066" algn="just">
              <a:lnSpc>
                <a:spcPct val="100000"/>
              </a:lnSpc>
              <a:spcBef>
                <a:spcPts val="925"/>
              </a:spcBef>
              <a:tabLst>
                <a:tab pos="470534" algn="l"/>
              </a:tabLst>
            </a:pPr>
            <a:r>
              <a:rPr dirty="0"/>
              <a:t>[5]</a:t>
            </a:r>
            <a:r>
              <a:rPr spc="-40" dirty="0"/>
              <a:t> </a:t>
            </a:r>
            <a:r>
              <a:rPr spc="-15" dirty="0"/>
              <a:t>PhishTank-</a:t>
            </a:r>
            <a:r>
              <a:rPr dirty="0"/>
              <a:t>Friends</a:t>
            </a:r>
            <a:r>
              <a:rPr spc="1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PhishTank,”</a:t>
            </a:r>
            <a:r>
              <a:rPr spc="5" dirty="0"/>
              <a:t> </a:t>
            </a:r>
            <a:r>
              <a:rPr spc="-10" dirty="0"/>
              <a:t>PhishTank.</a:t>
            </a:r>
            <a:r>
              <a:rPr spc="10" dirty="0"/>
              <a:t> </a:t>
            </a:r>
            <a:r>
              <a:rPr dirty="0"/>
              <a:t>[Online].</a:t>
            </a:r>
            <a:r>
              <a:rPr spc="-20" dirty="0"/>
              <a:t> </a:t>
            </a:r>
            <a:r>
              <a:rPr dirty="0"/>
              <a:t>Available: </a:t>
            </a:r>
            <a:r>
              <a:rPr spc="-10" dirty="0"/>
              <a:t>https:</a:t>
            </a:r>
            <a:r>
              <a:rPr spc="-10" dirty="0">
                <a:hlinkClick r:id="rId3"/>
              </a:rPr>
              <a:t>//ww</a:t>
            </a:r>
            <a:r>
              <a:rPr spc="-10" dirty="0"/>
              <a:t>w.</a:t>
            </a:r>
            <a:r>
              <a:rPr spc="-10" dirty="0">
                <a:hlinkClick r:id="rId3"/>
              </a:rPr>
              <a:t>phishtank.com/friends.php.</a:t>
            </a:r>
            <a:r>
              <a:rPr spc="-10" dirty="0"/>
              <a:t> </a:t>
            </a:r>
            <a:r>
              <a:rPr dirty="0"/>
              <a:t>[Accessed:</a:t>
            </a:r>
            <a:r>
              <a:rPr spc="-5" dirty="0"/>
              <a:t> </a:t>
            </a:r>
            <a:r>
              <a:rPr spc="-10" dirty="0"/>
              <a:t>09-Mar-2020].</a:t>
            </a:r>
          </a:p>
          <a:p>
            <a:pPr marL="12700" marR="8890" algn="just">
              <a:lnSpc>
                <a:spcPct val="107100"/>
              </a:lnSpc>
              <a:spcBef>
                <a:spcPts val="795"/>
              </a:spcBef>
              <a:tabLst>
                <a:tab pos="470534" algn="l"/>
              </a:tabLst>
            </a:pPr>
            <a:r>
              <a:rPr dirty="0"/>
              <a:t>[6]</a:t>
            </a:r>
            <a:r>
              <a:rPr spc="95" dirty="0"/>
              <a:t> </a:t>
            </a:r>
            <a:r>
              <a:rPr dirty="0"/>
              <a:t>Marchal,</a:t>
            </a:r>
            <a:r>
              <a:rPr spc="105" dirty="0"/>
              <a:t> </a:t>
            </a:r>
            <a:r>
              <a:rPr dirty="0"/>
              <a:t>S.</a:t>
            </a:r>
            <a:r>
              <a:rPr spc="114" dirty="0"/>
              <a:t> </a:t>
            </a:r>
            <a:r>
              <a:rPr dirty="0"/>
              <a:t>(Creator)</a:t>
            </a:r>
            <a:r>
              <a:rPr spc="100" dirty="0"/>
              <a:t> </a:t>
            </a:r>
            <a:r>
              <a:rPr dirty="0"/>
              <a:t>(2014).</a:t>
            </a:r>
            <a:r>
              <a:rPr spc="114" dirty="0"/>
              <a:t> </a:t>
            </a:r>
            <a:r>
              <a:rPr dirty="0"/>
              <a:t>PhishStorm</a:t>
            </a:r>
            <a:r>
              <a:rPr spc="90" dirty="0"/>
              <a:t> </a:t>
            </a:r>
            <a:r>
              <a:rPr dirty="0"/>
              <a:t>-</a:t>
            </a:r>
            <a:r>
              <a:rPr spc="110" dirty="0"/>
              <a:t> </a:t>
            </a:r>
            <a:r>
              <a:rPr dirty="0"/>
              <a:t>phishing</a:t>
            </a:r>
            <a:r>
              <a:rPr spc="105" dirty="0"/>
              <a:t> </a:t>
            </a:r>
            <a:r>
              <a:rPr dirty="0"/>
              <a:t>/</a:t>
            </a:r>
            <a:r>
              <a:rPr spc="100" dirty="0"/>
              <a:t> </a:t>
            </a:r>
            <a:r>
              <a:rPr dirty="0"/>
              <a:t>legitimate</a:t>
            </a:r>
            <a:r>
              <a:rPr spc="110" dirty="0"/>
              <a:t> </a:t>
            </a:r>
            <a:r>
              <a:rPr dirty="0"/>
              <a:t>URL</a:t>
            </a:r>
            <a:r>
              <a:rPr spc="105" dirty="0"/>
              <a:t> </a:t>
            </a:r>
            <a:r>
              <a:rPr dirty="0"/>
              <a:t>dataset.</a:t>
            </a:r>
            <a:r>
              <a:rPr spc="114" dirty="0"/>
              <a:t> </a:t>
            </a:r>
            <a:r>
              <a:rPr dirty="0"/>
              <a:t>Aalto</a:t>
            </a:r>
            <a:r>
              <a:rPr spc="105" dirty="0"/>
              <a:t> </a:t>
            </a:r>
            <a:r>
              <a:rPr dirty="0"/>
              <a:t>University.</a:t>
            </a:r>
            <a:r>
              <a:rPr spc="114" dirty="0"/>
              <a:t> </a:t>
            </a:r>
            <a:r>
              <a:rPr dirty="0"/>
              <a:t>urlset(v.zip).</a:t>
            </a:r>
            <a:r>
              <a:rPr spc="114" dirty="0"/>
              <a:t> </a:t>
            </a:r>
            <a:r>
              <a:rPr spc="-10" dirty="0"/>
              <a:t>10.24342/f49465b2-c68a-4182- 9171-075f0ed797d5</a:t>
            </a:r>
          </a:p>
          <a:p>
            <a:pPr marL="12700" marR="8255" algn="just">
              <a:lnSpc>
                <a:spcPct val="107200"/>
              </a:lnSpc>
              <a:spcBef>
                <a:spcPts val="790"/>
              </a:spcBef>
              <a:tabLst>
                <a:tab pos="470534" algn="l"/>
              </a:tabLst>
            </a:pPr>
            <a:r>
              <a:rPr dirty="0"/>
              <a:t>[7]</a:t>
            </a:r>
            <a:r>
              <a:rPr spc="-35" dirty="0"/>
              <a:t> </a:t>
            </a:r>
            <a:r>
              <a:rPr dirty="0"/>
              <a:t>S.</a:t>
            </a:r>
            <a:r>
              <a:rPr spc="-20" dirty="0"/>
              <a:t> </a:t>
            </a:r>
            <a:r>
              <a:rPr dirty="0"/>
              <a:t>Zaman,</a:t>
            </a:r>
            <a:r>
              <a:rPr spc="-20" dirty="0"/>
              <a:t> </a:t>
            </a:r>
            <a:r>
              <a:rPr dirty="0"/>
              <a:t>S.</a:t>
            </a:r>
            <a:r>
              <a:rPr spc="-15" dirty="0"/>
              <a:t> </a:t>
            </a:r>
            <a:r>
              <a:rPr dirty="0"/>
              <a:t>M.</a:t>
            </a:r>
            <a:r>
              <a:rPr spc="-10" dirty="0"/>
              <a:t> </a:t>
            </a:r>
            <a:r>
              <a:rPr dirty="0"/>
              <a:t>Uddin</a:t>
            </a:r>
            <a:r>
              <a:rPr spc="-20" dirty="0"/>
              <a:t> </a:t>
            </a:r>
            <a:r>
              <a:rPr dirty="0"/>
              <a:t>Deep,</a:t>
            </a:r>
            <a:r>
              <a:rPr spc="-15" dirty="0"/>
              <a:t> </a:t>
            </a:r>
            <a:r>
              <a:rPr dirty="0"/>
              <a:t>Z.</a:t>
            </a:r>
            <a:r>
              <a:rPr spc="-10" dirty="0"/>
              <a:t> </a:t>
            </a:r>
            <a:r>
              <a:rPr spc="-25" dirty="0"/>
              <a:t>Kawsar,</a:t>
            </a:r>
            <a:r>
              <a:rPr spc="-30" dirty="0"/>
              <a:t> </a:t>
            </a:r>
            <a:r>
              <a:rPr dirty="0"/>
              <a:t>M.</a:t>
            </a:r>
            <a:r>
              <a:rPr spc="-20" dirty="0"/>
              <a:t> </a:t>
            </a:r>
            <a:r>
              <a:rPr dirty="0"/>
              <a:t>Ashaduzzaman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A.</a:t>
            </a:r>
            <a:r>
              <a:rPr spc="-10" dirty="0"/>
              <a:t> </a:t>
            </a:r>
            <a:r>
              <a:rPr dirty="0"/>
              <a:t>I.</a:t>
            </a:r>
            <a:r>
              <a:rPr spc="-10" dirty="0"/>
              <a:t> </a:t>
            </a:r>
            <a:r>
              <a:rPr dirty="0"/>
              <a:t>Pritom,</a:t>
            </a:r>
            <a:r>
              <a:rPr spc="-30" dirty="0"/>
              <a:t> </a:t>
            </a:r>
            <a:r>
              <a:rPr dirty="0"/>
              <a:t>"Phishing</a:t>
            </a:r>
            <a:r>
              <a:rPr spc="-20" dirty="0"/>
              <a:t> </a:t>
            </a:r>
            <a:r>
              <a:rPr dirty="0"/>
              <a:t>Website</a:t>
            </a:r>
            <a:r>
              <a:rPr spc="-10" dirty="0"/>
              <a:t> </a:t>
            </a:r>
            <a:r>
              <a:rPr dirty="0"/>
              <a:t>Detection</a:t>
            </a:r>
            <a:r>
              <a:rPr spc="-15" dirty="0"/>
              <a:t> </a:t>
            </a:r>
            <a:r>
              <a:rPr dirty="0"/>
              <a:t>Using</a:t>
            </a:r>
            <a:r>
              <a:rPr spc="-20" dirty="0"/>
              <a:t> </a:t>
            </a:r>
            <a:r>
              <a:rPr spc="-10" dirty="0"/>
              <a:t>Effective</a:t>
            </a:r>
            <a:r>
              <a:rPr spc="-20" dirty="0"/>
              <a:t> </a:t>
            </a:r>
            <a:r>
              <a:rPr dirty="0"/>
              <a:t>Classifiers</a:t>
            </a:r>
            <a:r>
              <a:rPr spc="-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Feature </a:t>
            </a:r>
            <a:r>
              <a:rPr dirty="0"/>
              <a:t>Selection </a:t>
            </a:r>
            <a:r>
              <a:rPr spc="-10" dirty="0"/>
              <a:t>Techniques,"</a:t>
            </a:r>
            <a:r>
              <a:rPr spc="15" dirty="0"/>
              <a:t> </a:t>
            </a:r>
            <a:r>
              <a:rPr dirty="0"/>
              <a:t>2019</a:t>
            </a:r>
            <a:r>
              <a:rPr spc="10" dirty="0"/>
              <a:t> </a:t>
            </a:r>
            <a:r>
              <a:rPr dirty="0"/>
              <a:t>2nd</a:t>
            </a:r>
            <a:r>
              <a:rPr spc="10" dirty="0"/>
              <a:t> </a:t>
            </a:r>
            <a:r>
              <a:rPr dirty="0"/>
              <a:t>International</a:t>
            </a:r>
            <a:r>
              <a:rPr spc="20" dirty="0"/>
              <a:t> </a:t>
            </a:r>
            <a:r>
              <a:rPr spc="-10" dirty="0"/>
              <a:t>Conference</a:t>
            </a:r>
            <a:r>
              <a:rPr spc="10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dirty="0"/>
              <a:t>Innovation</a:t>
            </a:r>
            <a:r>
              <a:rPr spc="1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Engineering</a:t>
            </a:r>
            <a:r>
              <a:rPr spc="1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Technology</a:t>
            </a:r>
            <a:r>
              <a:rPr spc="20" dirty="0"/>
              <a:t> </a:t>
            </a:r>
            <a:r>
              <a:rPr dirty="0"/>
              <a:t>(ICIET),</a:t>
            </a:r>
            <a:r>
              <a:rPr spc="10" dirty="0"/>
              <a:t> </a:t>
            </a:r>
            <a:r>
              <a:rPr dirty="0"/>
              <a:t>Dhaka,</a:t>
            </a:r>
            <a:r>
              <a:rPr spc="15" dirty="0"/>
              <a:t> </a:t>
            </a:r>
            <a:r>
              <a:rPr dirty="0"/>
              <a:t>Bangladesh,</a:t>
            </a:r>
            <a:r>
              <a:rPr spc="25" dirty="0"/>
              <a:t> </a:t>
            </a:r>
            <a:r>
              <a:rPr dirty="0"/>
              <a:t>2019,</a:t>
            </a:r>
            <a:r>
              <a:rPr spc="15" dirty="0"/>
              <a:t> </a:t>
            </a:r>
            <a:r>
              <a:rPr dirty="0"/>
              <a:t>pp.</a:t>
            </a:r>
            <a:r>
              <a:rPr spc="15" dirty="0"/>
              <a:t> </a:t>
            </a:r>
            <a:r>
              <a:rPr spc="-10" dirty="0"/>
              <a:t>1-</a:t>
            </a:r>
            <a:r>
              <a:rPr dirty="0"/>
              <a:t>6,</a:t>
            </a:r>
            <a:r>
              <a:rPr spc="25" dirty="0"/>
              <a:t> </a:t>
            </a:r>
            <a:r>
              <a:rPr spc="-20" dirty="0"/>
              <a:t>doi: </a:t>
            </a:r>
            <a:r>
              <a:rPr spc="-10" dirty="0"/>
              <a:t>10.1109/ICIET48527.2019.9290554.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734" y="48590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1F2C8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041" y="2571699"/>
            <a:ext cx="3778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55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2A24-A479-FB34-0B7D-DE6592DB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529" y="691760"/>
            <a:ext cx="4191253" cy="696594"/>
          </a:xfrm>
        </p:spPr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C7D14-8231-A312-26B9-7CA95BB4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33600"/>
            <a:ext cx="9601200" cy="3352800"/>
          </a:xfrm>
        </p:spPr>
        <p:txBody>
          <a:bodyPr/>
          <a:lstStyle/>
          <a:p>
            <a:r>
              <a:rPr lang="en-US" sz="2800" dirty="0"/>
              <a:t>Madhuri Vedulla -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700741625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Kamala Ramesh -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700745451</a:t>
            </a:r>
          </a:p>
          <a:p>
            <a:endParaRPr lang="en-US" sz="2800" dirty="0"/>
          </a:p>
          <a:p>
            <a:r>
              <a:rPr lang="en-US" sz="2800" dirty="0"/>
              <a:t>Priyanka Bojja -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700739528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Sai Priyanka Narra -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700741613</a:t>
            </a:r>
            <a:endParaRPr lang="en-US" sz="2800" dirty="0"/>
          </a:p>
          <a:p>
            <a:endParaRPr lang="en-US" sz="3600" dirty="0"/>
          </a:p>
          <a:p>
            <a:endParaRPr lang="en-US" sz="2800" dirty="0"/>
          </a:p>
          <a:p>
            <a:endParaRPr lang="en-US" sz="2000" dirty="0"/>
          </a:p>
          <a:p>
            <a:endParaRPr lang="en-US" sz="1600" spc="-45" dirty="0">
              <a:latin typeface="Palatino Linotype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D8D088A4-7554-F455-94C9-1B11617D3ED2}"/>
              </a:ext>
            </a:extLst>
          </p:cNvPr>
          <p:cNvSpPr txBox="1">
            <a:spLocks/>
          </p:cNvSpPr>
          <p:nvPr/>
        </p:nvSpPr>
        <p:spPr>
          <a:xfrm>
            <a:off x="1676399" y="3103955"/>
            <a:ext cx="2100263" cy="365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8C7484FA-969E-8700-6697-E64D18A75952}"/>
              </a:ext>
            </a:extLst>
          </p:cNvPr>
          <p:cNvSpPr txBox="1">
            <a:spLocks/>
          </p:cNvSpPr>
          <p:nvPr/>
        </p:nvSpPr>
        <p:spPr>
          <a:xfrm>
            <a:off x="1676399" y="3694661"/>
            <a:ext cx="1711325" cy="365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 Placeholder 46">
            <a:extLst>
              <a:ext uri="{FF2B5EF4-FFF2-40B4-BE49-F238E27FC236}">
                <a16:creationId xmlns:a16="http://schemas.microsoft.com/office/drawing/2014/main" id="{B52997FB-31F8-A51E-B05C-A7AEF9CDB7D5}"/>
              </a:ext>
            </a:extLst>
          </p:cNvPr>
          <p:cNvSpPr txBox="1">
            <a:spLocks/>
          </p:cNvSpPr>
          <p:nvPr/>
        </p:nvSpPr>
        <p:spPr>
          <a:xfrm>
            <a:off x="1676399" y="4320687"/>
            <a:ext cx="2413983" cy="365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FE3E0-9FE3-0577-CFA0-62F14178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3600"/>
            <a:ext cx="3959613" cy="30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2FBB-8289-C27D-9CB2-3091585D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347" y="565861"/>
            <a:ext cx="4991226" cy="696594"/>
          </a:xfrm>
        </p:spPr>
        <p:txBody>
          <a:bodyPr wrap="square">
            <a:normAutofit/>
          </a:bodyPr>
          <a:lstStyle/>
          <a:p>
            <a:r>
              <a:rPr lang="en-US" dirty="0"/>
              <a:t>CONTRIBUTION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986880-48D4-BF25-25F6-B2673148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25882"/>
              </p:ext>
            </p:extLst>
          </p:nvPr>
        </p:nvGraphicFramePr>
        <p:xfrm>
          <a:off x="1444052" y="1981200"/>
          <a:ext cx="5303521" cy="396264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537928">
                  <a:extLst>
                    <a:ext uri="{9D8B030D-6E8A-4147-A177-3AD203B41FA5}">
                      <a16:colId xmlns:a16="http://schemas.microsoft.com/office/drawing/2014/main" val="150794620"/>
                    </a:ext>
                  </a:extLst>
                </a:gridCol>
                <a:gridCol w="2765593">
                  <a:extLst>
                    <a:ext uri="{9D8B030D-6E8A-4147-A177-3AD203B41FA5}">
                      <a16:colId xmlns:a16="http://schemas.microsoft.com/office/drawing/2014/main" val="2230010636"/>
                    </a:ext>
                  </a:extLst>
                </a:gridCol>
              </a:tblGrid>
              <a:tr h="6618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Person</a:t>
                      </a:r>
                      <a:endParaRPr 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112" marR="183834" marT="122556" marB="122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Task</a:t>
                      </a:r>
                      <a:endParaRPr 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112" marR="183834" marT="122556" marB="122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34884"/>
                  </a:ext>
                </a:extLst>
              </a:tr>
              <a:tr h="8252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Madhuri Vedulla (700741625)</a:t>
                      </a:r>
                      <a:endParaRPr lang="en-US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112" marR="183834" marT="122556" marB="12255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Collection + Documentation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112" marR="183834" marT="122556" marB="122556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530939"/>
                  </a:ext>
                </a:extLst>
              </a:tr>
              <a:tr h="8252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Kamala Ramesh (700745451)</a:t>
                      </a:r>
                      <a:endParaRPr lang="en-US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112" marR="183834" marT="122556" marB="12255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Feature Extraction + Documentation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112" marR="183834" marT="122556" marB="122556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933022"/>
                  </a:ext>
                </a:extLst>
              </a:tr>
              <a:tr h="8252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Priyanka Bojja (700739528)</a:t>
                      </a:r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112" marR="183834" marT="122556" marB="12255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Implementation (3) + Documentation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112" marR="183834" marT="122556" marB="122556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785833"/>
                  </a:ext>
                </a:extLst>
              </a:tr>
              <a:tr h="8252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Sai Priyanka Narra (700741613)</a:t>
                      </a:r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112" marR="183834" marT="122556" marB="12255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Implementation (3) + Documentation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112" marR="183834" marT="122556" marB="122556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480102"/>
                  </a:ext>
                </a:extLst>
              </a:tr>
            </a:tbl>
          </a:graphicData>
        </a:graphic>
      </p:graphicFrame>
      <p:pic>
        <p:nvPicPr>
          <p:cNvPr id="6" name="Graphic 5" descr="Statistics with solid fill">
            <a:extLst>
              <a:ext uri="{FF2B5EF4-FFF2-40B4-BE49-F238E27FC236}">
                <a16:creationId xmlns:a16="http://schemas.microsoft.com/office/drawing/2014/main" id="{C4666747-173F-747F-F547-D15956FD2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588" y="2903361"/>
            <a:ext cx="1344933" cy="1344933"/>
          </a:xfrm>
          <a:prstGeom prst="rect">
            <a:avLst/>
          </a:prstGeom>
        </p:spPr>
      </p:pic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AD38E3D9-43BC-FD7F-5F15-75654D72B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9145" y="1387093"/>
            <a:ext cx="1344933" cy="1344933"/>
          </a:xfrm>
          <a:prstGeom prst="rect">
            <a:avLst/>
          </a:prstGeom>
        </p:spPr>
      </p:pic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77EBC0B6-2CF3-DB54-7C6A-74BB794FB2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1587" y="2903360"/>
            <a:ext cx="1344933" cy="1344933"/>
          </a:xfrm>
          <a:prstGeom prst="rect">
            <a:avLst/>
          </a:prstGeom>
        </p:spPr>
      </p:pic>
      <p:pic>
        <p:nvPicPr>
          <p:cNvPr id="14" name="Graphic 13" descr="Bar chart with solid fill">
            <a:extLst>
              <a:ext uri="{FF2B5EF4-FFF2-40B4-BE49-F238E27FC236}">
                <a16:creationId xmlns:a16="http://schemas.microsoft.com/office/drawing/2014/main" id="{8699266C-7366-C213-F6A1-66D762C60E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9521" y="4248293"/>
            <a:ext cx="1344933" cy="1344933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9EFC0DB5-407C-86C5-8834-51BF20A540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7200" y="1382394"/>
            <a:ext cx="1344933" cy="1344933"/>
          </a:xfrm>
          <a:prstGeom prst="rect">
            <a:avLst/>
          </a:prstGeom>
        </p:spPr>
      </p:pic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F0739980-8422-7E04-D1B1-DA5E995F8D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4466" y="4361293"/>
            <a:ext cx="1344933" cy="13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65285" y="0"/>
            <a:ext cx="5727065" cy="6858000"/>
            <a:chOff x="6465285" y="0"/>
            <a:chExt cx="5727065" cy="6858000"/>
          </a:xfrm>
        </p:grpSpPr>
        <p:sp>
          <p:nvSpPr>
            <p:cNvPr id="3" name="object 3"/>
            <p:cNvSpPr/>
            <p:nvPr/>
          </p:nvSpPr>
          <p:spPr>
            <a:xfrm>
              <a:off x="6465285" y="3404615"/>
              <a:ext cx="2870835" cy="3453765"/>
            </a:xfrm>
            <a:custGeom>
              <a:avLst/>
              <a:gdLst/>
              <a:ahLst/>
              <a:cxnLst/>
              <a:rect l="l" t="t" r="r" b="b"/>
              <a:pathLst>
                <a:path w="2870834" h="3453765">
                  <a:moveTo>
                    <a:pt x="2870737" y="0"/>
                  </a:moveTo>
                  <a:lnTo>
                    <a:pt x="0" y="3453382"/>
                  </a:lnTo>
                  <a:lnTo>
                    <a:pt x="2870737" y="3453382"/>
                  </a:lnTo>
                  <a:lnTo>
                    <a:pt x="2870737" y="0"/>
                  </a:lnTo>
                  <a:close/>
                </a:path>
              </a:pathLst>
            </a:custGeom>
            <a:solidFill>
              <a:srgbClr val="F5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17735" y="3404615"/>
              <a:ext cx="2861945" cy="3453765"/>
            </a:xfrm>
            <a:custGeom>
              <a:avLst/>
              <a:gdLst/>
              <a:ahLst/>
              <a:cxnLst/>
              <a:rect l="l" t="t" r="r" b="b"/>
              <a:pathLst>
                <a:path w="2861945" h="3453765">
                  <a:moveTo>
                    <a:pt x="0" y="0"/>
                  </a:moveTo>
                  <a:lnTo>
                    <a:pt x="0" y="3453382"/>
                  </a:lnTo>
                  <a:lnTo>
                    <a:pt x="2861634" y="3453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22307" y="0"/>
              <a:ext cx="2870200" cy="3469004"/>
            </a:xfrm>
            <a:custGeom>
              <a:avLst/>
              <a:gdLst/>
              <a:ahLst/>
              <a:cxnLst/>
              <a:rect l="l" t="t" r="r" b="b"/>
              <a:pathLst>
                <a:path w="2870200" h="3469004">
                  <a:moveTo>
                    <a:pt x="2869691" y="0"/>
                  </a:moveTo>
                  <a:lnTo>
                    <a:pt x="0" y="0"/>
                  </a:lnTo>
                  <a:lnTo>
                    <a:pt x="0" y="3468624"/>
                  </a:lnTo>
                  <a:lnTo>
                    <a:pt x="2869691" y="16500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D2D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66331" y="0"/>
              <a:ext cx="2872740" cy="3469004"/>
            </a:xfrm>
            <a:custGeom>
              <a:avLst/>
              <a:gdLst/>
              <a:ahLst/>
              <a:cxnLst/>
              <a:rect l="l" t="t" r="r" b="b"/>
              <a:pathLst>
                <a:path w="2872740" h="3469004">
                  <a:moveTo>
                    <a:pt x="2872740" y="0"/>
                  </a:moveTo>
                  <a:lnTo>
                    <a:pt x="0" y="0"/>
                  </a:lnTo>
                  <a:lnTo>
                    <a:pt x="2872740" y="3468624"/>
                  </a:lnTo>
                  <a:lnTo>
                    <a:pt x="2872740" y="0"/>
                  </a:lnTo>
                  <a:close/>
                </a:path>
              </a:pathLst>
            </a:custGeom>
            <a:solidFill>
              <a:srgbClr val="CCBD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42859" y="4578096"/>
              <a:ext cx="774700" cy="774700"/>
            </a:xfrm>
            <a:custGeom>
              <a:avLst/>
              <a:gdLst/>
              <a:ahLst/>
              <a:cxnLst/>
              <a:rect l="l" t="t" r="r" b="b"/>
              <a:pathLst>
                <a:path w="774700" h="774700">
                  <a:moveTo>
                    <a:pt x="387096" y="0"/>
                  </a:moveTo>
                  <a:lnTo>
                    <a:pt x="338548" y="3016"/>
                  </a:lnTo>
                  <a:lnTo>
                    <a:pt x="291798" y="11825"/>
                  </a:lnTo>
                  <a:lnTo>
                    <a:pt x="247207" y="26061"/>
                  </a:lnTo>
                  <a:lnTo>
                    <a:pt x="205140" y="45363"/>
                  </a:lnTo>
                  <a:lnTo>
                    <a:pt x="165959" y="69367"/>
                  </a:lnTo>
                  <a:lnTo>
                    <a:pt x="130028" y="97710"/>
                  </a:lnTo>
                  <a:lnTo>
                    <a:pt x="97710" y="130028"/>
                  </a:lnTo>
                  <a:lnTo>
                    <a:pt x="69367" y="165959"/>
                  </a:lnTo>
                  <a:lnTo>
                    <a:pt x="45363" y="205140"/>
                  </a:lnTo>
                  <a:lnTo>
                    <a:pt x="26061" y="247207"/>
                  </a:lnTo>
                  <a:lnTo>
                    <a:pt x="11825" y="291798"/>
                  </a:lnTo>
                  <a:lnTo>
                    <a:pt x="3016" y="338548"/>
                  </a:lnTo>
                  <a:lnTo>
                    <a:pt x="0" y="387095"/>
                  </a:lnTo>
                  <a:lnTo>
                    <a:pt x="3016" y="435643"/>
                  </a:lnTo>
                  <a:lnTo>
                    <a:pt x="11825" y="482393"/>
                  </a:lnTo>
                  <a:lnTo>
                    <a:pt x="26061" y="526984"/>
                  </a:lnTo>
                  <a:lnTo>
                    <a:pt x="45363" y="569051"/>
                  </a:lnTo>
                  <a:lnTo>
                    <a:pt x="69367" y="608232"/>
                  </a:lnTo>
                  <a:lnTo>
                    <a:pt x="97710" y="644163"/>
                  </a:lnTo>
                  <a:lnTo>
                    <a:pt x="130028" y="676481"/>
                  </a:lnTo>
                  <a:lnTo>
                    <a:pt x="165959" y="704824"/>
                  </a:lnTo>
                  <a:lnTo>
                    <a:pt x="205140" y="728828"/>
                  </a:lnTo>
                  <a:lnTo>
                    <a:pt x="247207" y="748130"/>
                  </a:lnTo>
                  <a:lnTo>
                    <a:pt x="291798" y="762366"/>
                  </a:lnTo>
                  <a:lnTo>
                    <a:pt x="338548" y="771175"/>
                  </a:lnTo>
                  <a:lnTo>
                    <a:pt x="387096" y="774191"/>
                  </a:lnTo>
                  <a:lnTo>
                    <a:pt x="435643" y="771175"/>
                  </a:lnTo>
                  <a:lnTo>
                    <a:pt x="482393" y="762366"/>
                  </a:lnTo>
                  <a:lnTo>
                    <a:pt x="526984" y="748130"/>
                  </a:lnTo>
                  <a:lnTo>
                    <a:pt x="569051" y="728828"/>
                  </a:lnTo>
                  <a:lnTo>
                    <a:pt x="608232" y="704824"/>
                  </a:lnTo>
                  <a:lnTo>
                    <a:pt x="644163" y="676481"/>
                  </a:lnTo>
                  <a:lnTo>
                    <a:pt x="676481" y="644163"/>
                  </a:lnTo>
                  <a:lnTo>
                    <a:pt x="704824" y="608232"/>
                  </a:lnTo>
                  <a:lnTo>
                    <a:pt x="728828" y="569051"/>
                  </a:lnTo>
                  <a:lnTo>
                    <a:pt x="748130" y="526984"/>
                  </a:lnTo>
                  <a:lnTo>
                    <a:pt x="762366" y="482393"/>
                  </a:lnTo>
                  <a:lnTo>
                    <a:pt x="771175" y="435643"/>
                  </a:lnTo>
                  <a:lnTo>
                    <a:pt x="774192" y="387095"/>
                  </a:lnTo>
                  <a:lnTo>
                    <a:pt x="771175" y="338548"/>
                  </a:lnTo>
                  <a:lnTo>
                    <a:pt x="762366" y="291798"/>
                  </a:lnTo>
                  <a:lnTo>
                    <a:pt x="748130" y="247207"/>
                  </a:lnTo>
                  <a:lnTo>
                    <a:pt x="728828" y="205140"/>
                  </a:lnTo>
                  <a:lnTo>
                    <a:pt x="704824" y="165959"/>
                  </a:lnTo>
                  <a:lnTo>
                    <a:pt x="676481" y="130028"/>
                  </a:lnTo>
                  <a:lnTo>
                    <a:pt x="644163" y="97710"/>
                  </a:lnTo>
                  <a:lnTo>
                    <a:pt x="608232" y="69367"/>
                  </a:lnTo>
                  <a:lnTo>
                    <a:pt x="569051" y="45363"/>
                  </a:lnTo>
                  <a:lnTo>
                    <a:pt x="526984" y="26061"/>
                  </a:lnTo>
                  <a:lnTo>
                    <a:pt x="482393" y="11825"/>
                  </a:lnTo>
                  <a:lnTo>
                    <a:pt x="435643" y="3016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1F2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9919" y="2859023"/>
              <a:ext cx="2525268" cy="270052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644" y="863600"/>
            <a:ext cx="3978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MOTIVATION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4547" y="1951126"/>
            <a:ext cx="5443855" cy="36842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Phishing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F2C8F"/>
                </a:solidFill>
                <a:latin typeface="Palatino Linotype"/>
                <a:cs typeface="Palatino Linotype"/>
              </a:rPr>
              <a:t>–</a:t>
            </a:r>
            <a:r>
              <a:rPr sz="16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 most</a:t>
            </a:r>
            <a:r>
              <a:rPr sz="16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frequent</a:t>
            </a:r>
            <a:r>
              <a:rPr sz="1600" spc="-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cyber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attacks</a:t>
            </a:r>
            <a:endParaRPr sz="1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Includes</a:t>
            </a:r>
            <a:r>
              <a:rPr sz="16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pretending</a:t>
            </a:r>
            <a:r>
              <a:rPr sz="16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F2C8F"/>
                </a:solidFill>
                <a:latin typeface="Palatino Linotype"/>
                <a:cs typeface="Palatino Linotype"/>
              </a:rPr>
              <a:t>to</a:t>
            </a:r>
            <a:r>
              <a:rPr sz="16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F2C8F"/>
                </a:solidFill>
                <a:latin typeface="Palatino Linotype"/>
                <a:cs typeface="Palatino Linotype"/>
              </a:rPr>
              <a:t>be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65" dirty="0">
                <a:solidFill>
                  <a:srgbClr val="1F2C8F"/>
                </a:solidFill>
                <a:latin typeface="Palatino Linotype"/>
                <a:cs typeface="Palatino Linotype"/>
              </a:rPr>
              <a:t>trustworthy</a:t>
            </a:r>
            <a:r>
              <a:rPr sz="16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80" dirty="0">
                <a:solidFill>
                  <a:srgbClr val="1F2C8F"/>
                </a:solidFill>
                <a:latin typeface="Palatino Linotype"/>
                <a:cs typeface="Palatino Linotype"/>
              </a:rPr>
              <a:t>websites</a:t>
            </a:r>
            <a:r>
              <a:rPr sz="16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F2C8F"/>
                </a:solidFill>
                <a:latin typeface="Palatino Linotype"/>
                <a:cs typeface="Palatino Linotype"/>
              </a:rPr>
              <a:t>to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steal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sensitive</a:t>
            </a:r>
            <a:endParaRPr sz="1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75" dirty="0">
                <a:solidFill>
                  <a:srgbClr val="1F2C8F"/>
                </a:solidFill>
                <a:latin typeface="Palatino Linotype"/>
                <a:cs typeface="Palatino Linotype"/>
              </a:rPr>
              <a:t>data</a:t>
            </a:r>
            <a:r>
              <a:rPr sz="16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 like,</a:t>
            </a:r>
            <a:endParaRPr sz="1600" dirty="0">
              <a:latin typeface="Palatino Linotype"/>
              <a:cs typeface="Palatino Linotype"/>
            </a:endParaRPr>
          </a:p>
          <a:p>
            <a:pPr marL="927100" marR="2152015">
              <a:lnSpc>
                <a:spcPct val="150000"/>
              </a:lnSpc>
            </a:pPr>
            <a:r>
              <a:rPr sz="16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Login</a:t>
            </a:r>
            <a:r>
              <a:rPr sz="16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and</a:t>
            </a:r>
            <a:r>
              <a:rPr sz="1600" spc="-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100" dirty="0">
                <a:solidFill>
                  <a:srgbClr val="1F2C8F"/>
                </a:solidFill>
                <a:latin typeface="Palatino Linotype"/>
                <a:cs typeface="Palatino Linotype"/>
              </a:rPr>
              <a:t>Password</a:t>
            </a:r>
            <a:r>
              <a:rPr sz="160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Details 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Credit</a:t>
            </a:r>
            <a:r>
              <a:rPr sz="16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Card</a:t>
            </a:r>
            <a:r>
              <a:rPr sz="16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Credentials </a:t>
            </a:r>
            <a:r>
              <a:rPr sz="1600" spc="-60" dirty="0">
                <a:solidFill>
                  <a:srgbClr val="1F2C8F"/>
                </a:solidFill>
                <a:latin typeface="Palatino Linotype"/>
                <a:cs typeface="Palatino Linotype"/>
              </a:rPr>
              <a:t>Personal</a:t>
            </a:r>
            <a:r>
              <a:rPr sz="1600" spc="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Information</a:t>
            </a:r>
            <a:endParaRPr sz="1600" dirty="0">
              <a:latin typeface="Palatino Linotype"/>
              <a:cs typeface="Palatino Linotype"/>
            </a:endParaRPr>
          </a:p>
          <a:p>
            <a:pPr marL="12700" marR="34290">
              <a:lnSpc>
                <a:spcPct val="150000"/>
              </a:lnSpc>
              <a:spcBef>
                <a:spcPts val="5"/>
              </a:spcBef>
            </a:pPr>
            <a:r>
              <a:rPr sz="16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These</a:t>
            </a:r>
            <a:r>
              <a:rPr sz="16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information</a:t>
            </a:r>
            <a:r>
              <a:rPr sz="16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are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then</a:t>
            </a:r>
            <a:r>
              <a:rPr sz="16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80" dirty="0">
                <a:solidFill>
                  <a:srgbClr val="1F2C8F"/>
                </a:solidFill>
                <a:latin typeface="Palatino Linotype"/>
                <a:cs typeface="Palatino Linotype"/>
              </a:rPr>
              <a:t>used</a:t>
            </a:r>
            <a:r>
              <a:rPr sz="16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for</a:t>
            </a:r>
            <a:r>
              <a:rPr sz="16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identity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theft</a:t>
            </a:r>
            <a:r>
              <a:rPr sz="16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65" dirty="0">
                <a:solidFill>
                  <a:srgbClr val="1F2C8F"/>
                </a:solidFill>
                <a:latin typeface="Palatino Linotype"/>
                <a:cs typeface="Palatino Linotype"/>
              </a:rPr>
              <a:t>and</a:t>
            </a:r>
            <a:r>
              <a:rPr sz="16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financial fraud.</a:t>
            </a:r>
            <a:endParaRPr sz="1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Hence</a:t>
            </a:r>
            <a:r>
              <a:rPr sz="16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Phishing </a:t>
            </a:r>
            <a:r>
              <a:rPr sz="16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website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detection</a:t>
            </a:r>
            <a:r>
              <a:rPr sz="16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is</a:t>
            </a:r>
            <a:r>
              <a:rPr sz="16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critical</a:t>
            </a:r>
            <a:r>
              <a:rPr sz="16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F2C8F"/>
                </a:solidFill>
                <a:latin typeface="Palatino Linotype"/>
                <a:cs typeface="Palatino Linotype"/>
              </a:rPr>
              <a:t>to</a:t>
            </a:r>
            <a:r>
              <a:rPr sz="16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protect </a:t>
            </a:r>
            <a:r>
              <a:rPr sz="16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personal</a:t>
            </a:r>
            <a:endParaRPr sz="1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information</a:t>
            </a:r>
            <a:r>
              <a:rPr sz="1600" spc="-65" dirty="0">
                <a:solidFill>
                  <a:srgbClr val="1F2C8F"/>
                </a:solidFill>
                <a:latin typeface="Palatino Linotype"/>
                <a:cs typeface="Palatino Linotype"/>
              </a:rPr>
              <a:t> and</a:t>
            </a:r>
            <a:r>
              <a:rPr sz="16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prevent</a:t>
            </a:r>
            <a:r>
              <a:rPr sz="16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6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financial </a:t>
            </a:r>
            <a:r>
              <a:rPr sz="16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losses.</a:t>
            </a:r>
            <a:endParaRPr sz="1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9825"/>
            <a:ext cx="2258695" cy="2278380"/>
          </a:xfrm>
          <a:custGeom>
            <a:avLst/>
            <a:gdLst/>
            <a:ahLst/>
            <a:cxnLst/>
            <a:rect l="l" t="t" r="r" b="b"/>
            <a:pathLst>
              <a:path w="2258695" h="2278379">
                <a:moveTo>
                  <a:pt x="0" y="0"/>
                </a:moveTo>
                <a:lnTo>
                  <a:pt x="0" y="2278173"/>
                </a:lnTo>
                <a:lnTo>
                  <a:pt x="2258568" y="2278173"/>
                </a:lnTo>
                <a:lnTo>
                  <a:pt x="2258066" y="2229897"/>
                </a:lnTo>
                <a:lnTo>
                  <a:pt x="2256569" y="2181865"/>
                </a:lnTo>
                <a:lnTo>
                  <a:pt x="2254085" y="2134089"/>
                </a:lnTo>
                <a:lnTo>
                  <a:pt x="2250625" y="2086576"/>
                </a:lnTo>
                <a:lnTo>
                  <a:pt x="2246198" y="2039339"/>
                </a:lnTo>
                <a:lnTo>
                  <a:pt x="2240815" y="1992385"/>
                </a:lnTo>
                <a:lnTo>
                  <a:pt x="2234485" y="1945726"/>
                </a:lnTo>
                <a:lnTo>
                  <a:pt x="2227219" y="1899371"/>
                </a:lnTo>
                <a:lnTo>
                  <a:pt x="2219025" y="1853330"/>
                </a:lnTo>
                <a:lnTo>
                  <a:pt x="2209914" y="1807612"/>
                </a:lnTo>
                <a:lnTo>
                  <a:pt x="2199897" y="1762229"/>
                </a:lnTo>
                <a:lnTo>
                  <a:pt x="2188981" y="1717189"/>
                </a:lnTo>
                <a:lnTo>
                  <a:pt x="2177179" y="1672502"/>
                </a:lnTo>
                <a:lnTo>
                  <a:pt x="2164499" y="1628179"/>
                </a:lnTo>
                <a:lnTo>
                  <a:pt x="2150952" y="1584230"/>
                </a:lnTo>
                <a:lnTo>
                  <a:pt x="2136546" y="1540663"/>
                </a:lnTo>
                <a:lnTo>
                  <a:pt x="2121293" y="1497490"/>
                </a:lnTo>
                <a:lnTo>
                  <a:pt x="2105202" y="1454719"/>
                </a:lnTo>
                <a:lnTo>
                  <a:pt x="2088283" y="1412361"/>
                </a:lnTo>
                <a:lnTo>
                  <a:pt x="2070546" y="1370427"/>
                </a:lnTo>
                <a:lnTo>
                  <a:pt x="2052000" y="1328924"/>
                </a:lnTo>
                <a:lnTo>
                  <a:pt x="2032656" y="1287864"/>
                </a:lnTo>
                <a:lnTo>
                  <a:pt x="2012524" y="1247257"/>
                </a:lnTo>
                <a:lnTo>
                  <a:pt x="1991612" y="1207112"/>
                </a:lnTo>
                <a:lnTo>
                  <a:pt x="1969932" y="1167439"/>
                </a:lnTo>
                <a:lnTo>
                  <a:pt x="1947494" y="1128248"/>
                </a:lnTo>
                <a:lnTo>
                  <a:pt x="1924306" y="1089549"/>
                </a:lnTo>
                <a:lnTo>
                  <a:pt x="1900379" y="1051352"/>
                </a:lnTo>
                <a:lnTo>
                  <a:pt x="1875723" y="1013666"/>
                </a:lnTo>
                <a:lnTo>
                  <a:pt x="1850348" y="976502"/>
                </a:lnTo>
                <a:lnTo>
                  <a:pt x="1824263" y="939870"/>
                </a:lnTo>
                <a:lnTo>
                  <a:pt x="1797479" y="903779"/>
                </a:lnTo>
                <a:lnTo>
                  <a:pt x="1770005" y="868239"/>
                </a:lnTo>
                <a:lnTo>
                  <a:pt x="1741851" y="833260"/>
                </a:lnTo>
                <a:lnTo>
                  <a:pt x="1713027" y="798852"/>
                </a:lnTo>
                <a:lnTo>
                  <a:pt x="1683544" y="765025"/>
                </a:lnTo>
                <a:lnTo>
                  <a:pt x="1653410" y="731789"/>
                </a:lnTo>
                <a:lnTo>
                  <a:pt x="1622636" y="699154"/>
                </a:lnTo>
                <a:lnTo>
                  <a:pt x="1591232" y="667129"/>
                </a:lnTo>
                <a:lnTo>
                  <a:pt x="1559207" y="635725"/>
                </a:lnTo>
                <a:lnTo>
                  <a:pt x="1526572" y="604951"/>
                </a:lnTo>
                <a:lnTo>
                  <a:pt x="1493336" y="574817"/>
                </a:lnTo>
                <a:lnTo>
                  <a:pt x="1459509" y="545334"/>
                </a:lnTo>
                <a:lnTo>
                  <a:pt x="1425101" y="516510"/>
                </a:lnTo>
                <a:lnTo>
                  <a:pt x="1390122" y="488356"/>
                </a:lnTo>
                <a:lnTo>
                  <a:pt x="1354583" y="460883"/>
                </a:lnTo>
                <a:lnTo>
                  <a:pt x="1318491" y="434098"/>
                </a:lnTo>
                <a:lnTo>
                  <a:pt x="1281859" y="408013"/>
                </a:lnTo>
                <a:lnTo>
                  <a:pt x="1244695" y="382638"/>
                </a:lnTo>
                <a:lnTo>
                  <a:pt x="1207010" y="357982"/>
                </a:lnTo>
                <a:lnTo>
                  <a:pt x="1168812" y="334055"/>
                </a:lnTo>
                <a:lnTo>
                  <a:pt x="1130113" y="310868"/>
                </a:lnTo>
                <a:lnTo>
                  <a:pt x="1090922" y="288429"/>
                </a:lnTo>
                <a:lnTo>
                  <a:pt x="1051249" y="266749"/>
                </a:lnTo>
                <a:lnTo>
                  <a:pt x="1011104" y="245838"/>
                </a:lnTo>
                <a:lnTo>
                  <a:pt x="970497" y="225705"/>
                </a:lnTo>
                <a:lnTo>
                  <a:pt x="929437" y="206361"/>
                </a:lnTo>
                <a:lnTo>
                  <a:pt x="887934" y="187816"/>
                </a:lnTo>
                <a:lnTo>
                  <a:pt x="845999" y="170078"/>
                </a:lnTo>
                <a:lnTo>
                  <a:pt x="803642" y="153159"/>
                </a:lnTo>
                <a:lnTo>
                  <a:pt x="760871" y="137068"/>
                </a:lnTo>
                <a:lnTo>
                  <a:pt x="717698" y="121815"/>
                </a:lnTo>
                <a:lnTo>
                  <a:pt x="674131" y="107410"/>
                </a:lnTo>
                <a:lnTo>
                  <a:pt x="630181" y="93862"/>
                </a:lnTo>
                <a:lnTo>
                  <a:pt x="585858" y="81182"/>
                </a:lnTo>
                <a:lnTo>
                  <a:pt x="541172" y="69380"/>
                </a:lnTo>
                <a:lnTo>
                  <a:pt x="496132" y="58465"/>
                </a:lnTo>
                <a:lnTo>
                  <a:pt x="450748" y="48447"/>
                </a:lnTo>
                <a:lnTo>
                  <a:pt x="405031" y="39336"/>
                </a:lnTo>
                <a:lnTo>
                  <a:pt x="358990" y="31143"/>
                </a:lnTo>
                <a:lnTo>
                  <a:pt x="312635" y="23876"/>
                </a:lnTo>
                <a:lnTo>
                  <a:pt x="265975" y="17546"/>
                </a:lnTo>
                <a:lnTo>
                  <a:pt x="219022" y="12163"/>
                </a:lnTo>
                <a:lnTo>
                  <a:pt x="171784" y="7736"/>
                </a:lnTo>
                <a:lnTo>
                  <a:pt x="124272" y="4276"/>
                </a:lnTo>
                <a:lnTo>
                  <a:pt x="76495" y="1793"/>
                </a:lnTo>
                <a:lnTo>
                  <a:pt x="28464" y="295"/>
                </a:lnTo>
                <a:lnTo>
                  <a:pt x="0" y="0"/>
                </a:lnTo>
                <a:close/>
              </a:path>
            </a:pathLst>
          </a:custGeom>
          <a:solidFill>
            <a:srgbClr val="D2D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8428" y="0"/>
            <a:ext cx="3437340" cy="68579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08404" y="5667755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387095" y="0"/>
                </a:moveTo>
                <a:lnTo>
                  <a:pt x="338548" y="3015"/>
                </a:lnTo>
                <a:lnTo>
                  <a:pt x="291798" y="11821"/>
                </a:lnTo>
                <a:lnTo>
                  <a:pt x="247207" y="26055"/>
                </a:lnTo>
                <a:lnTo>
                  <a:pt x="205140" y="45353"/>
                </a:lnTo>
                <a:lnTo>
                  <a:pt x="165959" y="69353"/>
                </a:lnTo>
                <a:lnTo>
                  <a:pt x="130028" y="97692"/>
                </a:lnTo>
                <a:lnTo>
                  <a:pt x="97710" y="130008"/>
                </a:lnTo>
                <a:lnTo>
                  <a:pt x="69367" y="165937"/>
                </a:lnTo>
                <a:lnTo>
                  <a:pt x="45363" y="205118"/>
                </a:lnTo>
                <a:lnTo>
                  <a:pt x="26061" y="247186"/>
                </a:lnTo>
                <a:lnTo>
                  <a:pt x="11825" y="291781"/>
                </a:lnTo>
                <a:lnTo>
                  <a:pt x="3016" y="338538"/>
                </a:lnTo>
                <a:lnTo>
                  <a:pt x="0" y="387096"/>
                </a:lnTo>
                <a:lnTo>
                  <a:pt x="3016" y="435653"/>
                </a:lnTo>
                <a:lnTo>
                  <a:pt x="11825" y="482410"/>
                </a:lnTo>
                <a:lnTo>
                  <a:pt x="26061" y="527005"/>
                </a:lnTo>
                <a:lnTo>
                  <a:pt x="45363" y="569073"/>
                </a:lnTo>
                <a:lnTo>
                  <a:pt x="69367" y="608254"/>
                </a:lnTo>
                <a:lnTo>
                  <a:pt x="97710" y="644183"/>
                </a:lnTo>
                <a:lnTo>
                  <a:pt x="130028" y="676499"/>
                </a:lnTo>
                <a:lnTo>
                  <a:pt x="165959" y="704838"/>
                </a:lnTo>
                <a:lnTo>
                  <a:pt x="205140" y="728838"/>
                </a:lnTo>
                <a:lnTo>
                  <a:pt x="247207" y="748136"/>
                </a:lnTo>
                <a:lnTo>
                  <a:pt x="291798" y="762370"/>
                </a:lnTo>
                <a:lnTo>
                  <a:pt x="338548" y="771176"/>
                </a:lnTo>
                <a:lnTo>
                  <a:pt x="387095" y="774192"/>
                </a:lnTo>
                <a:lnTo>
                  <a:pt x="435643" y="771176"/>
                </a:lnTo>
                <a:lnTo>
                  <a:pt x="482393" y="762370"/>
                </a:lnTo>
                <a:lnTo>
                  <a:pt x="526984" y="748136"/>
                </a:lnTo>
                <a:lnTo>
                  <a:pt x="569051" y="728838"/>
                </a:lnTo>
                <a:lnTo>
                  <a:pt x="608232" y="704838"/>
                </a:lnTo>
                <a:lnTo>
                  <a:pt x="644163" y="676499"/>
                </a:lnTo>
                <a:lnTo>
                  <a:pt x="676481" y="644183"/>
                </a:lnTo>
                <a:lnTo>
                  <a:pt x="704824" y="608254"/>
                </a:lnTo>
                <a:lnTo>
                  <a:pt x="728828" y="569073"/>
                </a:lnTo>
                <a:lnTo>
                  <a:pt x="748130" y="527005"/>
                </a:lnTo>
                <a:lnTo>
                  <a:pt x="762366" y="482410"/>
                </a:lnTo>
                <a:lnTo>
                  <a:pt x="771175" y="435653"/>
                </a:lnTo>
                <a:lnTo>
                  <a:pt x="774191" y="387096"/>
                </a:lnTo>
                <a:lnTo>
                  <a:pt x="771175" y="338538"/>
                </a:lnTo>
                <a:lnTo>
                  <a:pt x="762366" y="291781"/>
                </a:lnTo>
                <a:lnTo>
                  <a:pt x="748130" y="247186"/>
                </a:lnTo>
                <a:lnTo>
                  <a:pt x="728828" y="205118"/>
                </a:lnTo>
                <a:lnTo>
                  <a:pt x="704824" y="165937"/>
                </a:lnTo>
                <a:lnTo>
                  <a:pt x="676481" y="130008"/>
                </a:lnTo>
                <a:lnTo>
                  <a:pt x="644163" y="97692"/>
                </a:lnTo>
                <a:lnTo>
                  <a:pt x="608232" y="69353"/>
                </a:lnTo>
                <a:lnTo>
                  <a:pt x="569051" y="45353"/>
                </a:lnTo>
                <a:lnTo>
                  <a:pt x="526984" y="26055"/>
                </a:lnTo>
                <a:lnTo>
                  <a:pt x="482393" y="11821"/>
                </a:lnTo>
                <a:lnTo>
                  <a:pt x="435643" y="3015"/>
                </a:lnTo>
                <a:lnTo>
                  <a:pt x="387095" y="0"/>
                </a:lnTo>
                <a:close/>
              </a:path>
            </a:pathLst>
          </a:custGeom>
          <a:solidFill>
            <a:srgbClr val="1F2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7753" y="1880743"/>
            <a:ext cx="35991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7753" y="2858846"/>
            <a:ext cx="5641340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solidFill>
                  <a:srgbClr val="1F2C8F"/>
                </a:solidFill>
                <a:latin typeface="Palatino Linotype"/>
                <a:cs typeface="Palatino Linotype"/>
              </a:rPr>
              <a:t>To</a:t>
            </a:r>
            <a:r>
              <a:rPr sz="15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compare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the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performance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of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 different</a:t>
            </a:r>
            <a:r>
              <a:rPr sz="1500" spc="-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machine</a:t>
            </a:r>
            <a:r>
              <a:rPr sz="15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learning</a:t>
            </a:r>
            <a:r>
              <a:rPr sz="15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algorithms</a:t>
            </a:r>
            <a:endParaRPr sz="15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for</a:t>
            </a:r>
            <a:r>
              <a:rPr sz="15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detecting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phishing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websites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and</a:t>
            </a:r>
            <a:r>
              <a:rPr sz="15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evaluating</a:t>
            </a:r>
            <a:r>
              <a:rPr sz="1500" spc="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them</a:t>
            </a:r>
            <a:r>
              <a:rPr sz="15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based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on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metrics.</a:t>
            </a:r>
            <a:endParaRPr sz="15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5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Proposed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Algorithms:</a:t>
            </a:r>
            <a:endParaRPr sz="1500" dirty="0">
              <a:latin typeface="Palatino Linotype"/>
              <a:cs typeface="Palatino Linotype"/>
            </a:endParaRPr>
          </a:p>
          <a:p>
            <a:pPr marL="646430" indent="-177165">
              <a:lnSpc>
                <a:spcPct val="100000"/>
              </a:lnSpc>
              <a:buAutoNum type="arabicPeriod"/>
              <a:tabLst>
                <a:tab pos="647065" algn="l"/>
              </a:tabLst>
            </a:pP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Logistic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Regression</a:t>
            </a:r>
            <a:endParaRPr sz="1500" dirty="0">
              <a:latin typeface="Palatino Linotype"/>
              <a:cs typeface="Palatino Linotype"/>
            </a:endParaRPr>
          </a:p>
          <a:p>
            <a:pPr marL="646430" indent="-177165">
              <a:lnSpc>
                <a:spcPct val="100000"/>
              </a:lnSpc>
              <a:buAutoNum type="arabicPeriod"/>
              <a:tabLst>
                <a:tab pos="647065" algn="l"/>
              </a:tabLst>
            </a:pPr>
            <a:r>
              <a:rPr sz="1500" spc="-180" dirty="0">
                <a:solidFill>
                  <a:srgbClr val="1F2C8F"/>
                </a:solidFill>
                <a:latin typeface="Palatino Linotype"/>
                <a:cs typeface="Palatino Linotype"/>
              </a:rPr>
              <a:t>K-</a:t>
            </a:r>
            <a:r>
              <a:rPr sz="15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Nearest</a:t>
            </a:r>
            <a:r>
              <a:rPr sz="1500" spc="-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Neighbor</a:t>
            </a:r>
            <a:r>
              <a:rPr sz="15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classifier</a:t>
            </a:r>
            <a:endParaRPr sz="1500" dirty="0">
              <a:latin typeface="Palatino Linotype"/>
              <a:cs typeface="Palatino Linotype"/>
            </a:endParaRPr>
          </a:p>
          <a:p>
            <a:pPr marL="646430" indent="-1771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47065" algn="l"/>
              </a:tabLst>
            </a:pPr>
            <a:r>
              <a:rPr sz="15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Naive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80" dirty="0">
                <a:solidFill>
                  <a:srgbClr val="1F2C8F"/>
                </a:solidFill>
                <a:latin typeface="Palatino Linotype"/>
                <a:cs typeface="Palatino Linotype"/>
              </a:rPr>
              <a:t>Bayes</a:t>
            </a:r>
            <a:r>
              <a:rPr sz="1500" spc="-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Classifiers</a:t>
            </a:r>
            <a:endParaRPr sz="1500" dirty="0">
              <a:latin typeface="Palatino Linotype"/>
              <a:cs typeface="Palatino Linotype"/>
            </a:endParaRPr>
          </a:p>
          <a:p>
            <a:pPr marL="646430" indent="-177165">
              <a:lnSpc>
                <a:spcPct val="100000"/>
              </a:lnSpc>
              <a:buAutoNum type="arabicPeriod"/>
              <a:tabLst>
                <a:tab pos="647065" algn="l"/>
              </a:tabLst>
            </a:pPr>
            <a:r>
              <a:rPr sz="15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Random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Forest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classifier</a:t>
            </a:r>
            <a:endParaRPr sz="1500" dirty="0">
              <a:latin typeface="Palatino Linotype"/>
              <a:cs typeface="Palatino Linotype"/>
            </a:endParaRPr>
          </a:p>
          <a:p>
            <a:pPr marL="646430" indent="-177165">
              <a:lnSpc>
                <a:spcPct val="100000"/>
              </a:lnSpc>
              <a:buAutoNum type="arabicPeriod"/>
              <a:tabLst>
                <a:tab pos="647065" algn="l"/>
              </a:tabLst>
            </a:pPr>
            <a:r>
              <a:rPr sz="15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Decision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tree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classifier</a:t>
            </a:r>
            <a:endParaRPr sz="1500" dirty="0">
              <a:latin typeface="Palatino Linotype"/>
              <a:cs typeface="Palatino Linotype"/>
            </a:endParaRPr>
          </a:p>
          <a:p>
            <a:pPr marL="646430" indent="-177165">
              <a:lnSpc>
                <a:spcPct val="100000"/>
              </a:lnSpc>
              <a:buAutoNum type="arabicPeriod"/>
              <a:tabLst>
                <a:tab pos="647065" algn="l"/>
              </a:tabLst>
            </a:pPr>
            <a:r>
              <a:rPr sz="15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Support</a:t>
            </a:r>
            <a:r>
              <a:rPr sz="1500" spc="-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Vector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Machine</a:t>
            </a:r>
            <a:endParaRPr sz="15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4406" y="48590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2C8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0844" y="4607052"/>
            <a:ext cx="2622804" cy="1699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AFA9-530E-8B80-6B90-E8EC2E94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5791200" cy="762000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3" name="object 8">
            <a:extLst>
              <a:ext uri="{FF2B5EF4-FFF2-40B4-BE49-F238E27FC236}">
                <a16:creationId xmlns:a16="http://schemas.microsoft.com/office/drawing/2014/main" id="{640EFEB8-E020-B78F-ED37-62B6E77B2A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5791200"/>
            <a:ext cx="1051560" cy="731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F365-A255-F17C-3C16-9F72716C209A}"/>
              </a:ext>
            </a:extLst>
          </p:cNvPr>
          <p:cNvSpPr txBox="1"/>
          <p:nvPr/>
        </p:nvSpPr>
        <p:spPr>
          <a:xfrm>
            <a:off x="838200" y="18288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several related works that discuss on the evolution of Phishing attack in the recent times</a:t>
            </a:r>
          </a:p>
          <a:p>
            <a:endParaRPr lang="en-US" dirty="0"/>
          </a:p>
          <a:p>
            <a:r>
              <a:rPr lang="en-US" dirty="0"/>
              <a:t>The discussions include,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Phishing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 used to identify Phishing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Lexical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Extraction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Testing and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and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430904" cy="6858000"/>
            <a:chOff x="0" y="0"/>
            <a:chExt cx="34309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3427475"/>
              <a:ext cx="3430904" cy="3430904"/>
            </a:xfrm>
            <a:custGeom>
              <a:avLst/>
              <a:gdLst/>
              <a:ahLst/>
              <a:cxnLst/>
              <a:rect l="l" t="t" r="r" b="b"/>
              <a:pathLst>
                <a:path w="3430904" h="3430904">
                  <a:moveTo>
                    <a:pt x="3430524" y="0"/>
                  </a:moveTo>
                  <a:lnTo>
                    <a:pt x="0" y="0"/>
                  </a:lnTo>
                  <a:lnTo>
                    <a:pt x="0" y="3430524"/>
                  </a:lnTo>
                  <a:lnTo>
                    <a:pt x="3430524" y="3430524"/>
                  </a:lnTo>
                  <a:lnTo>
                    <a:pt x="3430524" y="0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27476"/>
              <a:ext cx="3430904" cy="3430904"/>
            </a:xfrm>
            <a:custGeom>
              <a:avLst/>
              <a:gdLst/>
              <a:ahLst/>
              <a:cxnLst/>
              <a:rect l="l" t="t" r="r" b="b"/>
              <a:pathLst>
                <a:path w="3430904" h="3430904">
                  <a:moveTo>
                    <a:pt x="3430524" y="0"/>
                  </a:moveTo>
                  <a:lnTo>
                    <a:pt x="0" y="3417389"/>
                  </a:lnTo>
                  <a:lnTo>
                    <a:pt x="0" y="3430523"/>
                  </a:lnTo>
                  <a:lnTo>
                    <a:pt x="3430524" y="3430523"/>
                  </a:lnTo>
                  <a:lnTo>
                    <a:pt x="3430524" y="0"/>
                  </a:lnTo>
                  <a:close/>
                </a:path>
              </a:pathLst>
            </a:custGeom>
            <a:solidFill>
              <a:srgbClr val="F5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424554" cy="3436620"/>
            </a:xfrm>
            <a:custGeom>
              <a:avLst/>
              <a:gdLst/>
              <a:ahLst/>
              <a:cxnLst/>
              <a:rect l="l" t="t" r="r" b="b"/>
              <a:pathLst>
                <a:path w="3424554" h="3436620">
                  <a:moveTo>
                    <a:pt x="3424428" y="0"/>
                  </a:moveTo>
                  <a:lnTo>
                    <a:pt x="0" y="0"/>
                  </a:lnTo>
                  <a:lnTo>
                    <a:pt x="0" y="3436620"/>
                  </a:lnTo>
                  <a:lnTo>
                    <a:pt x="3424428" y="3436620"/>
                  </a:lnTo>
                  <a:lnTo>
                    <a:pt x="3424428" y="0"/>
                  </a:lnTo>
                  <a:close/>
                </a:path>
              </a:pathLst>
            </a:custGeom>
            <a:solidFill>
              <a:srgbClr val="CCBD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523"/>
              <a:ext cx="3424554" cy="3435350"/>
            </a:xfrm>
            <a:custGeom>
              <a:avLst/>
              <a:gdLst/>
              <a:ahLst/>
              <a:cxnLst/>
              <a:rect l="l" t="t" r="r" b="b"/>
              <a:pathLst>
                <a:path w="3424554" h="3435350">
                  <a:moveTo>
                    <a:pt x="0" y="0"/>
                  </a:moveTo>
                  <a:lnTo>
                    <a:pt x="0" y="3435096"/>
                  </a:lnTo>
                  <a:lnTo>
                    <a:pt x="3424428" y="3435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58183" y="1307719"/>
            <a:ext cx="380174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PROBLEM </a:t>
            </a:r>
            <a:r>
              <a:rPr spc="-75" dirty="0"/>
              <a:t>STATEMENT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58183" y="3006344"/>
            <a:ext cx="6474460" cy="320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In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order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to</a:t>
            </a:r>
            <a:r>
              <a:rPr sz="1500" spc="-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75" dirty="0">
                <a:solidFill>
                  <a:srgbClr val="1F2C8F"/>
                </a:solidFill>
                <a:latin typeface="Palatino Linotype"/>
                <a:cs typeface="Palatino Linotype"/>
              </a:rPr>
              <a:t>avoid</a:t>
            </a:r>
            <a:r>
              <a:rPr sz="1500" spc="-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getting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 phished,</a:t>
            </a:r>
            <a:endParaRPr sz="1500">
              <a:latin typeface="Palatino Linotype"/>
              <a:cs typeface="Palatino Linotype"/>
            </a:endParaRPr>
          </a:p>
          <a:p>
            <a:pPr marL="1069975" indent="-143510">
              <a:lnSpc>
                <a:spcPct val="100000"/>
              </a:lnSpc>
              <a:spcBef>
                <a:spcPts val="1295"/>
              </a:spcBef>
              <a:buChar char="•"/>
              <a:tabLst>
                <a:tab pos="1070610" algn="l"/>
              </a:tabLst>
            </a:pPr>
            <a:r>
              <a:rPr sz="1500" spc="-90" dirty="0">
                <a:solidFill>
                  <a:srgbClr val="1F2C8F"/>
                </a:solidFill>
                <a:latin typeface="Palatino Linotype"/>
                <a:cs typeface="Palatino Linotype"/>
              </a:rPr>
              <a:t>Users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60" dirty="0">
                <a:solidFill>
                  <a:srgbClr val="1F2C8F"/>
                </a:solidFill>
                <a:latin typeface="Palatino Linotype"/>
                <a:cs typeface="Palatino Linotype"/>
              </a:rPr>
              <a:t>should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85" dirty="0">
                <a:solidFill>
                  <a:srgbClr val="1F2C8F"/>
                </a:solidFill>
                <a:latin typeface="Palatino Linotype"/>
                <a:cs typeface="Palatino Linotype"/>
              </a:rPr>
              <a:t>have</a:t>
            </a:r>
            <a:r>
              <a:rPr sz="1500" spc="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90" dirty="0">
                <a:solidFill>
                  <a:srgbClr val="1F2C8F"/>
                </a:solidFill>
                <a:latin typeface="Palatino Linotype"/>
                <a:cs typeface="Palatino Linotype"/>
              </a:rPr>
              <a:t>awareness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 of 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phishing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 websites.</a:t>
            </a:r>
            <a:endParaRPr sz="1500">
              <a:latin typeface="Palatino Linotype"/>
              <a:cs typeface="Palatino Linotype"/>
            </a:endParaRPr>
          </a:p>
          <a:p>
            <a:pPr marL="1069975" indent="-143510">
              <a:lnSpc>
                <a:spcPct val="100000"/>
              </a:lnSpc>
              <a:spcBef>
                <a:spcPts val="1300"/>
              </a:spcBef>
              <a:buChar char="•"/>
              <a:tabLst>
                <a:tab pos="1070610" algn="l"/>
              </a:tabLst>
            </a:pPr>
            <a:r>
              <a:rPr sz="1500" spc="-85" dirty="0">
                <a:solidFill>
                  <a:srgbClr val="1F2C8F"/>
                </a:solidFill>
                <a:latin typeface="Palatino Linotype"/>
                <a:cs typeface="Palatino Linotype"/>
              </a:rPr>
              <a:t>Have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90" dirty="0">
                <a:solidFill>
                  <a:srgbClr val="1F2C8F"/>
                </a:solidFill>
                <a:latin typeface="Palatino Linotype"/>
                <a:cs typeface="Palatino Linotype"/>
              </a:rPr>
              <a:t>a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blacklist</a:t>
            </a:r>
            <a:r>
              <a:rPr sz="15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of</a:t>
            </a:r>
            <a:r>
              <a:rPr sz="15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phishing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websites</a:t>
            </a:r>
            <a:r>
              <a:rPr sz="15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which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requires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the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knowledge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of</a:t>
            </a:r>
            <a:r>
              <a:rPr sz="1500" spc="-6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60" dirty="0">
                <a:solidFill>
                  <a:srgbClr val="1F2C8F"/>
                </a:solidFill>
                <a:latin typeface="Palatino Linotype"/>
                <a:cs typeface="Palatino Linotype"/>
              </a:rPr>
              <a:t>website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being 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detected</a:t>
            </a:r>
            <a:r>
              <a:rPr sz="1500" spc="-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5" dirty="0">
                <a:solidFill>
                  <a:srgbClr val="1F2C8F"/>
                </a:solidFill>
                <a:latin typeface="Palatino Linotype"/>
                <a:cs typeface="Palatino Linotype"/>
              </a:rPr>
              <a:t>as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phishing.</a:t>
            </a:r>
            <a:endParaRPr sz="1500">
              <a:latin typeface="Palatino Linotype"/>
              <a:cs typeface="Palatino Linotype"/>
            </a:endParaRPr>
          </a:p>
          <a:p>
            <a:pPr marL="1069975" indent="-143510">
              <a:lnSpc>
                <a:spcPct val="100000"/>
              </a:lnSpc>
              <a:spcBef>
                <a:spcPts val="1305"/>
              </a:spcBef>
              <a:buChar char="•"/>
              <a:tabLst>
                <a:tab pos="1070610" algn="l"/>
              </a:tabLst>
            </a:pP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Detect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them</a:t>
            </a:r>
            <a:r>
              <a:rPr sz="15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in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their </a:t>
            </a:r>
            <a:r>
              <a:rPr sz="1500" spc="-65" dirty="0">
                <a:solidFill>
                  <a:srgbClr val="1F2C8F"/>
                </a:solidFill>
                <a:latin typeface="Palatino Linotype"/>
                <a:cs typeface="Palatino Linotype"/>
              </a:rPr>
              <a:t>early</a:t>
            </a:r>
            <a:r>
              <a:rPr sz="15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appearance,</a:t>
            </a:r>
            <a:r>
              <a:rPr sz="1500" spc="-10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using</a:t>
            </a:r>
            <a:r>
              <a:rPr sz="15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machine learning</a:t>
            </a:r>
            <a:r>
              <a:rPr sz="1500" spc="-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and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deep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neural</a:t>
            </a:r>
            <a:r>
              <a:rPr sz="1500" spc="-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network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algorithms.</a:t>
            </a:r>
            <a:endParaRPr sz="1500">
              <a:latin typeface="Palatino Linotype"/>
              <a:cs typeface="Palatino Linotype"/>
            </a:endParaRPr>
          </a:p>
          <a:p>
            <a:pPr marL="12700" marR="182880" indent="46990">
              <a:lnSpc>
                <a:spcPct val="150000"/>
              </a:lnSpc>
              <a:spcBef>
                <a:spcPts val="395"/>
              </a:spcBef>
            </a:pP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Of</a:t>
            </a:r>
            <a:r>
              <a:rPr sz="1500" spc="-9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the</a:t>
            </a:r>
            <a:r>
              <a:rPr sz="15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65" dirty="0">
                <a:solidFill>
                  <a:srgbClr val="1F2C8F"/>
                </a:solidFill>
                <a:latin typeface="Palatino Linotype"/>
                <a:cs typeface="Palatino Linotype"/>
              </a:rPr>
              <a:t>above</a:t>
            </a:r>
            <a:r>
              <a:rPr sz="1500" spc="-3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methods,</a:t>
            </a:r>
            <a:r>
              <a:rPr sz="1500" spc="-11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the</a:t>
            </a:r>
            <a:r>
              <a:rPr sz="15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machine</a:t>
            </a:r>
            <a:r>
              <a:rPr sz="15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learning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models</a:t>
            </a:r>
            <a:r>
              <a:rPr sz="1500" spc="-4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can</a:t>
            </a:r>
            <a:r>
              <a:rPr sz="1500" spc="-5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be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trained</a:t>
            </a:r>
            <a:r>
              <a:rPr sz="1500" spc="-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to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identify </a:t>
            </a:r>
            <a:r>
              <a:rPr sz="15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and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classify</a:t>
            </a:r>
            <a:r>
              <a:rPr sz="150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45" dirty="0">
                <a:solidFill>
                  <a:srgbClr val="1F2C8F"/>
                </a:solidFill>
                <a:latin typeface="Palatino Linotype"/>
                <a:cs typeface="Palatino Linotype"/>
              </a:rPr>
              <a:t>phishing</a:t>
            </a:r>
            <a:r>
              <a:rPr sz="1500" spc="-2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70" dirty="0">
                <a:solidFill>
                  <a:srgbClr val="1F2C8F"/>
                </a:solidFill>
                <a:latin typeface="Palatino Linotype"/>
                <a:cs typeface="Palatino Linotype"/>
              </a:rPr>
              <a:t>websites</a:t>
            </a:r>
            <a:r>
              <a:rPr sz="15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 more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55" dirty="0">
                <a:solidFill>
                  <a:srgbClr val="1F2C8F"/>
                </a:solidFill>
                <a:latin typeface="Palatino Linotype"/>
                <a:cs typeface="Palatino Linotype"/>
              </a:rPr>
              <a:t>accurately</a:t>
            </a:r>
            <a:r>
              <a:rPr sz="1500" spc="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F2C8F"/>
                </a:solidFill>
                <a:latin typeface="Palatino Linotype"/>
                <a:cs typeface="Palatino Linotype"/>
              </a:rPr>
              <a:t>than</a:t>
            </a:r>
            <a:r>
              <a:rPr sz="1500" spc="-1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35" dirty="0">
                <a:solidFill>
                  <a:srgbClr val="1F2C8F"/>
                </a:solidFill>
                <a:latin typeface="Palatino Linotype"/>
                <a:cs typeface="Palatino Linotype"/>
              </a:rPr>
              <a:t>traditional</a:t>
            </a:r>
            <a:r>
              <a:rPr sz="1500" spc="5" dirty="0">
                <a:solidFill>
                  <a:srgbClr val="1F2C8F"/>
                </a:solidFill>
                <a:latin typeface="Palatino Linotype"/>
                <a:cs typeface="Palatino Linotype"/>
              </a:rPr>
              <a:t> </a:t>
            </a:r>
            <a:r>
              <a:rPr sz="1500" spc="-60" dirty="0">
                <a:solidFill>
                  <a:srgbClr val="1F2C8F"/>
                </a:solidFill>
                <a:latin typeface="Palatino Linotype"/>
                <a:cs typeface="Palatino Linotype"/>
              </a:rPr>
              <a:t>rule-</a:t>
            </a:r>
            <a:r>
              <a:rPr sz="1500" spc="-10" dirty="0">
                <a:solidFill>
                  <a:srgbClr val="1F2C8F"/>
                </a:solidFill>
                <a:latin typeface="Palatino Linotype"/>
                <a:cs typeface="Palatino Linotype"/>
              </a:rPr>
              <a:t>based approaches</a:t>
            </a:r>
            <a:endParaRPr sz="15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4406" y="48590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2C8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33400"/>
            <a:ext cx="7010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/>
              <a:t>PROPOSED SOLUTION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ACCFE7-D7B9-DEF7-294E-F010C1C5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33" y="1600200"/>
            <a:ext cx="9323733" cy="4883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D25-AAE9-632A-480B-4D076ECD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533400"/>
            <a:ext cx="8305800" cy="838199"/>
          </a:xfrm>
        </p:spPr>
        <p:txBody>
          <a:bodyPr/>
          <a:lstStyle/>
          <a:p>
            <a:r>
              <a:rPr lang="en-US" dirty="0"/>
              <a:t>RESULTS &amp; SIMULATIONS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26AB6C7A-6D02-F252-334F-6F0651D1E9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752150"/>
            <a:ext cx="4397001" cy="397033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2BDB6C-708E-61B3-ABA5-6B128A428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44656"/>
              </p:ext>
            </p:extLst>
          </p:nvPr>
        </p:nvGraphicFramePr>
        <p:xfrm>
          <a:off x="457200" y="2289069"/>
          <a:ext cx="6629400" cy="28965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936313">
                  <a:extLst>
                    <a:ext uri="{9D8B030D-6E8A-4147-A177-3AD203B41FA5}">
                      <a16:colId xmlns:a16="http://schemas.microsoft.com/office/drawing/2014/main" val="1946005224"/>
                    </a:ext>
                  </a:extLst>
                </a:gridCol>
                <a:gridCol w="1089431">
                  <a:extLst>
                    <a:ext uri="{9D8B030D-6E8A-4147-A177-3AD203B41FA5}">
                      <a16:colId xmlns:a16="http://schemas.microsoft.com/office/drawing/2014/main" val="3073756713"/>
                    </a:ext>
                  </a:extLst>
                </a:gridCol>
                <a:gridCol w="1210026">
                  <a:extLst>
                    <a:ext uri="{9D8B030D-6E8A-4147-A177-3AD203B41FA5}">
                      <a16:colId xmlns:a16="http://schemas.microsoft.com/office/drawing/2014/main" val="2095618267"/>
                    </a:ext>
                  </a:extLst>
                </a:gridCol>
                <a:gridCol w="1210026">
                  <a:extLst>
                    <a:ext uri="{9D8B030D-6E8A-4147-A177-3AD203B41FA5}">
                      <a16:colId xmlns:a16="http://schemas.microsoft.com/office/drawing/2014/main" val="341333669"/>
                    </a:ext>
                  </a:extLst>
                </a:gridCol>
                <a:gridCol w="1183604">
                  <a:extLst>
                    <a:ext uri="{9D8B030D-6E8A-4147-A177-3AD203B41FA5}">
                      <a16:colId xmlns:a16="http://schemas.microsoft.com/office/drawing/2014/main" val="1130983147"/>
                    </a:ext>
                  </a:extLst>
                </a:gridCol>
              </a:tblGrid>
              <a:tr h="4314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Models/Metrics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 (%)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4487"/>
                  </a:ext>
                </a:extLst>
              </a:tr>
              <a:tr h="400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Random Forest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98.5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0.985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0.985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0.985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412449"/>
                  </a:ext>
                </a:extLst>
              </a:tr>
              <a:tr h="400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Gaussian Naïve Bayes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75.2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0.751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0.752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0.720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918507"/>
                  </a:ext>
                </a:extLst>
              </a:tr>
              <a:tr h="4165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K Nearest Neighbor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96.1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0.961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0.961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0.961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76070"/>
                  </a:ext>
                </a:extLst>
              </a:tr>
              <a:tr h="4165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Logistic Regression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90.7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0.907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0.907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0.906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951383"/>
                  </a:ext>
                </a:extLst>
              </a:tr>
              <a:tr h="400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Decision Tree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97.8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0.978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0.978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0.978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735526"/>
                  </a:ext>
                </a:extLst>
              </a:tr>
              <a:tr h="4314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Support Vector Machines</a:t>
                      </a:r>
                      <a:endParaRPr lang="en-US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92.0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0.922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0.920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0.918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26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2C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749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Palatino Linotype</vt:lpstr>
      <vt:lpstr>Office Theme</vt:lpstr>
      <vt:lpstr>A COMPARISON OF MACHINE LEARNING ALGORITHMS ON DETECTION OF PHISHING WEBSITES</vt:lpstr>
      <vt:lpstr>TEAM</vt:lpstr>
      <vt:lpstr>CONTRIBUTION</vt:lpstr>
      <vt:lpstr>MOTIVATION</vt:lpstr>
      <vt:lpstr>OBJECTIVE</vt:lpstr>
      <vt:lpstr>RELATED WORK</vt:lpstr>
      <vt:lpstr>PROBLEM STATEMENT</vt:lpstr>
      <vt:lpstr>PROPOSED SOLUTION</vt:lpstr>
      <vt:lpstr>RESULTS &amp; SIMULATIONS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phishing websites using machine learning</dc:title>
  <dc:creator>Kamala</dc:creator>
  <cp:lastModifiedBy>kamalahemanth25@gmail.com</cp:lastModifiedBy>
  <cp:revision>5</cp:revision>
  <dcterms:created xsi:type="dcterms:W3CDTF">2023-04-25T13:13:57Z</dcterms:created>
  <dcterms:modified xsi:type="dcterms:W3CDTF">2023-04-25T14:04:50Z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2023-04-25T00:00:00Z</vt:filetime>
  </property>
  <property fmtid="{D5CDD505-2E9C-101B-9397-08002B2CF9AE}" pid="5" name="Producer">
    <vt:lpwstr>Microsoft® PowerPoint® for Microsoft 365</vt:lpwstr>
  </property>
</Properties>
</file>