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71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74"/>
    <p:restoredTop sz="96327"/>
  </p:normalViewPr>
  <p:slideViewPr>
    <p:cSldViewPr snapToGrid="0">
      <p:cViewPr varScale="1">
        <p:scale>
          <a:sx n="149" d="100"/>
          <a:sy n="149" d="100"/>
        </p:scale>
        <p:origin x="18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12/6/23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12/6/23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12/6/23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12/6/23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12/6/23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12/6/23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12/6/23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12/6/23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12/6/23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12/6/23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12/6/23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12/6/23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19092-1316-8B6D-3A94-9F7074D5EF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THESIS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1734B4-01CF-223D-F047-58E407FF77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Kanishk Yadav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Clean Energy Lab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University of Toronto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FCDA0A-6A61-0331-0B29-819C603F467B}"/>
              </a:ext>
            </a:extLst>
          </p:cNvPr>
          <p:cNvSpPr txBox="1"/>
          <p:nvPr/>
        </p:nvSpPr>
        <p:spPr>
          <a:xfrm>
            <a:off x="6627976" y="6489097"/>
            <a:ext cx="5564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Supervised by Prof. Oleksandr Voznyy &amp; Co-supervised by Prof. K Sumithra</a:t>
            </a:r>
          </a:p>
          <a:p>
            <a:endParaRPr lang="en-US" sz="1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333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2A46AC52-6FFE-3C13-A639-0D5E525959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12" y="471781"/>
            <a:ext cx="4877210" cy="2792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EEA38B67-76D8-306C-EDE1-1D8A5E4EA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229" y="420305"/>
            <a:ext cx="4610801" cy="2896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2E7150C-9577-8304-0318-0A55726BB1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652818"/>
              </p:ext>
            </p:extLst>
          </p:nvPr>
        </p:nvGraphicFramePr>
        <p:xfrm>
          <a:off x="4119033" y="163322"/>
          <a:ext cx="3953932" cy="279400"/>
        </p:xfrm>
        <a:graphic>
          <a:graphicData uri="http://schemas.openxmlformats.org/drawingml/2006/table">
            <a:tbl>
              <a:tblPr/>
              <a:tblGrid>
                <a:gridCol w="980576">
                  <a:extLst>
                    <a:ext uri="{9D8B030D-6E8A-4147-A177-3AD203B41FA5}">
                      <a16:colId xmlns:a16="http://schemas.microsoft.com/office/drawing/2014/main" val="3058153401"/>
                    </a:ext>
                  </a:extLst>
                </a:gridCol>
                <a:gridCol w="1655379">
                  <a:extLst>
                    <a:ext uri="{9D8B030D-6E8A-4147-A177-3AD203B41FA5}">
                      <a16:colId xmlns:a16="http://schemas.microsoft.com/office/drawing/2014/main" val="4266943084"/>
                    </a:ext>
                  </a:extLst>
                </a:gridCol>
                <a:gridCol w="1317977">
                  <a:extLst>
                    <a:ext uri="{9D8B030D-6E8A-4147-A177-3AD203B41FA5}">
                      <a16:colId xmlns:a16="http://schemas.microsoft.com/office/drawing/2014/main" val="1539104524"/>
                    </a:ext>
                  </a:extLst>
                </a:gridCol>
              </a:tblGrid>
              <a:tr h="18476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EB Garamond" pitchFamily="2" charset="0"/>
                        </a:rPr>
                        <a:t>Epochs: 1.7 x 10</a:t>
                      </a:r>
                      <a:r>
                        <a:rPr lang="en-IN" sz="10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EB Garamond" pitchFamily="2" charset="0"/>
                        </a:rPr>
                        <a:t>3</a:t>
                      </a:r>
                      <a:endParaRPr lang="en-IN" sz="12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EB Garamond" pitchFamily="2" charset="0"/>
                        </a:rPr>
                        <a:t>Total Samples: 10</a:t>
                      </a:r>
                      <a:r>
                        <a:rPr lang="en-IN" sz="10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EB Garamond" pitchFamily="2" charset="0"/>
                        </a:rPr>
                        <a:t>4</a:t>
                      </a:r>
                      <a:endParaRPr lang="en-IN" sz="12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EB Garamond" pitchFamily="2" charset="0"/>
                        </a:rPr>
                        <a:t>Test MSE: 1.853 x 10</a:t>
                      </a:r>
                      <a:r>
                        <a:rPr lang="en-IN" sz="1000" b="1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EB Garamond" pitchFamily="2" charset="0"/>
                        </a:rPr>
                        <a:t>-9</a:t>
                      </a:r>
                      <a:endParaRPr lang="en-IN" sz="12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227332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FD41628-2271-F426-7C6F-B7FE7FE9C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446" y="186788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D6D5206-EC79-FDFB-F299-AEC5BE92E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0045" y="158607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A9CF608-E7EA-5605-CFF2-D5F303025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12" y="3572443"/>
            <a:ext cx="4877210" cy="281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348842EF-1FE0-AD27-2F42-F696BB92A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540" y="3572443"/>
            <a:ext cx="4549490" cy="285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ECF2BA-8C50-7E1A-5F46-5C0CF6345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487917"/>
              </p:ext>
            </p:extLst>
          </p:nvPr>
        </p:nvGraphicFramePr>
        <p:xfrm>
          <a:off x="4119032" y="6455418"/>
          <a:ext cx="3953932" cy="279400"/>
        </p:xfrm>
        <a:graphic>
          <a:graphicData uri="http://schemas.openxmlformats.org/drawingml/2006/table">
            <a:tbl>
              <a:tblPr/>
              <a:tblGrid>
                <a:gridCol w="980576">
                  <a:extLst>
                    <a:ext uri="{9D8B030D-6E8A-4147-A177-3AD203B41FA5}">
                      <a16:colId xmlns:a16="http://schemas.microsoft.com/office/drawing/2014/main" val="3810316399"/>
                    </a:ext>
                  </a:extLst>
                </a:gridCol>
                <a:gridCol w="1668661">
                  <a:extLst>
                    <a:ext uri="{9D8B030D-6E8A-4147-A177-3AD203B41FA5}">
                      <a16:colId xmlns:a16="http://schemas.microsoft.com/office/drawing/2014/main" val="3854383915"/>
                    </a:ext>
                  </a:extLst>
                </a:gridCol>
                <a:gridCol w="1304695">
                  <a:extLst>
                    <a:ext uri="{9D8B030D-6E8A-4147-A177-3AD203B41FA5}">
                      <a16:colId xmlns:a16="http://schemas.microsoft.com/office/drawing/2014/main" val="9005654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EB Garamond" pitchFamily="2" charset="0"/>
                        </a:rPr>
                        <a:t>Epochs: 10 x 10</a:t>
                      </a:r>
                      <a:r>
                        <a:rPr lang="en-IN" sz="10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EB Garamond" pitchFamily="2" charset="0"/>
                        </a:rPr>
                        <a:t>3</a:t>
                      </a:r>
                      <a:endParaRPr lang="en-IN" sz="12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EB Garamond" pitchFamily="2" charset="0"/>
                        </a:rPr>
                        <a:t>Total Samples: 10</a:t>
                      </a:r>
                      <a:r>
                        <a:rPr lang="en-IN" sz="10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EB Garamond" pitchFamily="2" charset="0"/>
                        </a:rPr>
                        <a:t>3</a:t>
                      </a:r>
                      <a:endParaRPr lang="en-IN" sz="12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EB Garamond" pitchFamily="2" charset="0"/>
                        </a:rPr>
                        <a:t>Test MSE: 4.102</a:t>
                      </a:r>
                      <a:endParaRPr lang="en-IN" sz="12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3063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614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0ED31-8895-D3CE-2C9A-E23477C85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Linear regression</a:t>
            </a:r>
          </a:p>
        </p:txBody>
      </p:sp>
      <p:pic>
        <p:nvPicPr>
          <p:cNvPr id="5" name="Picture 4" descr="A diagram of a graph&#10;&#10;Description automatically generated">
            <a:extLst>
              <a:ext uri="{FF2B5EF4-FFF2-40B4-BE49-F238E27FC236}">
                <a16:creationId xmlns:a16="http://schemas.microsoft.com/office/drawing/2014/main" id="{6656316A-CE04-F307-E65B-3306C3FC6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729" y="2084832"/>
            <a:ext cx="4697513" cy="418795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5DFD1CC-77CB-4A73-D73B-DC85330E4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5771119" cy="2836792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Garamond" panose="02020404030301010803" pitchFamily="18" charset="0"/>
              </a:rPr>
              <a:t>M</a:t>
            </a:r>
            <a:r>
              <a:rPr lang="en-IN" sz="1400" b="0" i="0" dirty="0">
                <a:solidFill>
                  <a:srgbClr val="000000"/>
                </a:solidFill>
                <a:effectLst/>
                <a:latin typeface="Garamond" panose="02020404030301010803" pitchFamily="18" charset="0"/>
              </a:rPr>
              <a:t>odels the relationship between two variables (input and output) by fitting a linear equation to observed data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400" dirty="0">
                <a:solidFill>
                  <a:srgbClr val="000000"/>
                </a:solidFill>
                <a:latin typeface="Garamond" panose="02020404030301010803" pitchFamily="18" charset="0"/>
              </a:rPr>
              <a:t> y = mx + c (straight line)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400" dirty="0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EB Garamond" pitchFamily="2" charset="0"/>
              </a:rPr>
              <a:t>7-bit representations are not useful with linear regression</a:t>
            </a:r>
            <a:endParaRPr lang="en-IN" sz="140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>
                <a:latin typeface="Garamond" panose="02020404030301010803" pitchFamily="18" charset="0"/>
              </a:rPr>
              <a:t> 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EB Garamond" pitchFamily="2" charset="0"/>
              </a:rPr>
              <a:t>Consider the 2-atom problem, where two atoms (each 7-bit) is represented using a long 14-bit sequence meaning that each bit is treated as an independent feature, but the mapping from the 7-bit sequence to its decimal representation is non-linear (exponential)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400" dirty="0">
                <a:solidFill>
                  <a:srgbClr val="000000"/>
                </a:solidFill>
                <a:latin typeface="EB Garamond" pitchFamily="2" charset="0"/>
              </a:rPr>
              <a:t> 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EB Garamond" pitchFamily="2" charset="0"/>
              </a:rPr>
              <a:t>128-bit one hot encoding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FC7F9E-3500-AD69-3438-AC23C3EABBA9}"/>
              </a:ext>
            </a:extLst>
          </p:cNvPr>
          <p:cNvSpPr txBox="1"/>
          <p:nvPr/>
        </p:nvSpPr>
        <p:spPr>
          <a:xfrm>
            <a:off x="1463962" y="6505863"/>
            <a:ext cx="926407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b="0" i="0" u="none" strike="noStrike" dirty="0">
                <a:solidFill>
                  <a:srgbClr val="000000"/>
                </a:solidFill>
                <a:effectLst/>
                <a:latin typeface="EB Garamond" pitchFamily="2" charset="0"/>
              </a:rPr>
              <a:t>[0 0 0 0 0 0 0 0 0 0 0 0 0 0 0 0 0 0 0 0 0 0 0 0 0 0 0 0 0 0 0 0 0 0 0 0 0 0 0 0 0 0 0 0 0 0 0 0 0 0 0 0 0 0 0 0 0 0 0 0 0 0 0 0 0 </a:t>
            </a:r>
            <a:r>
              <a:rPr lang="en-IN" sz="800" b="1" i="0" u="none" strike="noStrike" dirty="0">
                <a:solidFill>
                  <a:srgbClr val="FF0000"/>
                </a:solidFill>
                <a:effectLst/>
                <a:latin typeface="EB Garamond" pitchFamily="2" charset="0"/>
              </a:rPr>
              <a:t>1</a:t>
            </a:r>
            <a:r>
              <a:rPr lang="en-IN" sz="800" b="0" i="0" u="none" strike="noStrike" dirty="0">
                <a:solidFill>
                  <a:srgbClr val="FF0000"/>
                </a:solidFill>
                <a:effectLst/>
                <a:latin typeface="EB Garamond" pitchFamily="2" charset="0"/>
              </a:rPr>
              <a:t> </a:t>
            </a:r>
            <a:r>
              <a:rPr lang="en-IN" sz="800" b="0" i="0" u="none" strike="noStrike" dirty="0">
                <a:solidFill>
                  <a:srgbClr val="000000"/>
                </a:solidFill>
                <a:effectLst/>
                <a:latin typeface="EB Garamond" pitchFamily="2" charset="0"/>
              </a:rPr>
              <a:t>0 0 0 0 0 0 0 0 0 0 0 0 0 0 0 0 0 0 0 0 0 0 0 0 0 0 0 0 0 0 0 0 0 0 0 0 0 0 0 0 0 0 0 0 0 0 0 0 0 0 0 0 0 0 0 0 0 0 0 0 0 0]</a:t>
            </a:r>
            <a:endParaRPr lang="en-US" sz="800" dirty="0">
              <a:latin typeface="Garamond" panose="02020404030301010803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386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0ED31-8895-D3CE-2C9A-E23477C85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TWO-ATOM PROBLEM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FC7F9E-3500-AD69-3438-AC23C3EABBA9}"/>
              </a:ext>
            </a:extLst>
          </p:cNvPr>
          <p:cNvSpPr txBox="1"/>
          <p:nvPr/>
        </p:nvSpPr>
        <p:spPr>
          <a:xfrm>
            <a:off x="1463962" y="6451015"/>
            <a:ext cx="926407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" b="0" i="0" u="none" strike="noStrike" dirty="0">
                <a:solidFill>
                  <a:srgbClr val="000000"/>
                </a:solidFill>
                <a:effectLst/>
                <a:latin typeface="EB Garamond" pitchFamily="2" charset="0"/>
              </a:rPr>
              <a:t>[0 0 0 0 0 0 0 0 0 0 0 0 0 0 0 0 0 0 0 0 0 0 0 0 0 0 0 0 0 0 0 0 0 0 0 0 0 0 0 0 0 0 0 0 0 0 0 0 0 0 0 0 0 0 0 0 0 0 0 0 0 0 0 0 0 </a:t>
            </a:r>
            <a:r>
              <a:rPr lang="en-IN" sz="800" b="1" i="0" u="none" strike="noStrike" dirty="0">
                <a:solidFill>
                  <a:srgbClr val="FF0000"/>
                </a:solidFill>
                <a:effectLst/>
                <a:latin typeface="EB Garamond" pitchFamily="2" charset="0"/>
              </a:rPr>
              <a:t>1</a:t>
            </a:r>
            <a:r>
              <a:rPr lang="en-IN" sz="800" b="0" i="0" u="none" strike="noStrike" dirty="0">
                <a:solidFill>
                  <a:srgbClr val="FF0000"/>
                </a:solidFill>
                <a:effectLst/>
                <a:latin typeface="EB Garamond" pitchFamily="2" charset="0"/>
              </a:rPr>
              <a:t> </a:t>
            </a:r>
            <a:r>
              <a:rPr lang="en-IN" sz="800" b="0" i="0" u="none" strike="noStrike" dirty="0">
                <a:solidFill>
                  <a:srgbClr val="000000"/>
                </a:solidFill>
                <a:effectLst/>
                <a:latin typeface="EB Garamond" pitchFamily="2" charset="0"/>
              </a:rPr>
              <a:t>0 0 0 0 0 0 0 0 0 0 0 0 0 0 0 0 0 0 0 0 0 0 0 0 0 0 0 0 0 0 0 0 0 0 0 0 0 0 0 0 0 0 0 0 0 0 0 0 0 0 0 0 0 0 0 0 0 0 0 0 0 0]</a:t>
            </a:r>
            <a:endParaRPr lang="en-US" sz="800" dirty="0">
              <a:latin typeface="Garamond" panose="02020404030301010803" pitchFamily="18" charset="0"/>
            </a:endParaRPr>
          </a:p>
          <a:p>
            <a:endParaRPr lang="en-US" dirty="0"/>
          </a:p>
        </p:txBody>
      </p:sp>
      <p:pic>
        <p:nvPicPr>
          <p:cNvPr id="3" name="Picture 2" descr="A diagram of a network&#10;&#10;Description automatically generated">
            <a:extLst>
              <a:ext uri="{FF2B5EF4-FFF2-40B4-BE49-F238E27FC236}">
                <a16:creationId xmlns:a16="http://schemas.microsoft.com/office/drawing/2014/main" id="{879A104E-72ED-919E-50AD-2F8AE502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401497"/>
            <a:ext cx="5992328" cy="26432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2E31E8-1400-A33E-70F2-B43DB8ADD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6079" y="2321885"/>
            <a:ext cx="3576260" cy="2722834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30E6218-E7EC-A42B-B9AE-5EC2B90B1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079" y="5402756"/>
            <a:ext cx="3465795" cy="69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848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9562C5-4EC6-CEF0-DE0F-DF7BACBF59DE}"/>
              </a:ext>
            </a:extLst>
          </p:cNvPr>
          <p:cNvSpPr txBox="1"/>
          <p:nvPr/>
        </p:nvSpPr>
        <p:spPr>
          <a:xfrm>
            <a:off x="3414689" y="1918447"/>
            <a:ext cx="5534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Garamond" panose="02020404030301010803" pitchFamily="18" charset="0"/>
              </a:rPr>
              <a:t>“Is Linear Regression better than Deep Neural Networks?”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691F3B-CA05-2090-9F6D-3087D65065AB}"/>
              </a:ext>
            </a:extLst>
          </p:cNvPr>
          <p:cNvSpPr txBox="1"/>
          <p:nvPr/>
        </p:nvSpPr>
        <p:spPr>
          <a:xfrm>
            <a:off x="4785889" y="3442447"/>
            <a:ext cx="2791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Garamond" panose="02020404030301010803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88497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92ADE-E466-204E-5E86-96838F29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Garamond" panose="02020404030301010803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B240A-6714-ADBC-059D-6375B32DF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8315"/>
            <a:ext cx="9720073" cy="402336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Garamond" panose="02020404030301010803" pitchFamily="18" charset="0"/>
              </a:rPr>
              <a:t> What is Machine Learning?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Garamond" panose="02020404030301010803" pitchFamily="18" charset="0"/>
              </a:rPr>
              <a:t> What are GNNs and why do we need them in chemistry?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Garamond" panose="02020404030301010803" pitchFamily="18" charset="0"/>
              </a:rPr>
              <a:t> Problem Statement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Garamond" panose="02020404030301010803" pitchFamily="18" charset="0"/>
              </a:rPr>
              <a:t> Implementation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Garamond" panose="02020404030301010803" pitchFamily="18" charset="0"/>
              </a:rPr>
              <a:t> Analysis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Garamond" panose="02020404030301010803" pitchFamily="18" charset="0"/>
              </a:rPr>
              <a:t> Challenges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Garamond" panose="02020404030301010803" pitchFamily="18" charset="0"/>
              </a:rPr>
              <a:t> Future Work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02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A68C7-56C4-4470-429B-7294E9D06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A1D1E-329D-F07C-16BA-9EE27028A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109338"/>
            <a:ext cx="7257723" cy="4073748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300" dirty="0">
                <a:latin typeface="Garamond" panose="02020404030301010803" pitchFamily="18" charset="0"/>
              </a:rPr>
              <a:t> Subset of AI that involves training algorithms to recognize patterns and make predictions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300" dirty="0">
                <a:latin typeface="Garamond" panose="02020404030301010803" pitchFamily="18" charset="0"/>
              </a:rPr>
              <a:t> Labeled data to train a model, which can then make predictions on new, unseen unlabeled data (</a:t>
            </a:r>
            <a:r>
              <a:rPr lang="en-US" sz="1300" i="1" dirty="0">
                <a:latin typeface="Garamond" panose="02020404030301010803" pitchFamily="18" charset="0"/>
              </a:rPr>
              <a:t>supervised</a:t>
            </a:r>
            <a:r>
              <a:rPr lang="en-US" sz="1300" dirty="0">
                <a:latin typeface="Garamond" panose="02020404030301010803" pitchFamily="18" charset="0"/>
              </a:rPr>
              <a:t>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300" dirty="0">
                <a:latin typeface="Garamond" panose="02020404030301010803" pitchFamily="18" charset="0"/>
              </a:rPr>
              <a:t> Image Classification, Speech Recognition, Video Processing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300" dirty="0">
                <a:latin typeface="Garamond" panose="02020404030301010803" pitchFamily="18" charset="0"/>
              </a:rPr>
              <a:t> Geometric representation of data: Euclidean &amp; Non-Euclidean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300" dirty="0">
                <a:latin typeface="Garamond" panose="02020404030301010803" pitchFamily="18" charset="0"/>
              </a:rPr>
              <a:t> Fixed-size, non-complex sequences and grids with notion of reference point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1300" dirty="0">
              <a:latin typeface="Garamond" panose="02020404030301010803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1300" dirty="0">
              <a:latin typeface="Garamond" panose="02020404030301010803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1300" dirty="0">
              <a:latin typeface="Garamond" panose="02020404030301010803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1300" dirty="0">
              <a:latin typeface="Garamond" panose="02020404030301010803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1300" dirty="0">
              <a:latin typeface="Garamond" panose="02020404030301010803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US" sz="1300" dirty="0">
              <a:latin typeface="Garamond" panose="02020404030301010803" pitchFamily="18" charset="0"/>
            </a:endParaRPr>
          </a:p>
        </p:txBody>
      </p:sp>
      <p:pic>
        <p:nvPicPr>
          <p:cNvPr id="1026" name="Picture 2" descr="Machine Learning, NLP: Text Classification using scikit-learn, python and  NLTK. | by Javed Shaikh | Towards Data Science">
            <a:extLst>
              <a:ext uri="{FF2B5EF4-FFF2-40B4-BE49-F238E27FC236}">
                <a16:creationId xmlns:a16="http://schemas.microsoft.com/office/drawing/2014/main" id="{FCF38446-9019-A96A-3A57-BE1D7AE24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925" y="2084832"/>
            <a:ext cx="3635566" cy="186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397BEDD-BE77-0B38-7D68-6ECC15EA3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890" y="4469546"/>
            <a:ext cx="1524817" cy="1478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F93B80E-2ED8-9B34-3AD4-962C4FC4F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927" y="4469546"/>
            <a:ext cx="1478409" cy="1478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Classification Using Deep Learning With Python |  lacienciadelcafe.com.ar">
            <a:extLst>
              <a:ext uri="{FF2B5EF4-FFF2-40B4-BE49-F238E27FC236}">
                <a16:creationId xmlns:a16="http://schemas.microsoft.com/office/drawing/2014/main" id="{B12D0F83-71ED-DA78-A93F-AA6C855D7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629" y="4177609"/>
            <a:ext cx="4071862" cy="2061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091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093DB13-3C37-0571-7F0A-C1219D006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02" y="2084832"/>
            <a:ext cx="4603798" cy="202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18FA73-6104-9B1E-4D59-AB340EE17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10236055" cy="149961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GRAPH NEURAL NETWORKS in chemistry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1A122-7E68-87D9-D345-F87D5E637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710588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Garamond" panose="02020404030301010803" pitchFamily="18" charset="0"/>
              </a:rPr>
              <a:t> How do we represent molecules?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Garamond" panose="02020404030301010803" pitchFamily="18" charset="0"/>
              </a:rPr>
              <a:t> Complex, non-fixed size, no fixed node ordering, no notion of reference point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1CCD454-5E39-B81C-7BFA-7E530C3FA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7" y="4078934"/>
            <a:ext cx="2847775" cy="208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576057-2040-27B4-C6B6-45F69CD5D416}"/>
              </a:ext>
            </a:extLst>
          </p:cNvPr>
          <p:cNvSpPr txBox="1">
            <a:spLocks/>
          </p:cNvSpPr>
          <p:nvPr/>
        </p:nvSpPr>
        <p:spPr>
          <a:xfrm>
            <a:off x="4347645" y="4864134"/>
            <a:ext cx="9720073" cy="71058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endParaRPr lang="en-US" sz="1600" dirty="0">
              <a:latin typeface="Garamond" panose="02020404030301010803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836C4B-03FA-A6C9-921D-02046B55E18F}"/>
              </a:ext>
            </a:extLst>
          </p:cNvPr>
          <p:cNvSpPr txBox="1">
            <a:spLocks/>
          </p:cNvSpPr>
          <p:nvPr/>
        </p:nvSpPr>
        <p:spPr>
          <a:xfrm>
            <a:off x="1024127" y="3120245"/>
            <a:ext cx="9720073" cy="71058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Garamond" panose="02020404030301010803" pitchFamily="18" charset="0"/>
              </a:rPr>
              <a:t> C</a:t>
            </a:r>
            <a:r>
              <a:rPr lang="en-US" sz="1600" baseline="-25000" dirty="0">
                <a:latin typeface="Garamond" panose="02020404030301010803" pitchFamily="18" charset="0"/>
              </a:rPr>
              <a:t>2</a:t>
            </a:r>
            <a:r>
              <a:rPr lang="en-US" sz="1600" dirty="0">
                <a:latin typeface="Garamond" panose="02020404030301010803" pitchFamily="18" charset="0"/>
              </a:rPr>
              <a:t>H</a:t>
            </a:r>
            <a:r>
              <a:rPr lang="en-US" sz="1600" baseline="-25000" dirty="0">
                <a:latin typeface="Garamond" panose="02020404030301010803" pitchFamily="18" charset="0"/>
              </a:rPr>
              <a:t>5</a:t>
            </a:r>
            <a:r>
              <a:rPr lang="en-US" sz="1600" dirty="0">
                <a:latin typeface="Garamond" panose="02020404030301010803" pitchFamily="18" charset="0"/>
              </a:rPr>
              <a:t>OH (need for non-permutation invariance)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Garamond" panose="02020404030301010803" pitchFamily="18" charset="0"/>
              </a:rPr>
              <a:t> Need for GNNs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FEBFE1E1-D1AF-25E3-B3E3-B8FE77399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9735" y="4075266"/>
            <a:ext cx="2877895" cy="208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175A40-8ED5-2423-14F1-A2017CFEE29C}"/>
              </a:ext>
            </a:extLst>
          </p:cNvPr>
          <p:cNvSpPr txBox="1"/>
          <p:nvPr/>
        </p:nvSpPr>
        <p:spPr>
          <a:xfrm>
            <a:off x="4306163" y="6224757"/>
            <a:ext cx="2945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EB Garamond" pitchFamily="2" charset="0"/>
              </a:rPr>
              <a:t>Node order: H, C, O, H, C, H, H, H, H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019A01-7316-CCF7-5A54-9723D72C6D1A}"/>
              </a:ext>
            </a:extLst>
          </p:cNvPr>
          <p:cNvSpPr txBox="1"/>
          <p:nvPr/>
        </p:nvSpPr>
        <p:spPr>
          <a:xfrm>
            <a:off x="975495" y="6224757"/>
            <a:ext cx="2945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EB Garamond" pitchFamily="2" charset="0"/>
              </a:rPr>
              <a:t>Node order: C, C, H, H, H, H, H, O, H</a:t>
            </a:r>
            <a:endParaRPr lang="en-US" sz="1400" dirty="0"/>
          </a:p>
        </p:txBody>
      </p:sp>
      <p:pic>
        <p:nvPicPr>
          <p:cNvPr id="2058" name="Picture 10" descr="What is C2H5OH? - Quora">
            <a:extLst>
              <a:ext uri="{FF2B5EF4-FFF2-40B4-BE49-F238E27FC236}">
                <a16:creationId xmlns:a16="http://schemas.microsoft.com/office/drawing/2014/main" id="{3243EDDB-E053-3A2A-9E0D-D229CE491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05" y="4309892"/>
            <a:ext cx="2277172" cy="1482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259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D3129-E05F-F8E6-8E85-052D556BF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Feature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00CDC-B05D-55B0-7AE0-5BC15F0C4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6522426" cy="1702105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Garamond" panose="02020404030301010803" pitchFamily="18" charset="0"/>
              </a:rPr>
              <a:t> Distinctive attributes of data capturing relevant information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Garamond" panose="02020404030301010803" pitchFamily="18" charset="0"/>
              </a:rPr>
              <a:t> Node (</a:t>
            </a:r>
            <a:r>
              <a:rPr lang="en-US" sz="1600" i="1" dirty="0">
                <a:latin typeface="Garamond" panose="02020404030301010803" pitchFamily="18" charset="0"/>
              </a:rPr>
              <a:t>atom</a:t>
            </a:r>
            <a:r>
              <a:rPr lang="en-US" sz="1600" dirty="0">
                <a:latin typeface="Garamond" panose="02020404030301010803" pitchFamily="18" charset="0"/>
              </a:rPr>
              <a:t>) features: Atomic number, valency, electronegativity, atomic radius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Garamond" panose="02020404030301010803" pitchFamily="18" charset="0"/>
              </a:rPr>
              <a:t> Edge (</a:t>
            </a:r>
            <a:r>
              <a:rPr lang="en-US" sz="1600" i="1" dirty="0">
                <a:latin typeface="Garamond" panose="02020404030301010803" pitchFamily="18" charset="0"/>
              </a:rPr>
              <a:t>bond)</a:t>
            </a:r>
            <a:r>
              <a:rPr lang="en-US" sz="1600" dirty="0">
                <a:latin typeface="Garamond" panose="02020404030301010803" pitchFamily="18" charset="0"/>
              </a:rPr>
              <a:t> features: Bond type, bond length, bond angle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latin typeface="Garamond" panose="02020404030301010803" pitchFamily="18" charset="0"/>
              </a:rPr>
              <a:t> Graph-level (</a:t>
            </a:r>
            <a:r>
              <a:rPr lang="en-US" sz="1600" i="1" dirty="0">
                <a:latin typeface="Garamond" panose="02020404030301010803" pitchFamily="18" charset="0"/>
              </a:rPr>
              <a:t>molecule) </a:t>
            </a:r>
            <a:r>
              <a:rPr lang="en-US" sz="1600" dirty="0">
                <a:latin typeface="Garamond" panose="02020404030301010803" pitchFamily="18" charset="0"/>
              </a:rPr>
              <a:t>features: Polarity, number of rings, aromaticity</a:t>
            </a:r>
          </a:p>
          <a:p>
            <a:pPr marL="0" indent="0">
              <a:buNone/>
            </a:pPr>
            <a:endParaRPr lang="en-US" sz="1600" dirty="0">
              <a:latin typeface="Garamond" panose="02020404030301010803" pitchFamily="18" charset="0"/>
            </a:endParaRPr>
          </a:p>
        </p:txBody>
      </p:sp>
      <p:pic>
        <p:nvPicPr>
          <p:cNvPr id="3076" name="Picture 4" descr="Water - Wikipedia">
            <a:extLst>
              <a:ext uri="{FF2B5EF4-FFF2-40B4-BE49-F238E27FC236}">
                <a16:creationId xmlns:a16="http://schemas.microsoft.com/office/drawing/2014/main" id="{8A06C333-651B-9EC4-9640-012963576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9" y="4297680"/>
            <a:ext cx="4136835" cy="180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EE2B09B2-50E9-E0AF-77B0-A0BC5081ECCF}"/>
              </a:ext>
            </a:extLst>
          </p:cNvPr>
          <p:cNvCxnSpPr>
            <a:cxnSpLocks/>
          </p:cNvCxnSpPr>
          <p:nvPr/>
        </p:nvCxnSpPr>
        <p:spPr>
          <a:xfrm flipV="1">
            <a:off x="5337234" y="4189273"/>
            <a:ext cx="1658477" cy="101333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4D7D56E-34D8-5898-7ED5-32C6ACB7D7D1}"/>
              </a:ext>
            </a:extLst>
          </p:cNvPr>
          <p:cNvSpPr txBox="1"/>
          <p:nvPr/>
        </p:nvSpPr>
        <p:spPr>
          <a:xfrm>
            <a:off x="6540925" y="3881496"/>
            <a:ext cx="5806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node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270A81-EDCE-45F8-822E-352D092048DB}"/>
              </a:ext>
            </a:extLst>
          </p:cNvPr>
          <p:cNvSpPr txBox="1"/>
          <p:nvPr/>
        </p:nvSpPr>
        <p:spPr>
          <a:xfrm>
            <a:off x="7086164" y="4050773"/>
            <a:ext cx="477581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latin typeface="Garamond" panose="02020404030301010803" pitchFamily="18" charset="0"/>
              </a:rPr>
              <a:t>O</a:t>
            </a:r>
            <a:r>
              <a:rPr lang="en-US" sz="1300" dirty="0">
                <a:latin typeface="Garamond" panose="02020404030301010803" pitchFamily="18" charset="0"/>
              </a:rPr>
              <a:t>: [8(</a:t>
            </a:r>
            <a:r>
              <a:rPr lang="en-US" sz="1300" i="1" dirty="0">
                <a:latin typeface="Garamond" panose="02020404030301010803" pitchFamily="18" charset="0"/>
              </a:rPr>
              <a:t>atomic number</a:t>
            </a:r>
            <a:r>
              <a:rPr lang="en-US" sz="1300" dirty="0">
                <a:latin typeface="Garamond" panose="02020404030301010803" pitchFamily="18" charset="0"/>
              </a:rPr>
              <a:t>), 2(</a:t>
            </a:r>
            <a:r>
              <a:rPr lang="en-US" sz="1300" i="1" dirty="0">
                <a:latin typeface="Garamond" panose="02020404030301010803" pitchFamily="18" charset="0"/>
              </a:rPr>
              <a:t>valence</a:t>
            </a:r>
            <a:r>
              <a:rPr lang="en-US" sz="1300" dirty="0">
                <a:latin typeface="Garamond" panose="02020404030301010803" pitchFamily="18" charset="0"/>
              </a:rPr>
              <a:t>), 3.44(</a:t>
            </a:r>
            <a:r>
              <a:rPr lang="en-US" sz="1300" i="1" dirty="0">
                <a:latin typeface="Garamond" panose="02020404030301010803" pitchFamily="18" charset="0"/>
              </a:rPr>
              <a:t>electronegativity</a:t>
            </a:r>
            <a:r>
              <a:rPr lang="en-US" sz="1300" dirty="0">
                <a:latin typeface="Garamond" panose="02020404030301010803" pitchFamily="18" charset="0"/>
              </a:rPr>
              <a:t>), 60(</a:t>
            </a:r>
            <a:r>
              <a:rPr lang="en-US" sz="1300" i="1" dirty="0">
                <a:latin typeface="Garamond" panose="02020404030301010803" pitchFamily="18" charset="0"/>
              </a:rPr>
              <a:t>atomic number</a:t>
            </a:r>
            <a:r>
              <a:rPr lang="en-US" sz="1300" dirty="0">
                <a:latin typeface="Garamond" panose="02020404030301010803" pitchFamily="18" charset="0"/>
              </a:rPr>
              <a:t>)]</a:t>
            </a:r>
          </a:p>
          <a:p>
            <a:r>
              <a:rPr lang="en-US" sz="1300" b="1" dirty="0">
                <a:latin typeface="Garamond" panose="02020404030301010803" pitchFamily="18" charset="0"/>
              </a:rPr>
              <a:t>H</a:t>
            </a:r>
            <a:r>
              <a:rPr lang="en-US" sz="1300" dirty="0">
                <a:latin typeface="Garamond" panose="02020404030301010803" pitchFamily="18" charset="0"/>
              </a:rPr>
              <a:t>: [1(</a:t>
            </a:r>
            <a:r>
              <a:rPr lang="en-US" sz="1300" i="1" dirty="0">
                <a:latin typeface="Garamond" panose="02020404030301010803" pitchFamily="18" charset="0"/>
              </a:rPr>
              <a:t>atomic number</a:t>
            </a:r>
            <a:r>
              <a:rPr lang="en-US" sz="1300" dirty="0">
                <a:latin typeface="Garamond" panose="02020404030301010803" pitchFamily="18" charset="0"/>
              </a:rPr>
              <a:t>), 1(</a:t>
            </a:r>
            <a:r>
              <a:rPr lang="en-US" sz="1300" i="1" dirty="0">
                <a:latin typeface="Garamond" panose="02020404030301010803" pitchFamily="18" charset="0"/>
              </a:rPr>
              <a:t>valence</a:t>
            </a:r>
            <a:r>
              <a:rPr lang="en-US" sz="1300" dirty="0">
                <a:latin typeface="Garamond" panose="02020404030301010803" pitchFamily="18" charset="0"/>
              </a:rPr>
              <a:t>), 2.20(</a:t>
            </a:r>
            <a:r>
              <a:rPr lang="en-US" sz="1300" i="1" dirty="0">
                <a:latin typeface="Garamond" panose="02020404030301010803" pitchFamily="18" charset="0"/>
              </a:rPr>
              <a:t>electronegativity</a:t>
            </a:r>
            <a:r>
              <a:rPr lang="en-US" sz="1300" dirty="0">
                <a:latin typeface="Garamond" panose="02020404030301010803" pitchFamily="18" charset="0"/>
              </a:rPr>
              <a:t>), 31(</a:t>
            </a:r>
            <a:r>
              <a:rPr lang="en-US" sz="1300" i="1" dirty="0">
                <a:latin typeface="Garamond" panose="02020404030301010803" pitchFamily="18" charset="0"/>
              </a:rPr>
              <a:t>atomic number</a:t>
            </a:r>
            <a:r>
              <a:rPr lang="en-US" sz="1300" dirty="0">
                <a:latin typeface="Garamond" panose="02020404030301010803" pitchFamily="18" charset="0"/>
              </a:rPr>
              <a:t>)]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357F19F5-B265-A5A6-E128-2C1C3336A6C3}"/>
              </a:ext>
            </a:extLst>
          </p:cNvPr>
          <p:cNvCxnSpPr>
            <a:cxnSpLocks/>
          </p:cNvCxnSpPr>
          <p:nvPr/>
        </p:nvCxnSpPr>
        <p:spPr>
          <a:xfrm>
            <a:off x="5337234" y="5202612"/>
            <a:ext cx="1658477" cy="90493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72164B5-8BB6-7B77-E0C0-F62CCF69F8AB}"/>
              </a:ext>
            </a:extLst>
          </p:cNvPr>
          <p:cNvSpPr txBox="1"/>
          <p:nvPr/>
        </p:nvSpPr>
        <p:spPr>
          <a:xfrm>
            <a:off x="6534538" y="6103507"/>
            <a:ext cx="5516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edge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7EEFA7-F9EB-4FF0-DB55-F07587605CE8}"/>
              </a:ext>
            </a:extLst>
          </p:cNvPr>
          <p:cNvSpPr txBox="1"/>
          <p:nvPr/>
        </p:nvSpPr>
        <p:spPr>
          <a:xfrm>
            <a:off x="7121533" y="5965007"/>
            <a:ext cx="371973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>
                <a:latin typeface="Garamond" panose="02020404030301010803" pitchFamily="18" charset="0"/>
              </a:rPr>
              <a:t>O-H</a:t>
            </a:r>
            <a:r>
              <a:rPr lang="en-US" sz="1300" dirty="0">
                <a:latin typeface="Garamond" panose="02020404030301010803" pitchFamily="18" charset="0"/>
              </a:rPr>
              <a:t>: [1(</a:t>
            </a:r>
            <a:r>
              <a:rPr lang="en-US" sz="1300" i="1" dirty="0">
                <a:latin typeface="Garamond" panose="02020404030301010803" pitchFamily="18" charset="0"/>
              </a:rPr>
              <a:t>single bond</a:t>
            </a:r>
            <a:r>
              <a:rPr lang="en-US" sz="1300" dirty="0">
                <a:latin typeface="Garamond" panose="02020404030301010803" pitchFamily="18" charset="0"/>
              </a:rPr>
              <a:t>), 95.84(</a:t>
            </a:r>
            <a:r>
              <a:rPr lang="en-US" sz="1300" i="1" dirty="0">
                <a:latin typeface="Garamond" panose="02020404030301010803" pitchFamily="18" charset="0"/>
              </a:rPr>
              <a:t>bond length</a:t>
            </a:r>
            <a:r>
              <a:rPr lang="en-US" sz="1300" dirty="0">
                <a:latin typeface="Garamond" panose="02020404030301010803" pitchFamily="18" charset="0"/>
              </a:rPr>
              <a:t>), 104.5(</a:t>
            </a:r>
            <a:r>
              <a:rPr lang="en-US" sz="1300" i="1" dirty="0">
                <a:latin typeface="Garamond" panose="02020404030301010803" pitchFamily="18" charset="0"/>
              </a:rPr>
              <a:t>bond angle</a:t>
            </a:r>
            <a:r>
              <a:rPr lang="en-US" sz="1300" dirty="0">
                <a:latin typeface="Garamond" panose="02020404030301010803" pitchFamily="18" charset="0"/>
              </a:rPr>
              <a:t>)]</a:t>
            </a:r>
          </a:p>
        </p:txBody>
      </p:sp>
    </p:spTree>
    <p:extLst>
      <p:ext uri="{BB962C8B-B14F-4D97-AF65-F5344CB8AC3E}">
        <p14:creationId xmlns:p14="http://schemas.microsoft.com/office/powerpoint/2010/main" val="1227110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7CE9B-430B-AE6D-DC22-67F1FB005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THE SUMMATION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341D2-7221-A776-A63F-0759A97AB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9563082" cy="402336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sz="1600" dirty="0">
                <a:solidFill>
                  <a:srgbClr val="000000"/>
                </a:solidFill>
                <a:latin typeface="EB Garamond" pitchFamily="2" charset="0"/>
              </a:rPr>
              <a:t> </a:t>
            </a:r>
            <a:r>
              <a:rPr lang="en-IN" sz="1400" dirty="0">
                <a:solidFill>
                  <a:srgbClr val="000000"/>
                </a:solidFill>
                <a:latin typeface="EB Garamond" pitchFamily="2" charset="0"/>
              </a:rPr>
              <a:t>R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EB Garamond" pitchFamily="2" charset="0"/>
              </a:rPr>
              <a:t>everse-engineer the properties of atoms by studying the molecules they form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400" dirty="0">
                <a:solidFill>
                  <a:srgbClr val="000000"/>
                </a:solidFill>
                <a:latin typeface="EB Garamond" pitchFamily="2" charset="0"/>
              </a:rPr>
              <a:t> L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EB Garamond" pitchFamily="2" charset="0"/>
              </a:rPr>
              <a:t>earn about the properties of individual atoms (</a:t>
            </a:r>
            <a:r>
              <a:rPr lang="en-IN" sz="1400" b="0" i="1" u="none" strike="noStrike" dirty="0">
                <a:solidFill>
                  <a:srgbClr val="000000"/>
                </a:solidFill>
                <a:effectLst/>
                <a:latin typeface="EB Garamond" pitchFamily="2" charset="0"/>
              </a:rPr>
              <a:t>real number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EB Garamond" pitchFamily="2" charset="0"/>
              </a:rPr>
              <a:t>) based on the properties of the molecules (</a:t>
            </a:r>
            <a:r>
              <a:rPr lang="en-IN" sz="1400" b="0" i="1" u="none" strike="noStrike" dirty="0">
                <a:solidFill>
                  <a:srgbClr val="000000"/>
                </a:solidFill>
                <a:effectLst/>
                <a:latin typeface="EB Garamond" pitchFamily="2" charset="0"/>
              </a:rPr>
              <a:t>sum of individual real numbers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EB Garamond" pitchFamily="2" charset="0"/>
              </a:rPr>
              <a:t>) without directly observing the atoms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400" dirty="0">
                <a:solidFill>
                  <a:srgbClr val="000000"/>
                </a:solidFill>
                <a:latin typeface="EB Garamond" pitchFamily="2" charset="0"/>
              </a:rPr>
              <a:t> Binary representation of data (7 bits - 128 atoms)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1400" dirty="0">
                <a:solidFill>
                  <a:srgbClr val="000000"/>
                </a:solidFill>
                <a:latin typeface="EB Garamond" pitchFamily="2" charset="0"/>
              </a:rPr>
              <a:t> Dataset </a:t>
            </a:r>
          </a:p>
          <a:p>
            <a:pPr marL="0" indent="0">
              <a:buNone/>
            </a:pPr>
            <a:endParaRPr lang="en-IN" sz="1400" dirty="0">
              <a:solidFill>
                <a:srgbClr val="000000"/>
              </a:solidFill>
              <a:latin typeface="EB Garamond" pitchFamily="2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IN" sz="1400" dirty="0">
                <a:solidFill>
                  <a:srgbClr val="000000"/>
                </a:solidFill>
                <a:latin typeface="EB Garamond" pitchFamily="2" charset="0"/>
              </a:rPr>
              <a:t> Goal is to learn about the atom value using only its binary representation and the sum it generates with other atoms in molecule</a:t>
            </a:r>
          </a:p>
          <a:p>
            <a:pPr marL="0" indent="0">
              <a:buNone/>
            </a:pPr>
            <a:endParaRPr lang="en-IN" sz="1400" dirty="0">
              <a:solidFill>
                <a:srgbClr val="000000"/>
              </a:solidFill>
              <a:latin typeface="EB Garamond" pitchFamily="2" charset="0"/>
            </a:endParaRPr>
          </a:p>
          <a:p>
            <a:pPr marL="0" indent="0">
              <a:buNone/>
            </a:pPr>
            <a:endParaRPr lang="en-IN" sz="1400" dirty="0">
              <a:solidFill>
                <a:srgbClr val="000000"/>
              </a:solidFill>
              <a:latin typeface="EB Garamond" pitchFamily="2" charset="0"/>
            </a:endParaRPr>
          </a:p>
          <a:p>
            <a:pPr marL="0" indent="0">
              <a:buNone/>
            </a:pPr>
            <a:endParaRPr lang="en-IN" sz="1400" b="0" i="0" u="none" strike="noStrike" dirty="0">
              <a:solidFill>
                <a:srgbClr val="000000"/>
              </a:solidFill>
              <a:effectLst/>
              <a:latin typeface="EB Garamond" pitchFamily="2" charset="0"/>
            </a:endParaRPr>
          </a:p>
          <a:p>
            <a:pPr marL="0" indent="0">
              <a:buNone/>
            </a:pP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EB Garamond" pitchFamily="2" charset="0"/>
              </a:rPr>
              <a:t>(0000000, 0000001, 000010)</a:t>
            </a:r>
            <a:r>
              <a:rPr lang="en-IN" sz="1100" b="0" i="0" u="none" strike="noStrike" dirty="0">
                <a:solidFill>
                  <a:srgbClr val="000000"/>
                </a:solidFill>
                <a:effectLst/>
                <a:latin typeface="EB Garamond" pitchFamily="2" charset="0"/>
              </a:rPr>
              <a:t> </a:t>
            </a:r>
            <a:r>
              <a:rPr lang="en-IN" sz="1100" dirty="0">
                <a:solidFill>
                  <a:srgbClr val="000000"/>
                </a:solidFill>
                <a:latin typeface="EB Garamond" pitchFamily="2" charset="0"/>
              </a:rPr>
              <a:t>= 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EB Garamond" pitchFamily="2" charset="0"/>
              </a:rPr>
              <a:t>2.668 + 4.322 + 1.840 = 8.83</a:t>
            </a:r>
            <a:endParaRPr lang="en-US" sz="1400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en-US" sz="1400" dirty="0">
              <a:latin typeface="Garamond" panose="02020404030301010803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29948B2-97BA-A561-BCD3-F6BFE61A7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1188" y="41354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B342533-2473-E682-3F1C-755E2016C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463525"/>
              </p:ext>
            </p:extLst>
          </p:nvPr>
        </p:nvGraphicFramePr>
        <p:xfrm>
          <a:off x="1816100" y="3667257"/>
          <a:ext cx="2571750" cy="325120"/>
        </p:xfrm>
        <a:graphic>
          <a:graphicData uri="http://schemas.openxmlformats.org/drawingml/2006/table">
            <a:tbl>
              <a:tblPr/>
              <a:tblGrid>
                <a:gridCol w="371475">
                  <a:extLst>
                    <a:ext uri="{9D8B030D-6E8A-4147-A177-3AD203B41FA5}">
                      <a16:colId xmlns:a16="http://schemas.microsoft.com/office/drawing/2014/main" val="2103342584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659249972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3580927656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180273621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387894618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3128408382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37768371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EB Garamond" pitchFamily="2" charset="0"/>
                        </a:rPr>
                        <a:t>0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EB Garamond" pitchFamily="2" charset="0"/>
                        </a:rPr>
                        <a:t>0</a:t>
                      </a:r>
                      <a:endParaRPr lang="en-IN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EB Garamond" pitchFamily="2" charset="0"/>
                        </a:rPr>
                        <a:t>0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EB Garamond" pitchFamily="2" charset="0"/>
                        </a:rPr>
                        <a:t>0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EB Garamond" pitchFamily="2" charset="0"/>
                        </a:rPr>
                        <a:t>0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EB Garamond" pitchFamily="2" charset="0"/>
                        </a:rPr>
                        <a:t>0</a:t>
                      </a:r>
                      <a:endParaRPr lang="en-IN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EB Garamond" pitchFamily="2" charset="0"/>
                        </a:rPr>
                        <a:t>0</a:t>
                      </a:r>
                      <a:endParaRPr lang="en-IN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5533288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21623D6B-29CF-9396-B514-324D8FD79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8988" y="41354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5FFE101-7FBB-BC9E-ED0A-4A93F67FEC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999294"/>
              </p:ext>
            </p:extLst>
          </p:nvPr>
        </p:nvGraphicFramePr>
        <p:xfrm>
          <a:off x="5079809" y="3667257"/>
          <a:ext cx="2705100" cy="3251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0525">
                  <a:extLst>
                    <a:ext uri="{9D8B030D-6E8A-4147-A177-3AD203B41FA5}">
                      <a16:colId xmlns:a16="http://schemas.microsoft.com/office/drawing/2014/main" val="400042533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71869645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758360978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35058992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65428888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64730086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1828315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392415031"/>
                  </a:ext>
                </a:extLst>
              </a:tr>
            </a:tbl>
          </a:graphicData>
        </a:graphic>
      </p:graphicFrame>
      <p:sp>
        <p:nvSpPr>
          <p:cNvPr id="9" name="Rectangle 3">
            <a:extLst>
              <a:ext uri="{FF2B5EF4-FFF2-40B4-BE49-F238E27FC236}">
                <a16:creationId xmlns:a16="http://schemas.microsoft.com/office/drawing/2014/main" id="{594EC321-DA09-D39A-8DF4-EC45A0FA8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2313" y="41354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66907E08-72EA-1CB1-7C2E-119BBC7B1230}"/>
              </a:ext>
            </a:extLst>
          </p:cNvPr>
          <p:cNvSpPr/>
          <p:nvPr/>
        </p:nvSpPr>
        <p:spPr>
          <a:xfrm>
            <a:off x="4577937" y="3764361"/>
            <a:ext cx="308473" cy="13091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close-up of a number&#10;&#10;Description automatically generated">
            <a:extLst>
              <a:ext uri="{FF2B5EF4-FFF2-40B4-BE49-F238E27FC236}">
                <a16:creationId xmlns:a16="http://schemas.microsoft.com/office/drawing/2014/main" id="{D921762A-C641-A490-70D6-D226C0161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4797" y="2968587"/>
            <a:ext cx="1546575" cy="3806338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8C1E1D1-9B0A-C1C8-A565-399DD1A7CD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5881"/>
              </p:ext>
            </p:extLst>
          </p:nvPr>
        </p:nvGraphicFramePr>
        <p:xfrm>
          <a:off x="1024128" y="5011684"/>
          <a:ext cx="5943609" cy="3251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3029">
                  <a:extLst>
                    <a:ext uri="{9D8B030D-6E8A-4147-A177-3AD203B41FA5}">
                      <a16:colId xmlns:a16="http://schemas.microsoft.com/office/drawing/2014/main" val="2078588517"/>
                    </a:ext>
                  </a:extLst>
                </a:gridCol>
                <a:gridCol w="283029">
                  <a:extLst>
                    <a:ext uri="{9D8B030D-6E8A-4147-A177-3AD203B41FA5}">
                      <a16:colId xmlns:a16="http://schemas.microsoft.com/office/drawing/2014/main" val="457903895"/>
                    </a:ext>
                  </a:extLst>
                </a:gridCol>
                <a:gridCol w="283029">
                  <a:extLst>
                    <a:ext uri="{9D8B030D-6E8A-4147-A177-3AD203B41FA5}">
                      <a16:colId xmlns:a16="http://schemas.microsoft.com/office/drawing/2014/main" val="3185517594"/>
                    </a:ext>
                  </a:extLst>
                </a:gridCol>
                <a:gridCol w="283029">
                  <a:extLst>
                    <a:ext uri="{9D8B030D-6E8A-4147-A177-3AD203B41FA5}">
                      <a16:colId xmlns:a16="http://schemas.microsoft.com/office/drawing/2014/main" val="1687425873"/>
                    </a:ext>
                  </a:extLst>
                </a:gridCol>
                <a:gridCol w="283029">
                  <a:extLst>
                    <a:ext uri="{9D8B030D-6E8A-4147-A177-3AD203B41FA5}">
                      <a16:colId xmlns:a16="http://schemas.microsoft.com/office/drawing/2014/main" val="3645762380"/>
                    </a:ext>
                  </a:extLst>
                </a:gridCol>
                <a:gridCol w="283029">
                  <a:extLst>
                    <a:ext uri="{9D8B030D-6E8A-4147-A177-3AD203B41FA5}">
                      <a16:colId xmlns:a16="http://schemas.microsoft.com/office/drawing/2014/main" val="2705043725"/>
                    </a:ext>
                  </a:extLst>
                </a:gridCol>
                <a:gridCol w="283029">
                  <a:extLst>
                    <a:ext uri="{9D8B030D-6E8A-4147-A177-3AD203B41FA5}">
                      <a16:colId xmlns:a16="http://schemas.microsoft.com/office/drawing/2014/main" val="3733492354"/>
                    </a:ext>
                  </a:extLst>
                </a:gridCol>
                <a:gridCol w="283029">
                  <a:extLst>
                    <a:ext uri="{9D8B030D-6E8A-4147-A177-3AD203B41FA5}">
                      <a16:colId xmlns:a16="http://schemas.microsoft.com/office/drawing/2014/main" val="3657402162"/>
                    </a:ext>
                  </a:extLst>
                </a:gridCol>
                <a:gridCol w="283029">
                  <a:extLst>
                    <a:ext uri="{9D8B030D-6E8A-4147-A177-3AD203B41FA5}">
                      <a16:colId xmlns:a16="http://schemas.microsoft.com/office/drawing/2014/main" val="140032589"/>
                    </a:ext>
                  </a:extLst>
                </a:gridCol>
                <a:gridCol w="283029">
                  <a:extLst>
                    <a:ext uri="{9D8B030D-6E8A-4147-A177-3AD203B41FA5}">
                      <a16:colId xmlns:a16="http://schemas.microsoft.com/office/drawing/2014/main" val="1397297736"/>
                    </a:ext>
                  </a:extLst>
                </a:gridCol>
                <a:gridCol w="283029">
                  <a:extLst>
                    <a:ext uri="{9D8B030D-6E8A-4147-A177-3AD203B41FA5}">
                      <a16:colId xmlns:a16="http://schemas.microsoft.com/office/drawing/2014/main" val="2624975907"/>
                    </a:ext>
                  </a:extLst>
                </a:gridCol>
                <a:gridCol w="283029">
                  <a:extLst>
                    <a:ext uri="{9D8B030D-6E8A-4147-A177-3AD203B41FA5}">
                      <a16:colId xmlns:a16="http://schemas.microsoft.com/office/drawing/2014/main" val="3691152616"/>
                    </a:ext>
                  </a:extLst>
                </a:gridCol>
                <a:gridCol w="283029">
                  <a:extLst>
                    <a:ext uri="{9D8B030D-6E8A-4147-A177-3AD203B41FA5}">
                      <a16:colId xmlns:a16="http://schemas.microsoft.com/office/drawing/2014/main" val="3327260649"/>
                    </a:ext>
                  </a:extLst>
                </a:gridCol>
                <a:gridCol w="283029">
                  <a:extLst>
                    <a:ext uri="{9D8B030D-6E8A-4147-A177-3AD203B41FA5}">
                      <a16:colId xmlns:a16="http://schemas.microsoft.com/office/drawing/2014/main" val="2259904919"/>
                    </a:ext>
                  </a:extLst>
                </a:gridCol>
                <a:gridCol w="283029">
                  <a:extLst>
                    <a:ext uri="{9D8B030D-6E8A-4147-A177-3AD203B41FA5}">
                      <a16:colId xmlns:a16="http://schemas.microsoft.com/office/drawing/2014/main" val="4092169799"/>
                    </a:ext>
                  </a:extLst>
                </a:gridCol>
                <a:gridCol w="283029">
                  <a:extLst>
                    <a:ext uri="{9D8B030D-6E8A-4147-A177-3AD203B41FA5}">
                      <a16:colId xmlns:a16="http://schemas.microsoft.com/office/drawing/2014/main" val="4123313758"/>
                    </a:ext>
                  </a:extLst>
                </a:gridCol>
                <a:gridCol w="283029">
                  <a:extLst>
                    <a:ext uri="{9D8B030D-6E8A-4147-A177-3AD203B41FA5}">
                      <a16:colId xmlns:a16="http://schemas.microsoft.com/office/drawing/2014/main" val="773826340"/>
                    </a:ext>
                  </a:extLst>
                </a:gridCol>
                <a:gridCol w="283029">
                  <a:extLst>
                    <a:ext uri="{9D8B030D-6E8A-4147-A177-3AD203B41FA5}">
                      <a16:colId xmlns:a16="http://schemas.microsoft.com/office/drawing/2014/main" val="2351696361"/>
                    </a:ext>
                  </a:extLst>
                </a:gridCol>
                <a:gridCol w="283029">
                  <a:extLst>
                    <a:ext uri="{9D8B030D-6E8A-4147-A177-3AD203B41FA5}">
                      <a16:colId xmlns:a16="http://schemas.microsoft.com/office/drawing/2014/main" val="3262760183"/>
                    </a:ext>
                  </a:extLst>
                </a:gridCol>
                <a:gridCol w="283029">
                  <a:extLst>
                    <a:ext uri="{9D8B030D-6E8A-4147-A177-3AD203B41FA5}">
                      <a16:colId xmlns:a16="http://schemas.microsoft.com/office/drawing/2014/main" val="3458525900"/>
                    </a:ext>
                  </a:extLst>
                </a:gridCol>
                <a:gridCol w="283029">
                  <a:extLst>
                    <a:ext uri="{9D8B030D-6E8A-4147-A177-3AD203B41FA5}">
                      <a16:colId xmlns:a16="http://schemas.microsoft.com/office/drawing/2014/main" val="2816287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u="none" strike="noStrike">
                          <a:solidFill>
                            <a:srgbClr val="CC0000"/>
                          </a:solidFill>
                          <a:effectLst/>
                        </a:rPr>
                        <a:t>0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u="none" strike="noStrike">
                          <a:solidFill>
                            <a:srgbClr val="CC0000"/>
                          </a:solidFill>
                          <a:effectLst/>
                        </a:rPr>
                        <a:t>0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u="none" strike="noStrike">
                          <a:solidFill>
                            <a:srgbClr val="CC0000"/>
                          </a:solidFill>
                          <a:effectLst/>
                        </a:rPr>
                        <a:t>0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u="none" strike="noStrike">
                          <a:solidFill>
                            <a:srgbClr val="CC0000"/>
                          </a:solidFill>
                          <a:effectLst/>
                        </a:rPr>
                        <a:t>0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u="none" strike="noStrike">
                          <a:solidFill>
                            <a:srgbClr val="CC0000"/>
                          </a:solidFill>
                          <a:effectLst/>
                        </a:rPr>
                        <a:t>0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u="none" strike="noStrike" dirty="0">
                          <a:solidFill>
                            <a:srgbClr val="CC0000"/>
                          </a:solidFill>
                          <a:effectLst/>
                        </a:rPr>
                        <a:t>0</a:t>
                      </a:r>
                      <a:endParaRPr lang="en-IN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u="none" strike="noStrike">
                          <a:solidFill>
                            <a:srgbClr val="CC0000"/>
                          </a:solidFill>
                          <a:effectLst/>
                        </a:rPr>
                        <a:t>0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u="none" strike="noStrike">
                          <a:solidFill>
                            <a:srgbClr val="3C78D8"/>
                          </a:solidFill>
                          <a:effectLst/>
                        </a:rPr>
                        <a:t>0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u="none" strike="noStrike">
                          <a:solidFill>
                            <a:srgbClr val="3C78D8"/>
                          </a:solidFill>
                          <a:effectLst/>
                        </a:rPr>
                        <a:t>0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u="none" strike="noStrike">
                          <a:solidFill>
                            <a:srgbClr val="3C78D8"/>
                          </a:solidFill>
                          <a:effectLst/>
                        </a:rPr>
                        <a:t>0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u="none" strike="noStrike">
                          <a:solidFill>
                            <a:srgbClr val="3C78D8"/>
                          </a:solidFill>
                          <a:effectLst/>
                        </a:rPr>
                        <a:t>0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u="none" strike="noStrike">
                          <a:solidFill>
                            <a:srgbClr val="3C78D8"/>
                          </a:solidFill>
                          <a:effectLst/>
                        </a:rPr>
                        <a:t>0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u="none" strike="noStrike">
                          <a:solidFill>
                            <a:srgbClr val="3C78D8"/>
                          </a:solidFill>
                          <a:effectLst/>
                        </a:rPr>
                        <a:t>0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u="none" strike="noStrike">
                          <a:solidFill>
                            <a:srgbClr val="3C78D8"/>
                          </a:solidFill>
                          <a:effectLst/>
                        </a:rPr>
                        <a:t>1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u="none" strike="noStrike">
                          <a:solidFill>
                            <a:srgbClr val="38761D"/>
                          </a:solidFill>
                          <a:effectLst/>
                        </a:rPr>
                        <a:t>0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u="none" strike="noStrike">
                          <a:solidFill>
                            <a:srgbClr val="38761D"/>
                          </a:solidFill>
                          <a:effectLst/>
                        </a:rPr>
                        <a:t>0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u="none" strike="noStrike">
                          <a:solidFill>
                            <a:srgbClr val="38761D"/>
                          </a:solidFill>
                          <a:effectLst/>
                        </a:rPr>
                        <a:t>0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u="none" strike="noStrike">
                          <a:solidFill>
                            <a:srgbClr val="38761D"/>
                          </a:solidFill>
                          <a:effectLst/>
                        </a:rPr>
                        <a:t>0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u="none" strike="noStrike">
                          <a:solidFill>
                            <a:srgbClr val="38761D"/>
                          </a:solidFill>
                          <a:effectLst/>
                        </a:rPr>
                        <a:t>0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u="none" strike="noStrike" dirty="0">
                          <a:solidFill>
                            <a:srgbClr val="38761D"/>
                          </a:solidFill>
                          <a:effectLst/>
                        </a:rPr>
                        <a:t>1</a:t>
                      </a:r>
                      <a:endParaRPr lang="en-IN" dirty="0">
                        <a:effectLst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300" b="0" u="none" strike="noStrike" dirty="0">
                          <a:solidFill>
                            <a:srgbClr val="38761D"/>
                          </a:solidFill>
                          <a:effectLst/>
                        </a:rPr>
                        <a:t>0</a:t>
                      </a:r>
                      <a:endParaRPr lang="en-IN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2701790692"/>
                  </a:ext>
                </a:extLst>
              </a:tr>
            </a:tbl>
          </a:graphicData>
        </a:graphic>
      </p:graphicFrame>
      <p:sp>
        <p:nvSpPr>
          <p:cNvPr id="14" name="Rectangle 4">
            <a:extLst>
              <a:ext uri="{FF2B5EF4-FFF2-40B4-BE49-F238E27FC236}">
                <a16:creationId xmlns:a16="http://schemas.microsoft.com/office/drawing/2014/main" id="{8035C7B8-070D-A52B-B52B-0B35F978C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4473" y="510820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40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56EB8-76A3-592B-0F9F-498AEDE6E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latin typeface="Garamond" panose="02020404030301010803" pitchFamily="18" charset="0"/>
              </a:rPr>
              <a:t>Network architecture</a:t>
            </a:r>
            <a:endParaRPr lang="en-US" sz="3600" dirty="0">
              <a:latin typeface="Garamond" panose="02020404030301010803" pitchFamily="18" charset="0"/>
            </a:endParaRPr>
          </a:p>
        </p:txBody>
      </p:sp>
      <p:pic>
        <p:nvPicPr>
          <p:cNvPr id="15" name="Picture 14" descr="A diagram of a network&#10;&#10;Description automatically generated">
            <a:extLst>
              <a:ext uri="{FF2B5EF4-FFF2-40B4-BE49-F238E27FC236}">
                <a16:creationId xmlns:a16="http://schemas.microsoft.com/office/drawing/2014/main" id="{843BC6FC-8088-9F0B-478F-BD71989D4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429" y="1954387"/>
            <a:ext cx="4859735" cy="26913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0158D24-6C99-C537-C5A8-4F301E1B65E2}"/>
              </a:ext>
            </a:extLst>
          </p:cNvPr>
          <p:cNvSpPr txBox="1"/>
          <p:nvPr/>
        </p:nvSpPr>
        <p:spPr>
          <a:xfrm>
            <a:off x="2773661" y="4716249"/>
            <a:ext cx="13612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Garamond" panose="02020404030301010803" pitchFamily="18" charset="0"/>
              </a:rPr>
              <a:t>3 atom version (128</a:t>
            </a:r>
            <a:r>
              <a:rPr lang="en-US" sz="1100" baseline="30000" dirty="0">
                <a:latin typeface="Garamond" panose="02020404030301010803" pitchFamily="18" charset="0"/>
              </a:rPr>
              <a:t>3</a:t>
            </a:r>
            <a:r>
              <a:rPr lang="en-US" sz="1100" dirty="0">
                <a:latin typeface="Garamond" panose="02020404030301010803" pitchFamily="18" charset="0"/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A54FDF-4799-6415-F622-8A90F75BE8D4}"/>
              </a:ext>
            </a:extLst>
          </p:cNvPr>
          <p:cNvSpPr txBox="1"/>
          <p:nvPr/>
        </p:nvSpPr>
        <p:spPr>
          <a:xfrm>
            <a:off x="8916073" y="2739629"/>
            <a:ext cx="13612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Garamond" panose="02020404030301010803" pitchFamily="18" charset="0"/>
              </a:rPr>
              <a:t>5 atom version (128</a:t>
            </a:r>
            <a:r>
              <a:rPr lang="en-US" sz="1100" baseline="30000" dirty="0">
                <a:latin typeface="Garamond" panose="02020404030301010803" pitchFamily="18" charset="0"/>
              </a:rPr>
              <a:t>5</a:t>
            </a:r>
            <a:r>
              <a:rPr lang="en-US" sz="1100" dirty="0">
                <a:latin typeface="Garamond" panose="02020404030301010803" pitchFamily="18" charset="0"/>
              </a:rPr>
              <a:t>)</a:t>
            </a:r>
          </a:p>
        </p:txBody>
      </p:sp>
      <p:pic>
        <p:nvPicPr>
          <p:cNvPr id="19" name="Content Placeholder 4" descr="A diagram of a network&#10;&#10;Description automatically generated">
            <a:extLst>
              <a:ext uri="{FF2B5EF4-FFF2-40B4-BE49-F238E27FC236}">
                <a16:creationId xmlns:a16="http://schemas.microsoft.com/office/drawing/2014/main" id="{5AE014E2-AFD0-72E0-00E0-AD1D973A5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61331" y="3108961"/>
            <a:ext cx="4670754" cy="3618092"/>
          </a:xfrm>
          <a:ln>
            <a:solidFill>
              <a:schemeClr val="tx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B172F8F-6288-9EB9-B196-10DBEAF1907A}"/>
              </a:ext>
            </a:extLst>
          </p:cNvPr>
          <p:cNvSpPr txBox="1"/>
          <p:nvPr/>
        </p:nvSpPr>
        <p:spPr>
          <a:xfrm>
            <a:off x="1024128" y="6357721"/>
            <a:ext cx="3391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n atom version (</a:t>
            </a:r>
            <a:r>
              <a:rPr lang="en-US" b="1" dirty="0">
                <a:latin typeface="Garamond" panose="02020404030301010803" pitchFamily="18" charset="0"/>
              </a:rPr>
              <a:t>128</a:t>
            </a:r>
            <a:r>
              <a:rPr lang="en-US" b="1" baseline="30000" dirty="0">
                <a:latin typeface="Garamond" panose="02020404030301010803" pitchFamily="18" charset="0"/>
              </a:rPr>
              <a:t>n</a:t>
            </a:r>
            <a:r>
              <a:rPr lang="en-US" dirty="0">
                <a:latin typeface="Garamond" panose="02020404030301010803" pitchFamily="18" charset="0"/>
              </a:rPr>
              <a:t> combinations)</a:t>
            </a:r>
          </a:p>
        </p:txBody>
      </p:sp>
    </p:spTree>
    <p:extLst>
      <p:ext uri="{BB962C8B-B14F-4D97-AF65-F5344CB8AC3E}">
        <p14:creationId xmlns:p14="http://schemas.microsoft.com/office/powerpoint/2010/main" val="60391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42554-E574-28AD-42DD-373F96D61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five atom problem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CD94864-483C-4125-8B84-EBDAF322B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384" y="2084832"/>
            <a:ext cx="9071232" cy="408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487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437B7-3C55-E866-D83F-E55D0A805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Garamond" panose="02020404030301010803" pitchFamily="18" charset="0"/>
              </a:rPr>
              <a:t>analysis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9A260D8-0078-EEC4-40F3-AFF053B474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0874840"/>
              </p:ext>
            </p:extLst>
          </p:nvPr>
        </p:nvGraphicFramePr>
        <p:xfrm>
          <a:off x="1024128" y="2084832"/>
          <a:ext cx="4857750" cy="2169160"/>
        </p:xfrm>
        <a:graphic>
          <a:graphicData uri="http://schemas.openxmlformats.org/drawingml/2006/table">
            <a:tbl>
              <a:tblPr/>
              <a:tblGrid>
                <a:gridCol w="885825">
                  <a:extLst>
                    <a:ext uri="{9D8B030D-6E8A-4147-A177-3AD203B41FA5}">
                      <a16:colId xmlns:a16="http://schemas.microsoft.com/office/drawing/2014/main" val="3620071717"/>
                    </a:ext>
                  </a:extLst>
                </a:gridCol>
                <a:gridCol w="1495425">
                  <a:extLst>
                    <a:ext uri="{9D8B030D-6E8A-4147-A177-3AD203B41FA5}">
                      <a16:colId xmlns:a16="http://schemas.microsoft.com/office/drawing/2014/main" val="3307133788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1870593243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7697444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EB Garamond" pitchFamily="2" charset="0"/>
                        </a:rPr>
                        <a:t>Run Index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EB Garamond" pitchFamily="2" charset="0"/>
                        </a:rPr>
                        <a:t>Epochs</a:t>
                      </a:r>
                      <a:endParaRPr lang="en-IN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EB Garamond" pitchFamily="2" charset="0"/>
                        </a:rPr>
                        <a:t>Total Samples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EB Garamond" pitchFamily="2" charset="0"/>
                        </a:rPr>
                        <a:t>Test MSE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7741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 pitchFamily="2" charset="0"/>
                        </a:rPr>
                        <a:t>1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 pitchFamily="2" charset="0"/>
                        </a:rPr>
                        <a:t>30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 pitchFamily="2" charset="0"/>
                        </a:rPr>
                        <a:t>10</a:t>
                      </a:r>
                      <a:r>
                        <a:rPr lang="en-IN" sz="12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EB Garamond" pitchFamily="2" charset="0"/>
                        </a:rPr>
                        <a:t>6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 pitchFamily="2" charset="0"/>
                        </a:rPr>
                        <a:t>2.237 x 10</a:t>
                      </a:r>
                      <a:r>
                        <a:rPr lang="en-IN" sz="12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EB Garamond" pitchFamily="2" charset="0"/>
                        </a:rPr>
                        <a:t>-11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1876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 pitchFamily="2" charset="0"/>
                        </a:rPr>
                        <a:t>2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 pitchFamily="2" charset="0"/>
                        </a:rPr>
                        <a:t>200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 pitchFamily="2" charset="0"/>
                        </a:rPr>
                        <a:t>10</a:t>
                      </a:r>
                      <a:r>
                        <a:rPr lang="en-IN" sz="12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EB Garamond" pitchFamily="2" charset="0"/>
                        </a:rPr>
                        <a:t>5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 pitchFamily="2" charset="0"/>
                        </a:rPr>
                        <a:t>9.936 x 10</a:t>
                      </a:r>
                      <a:r>
                        <a:rPr lang="en-IN" sz="12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EB Garamond" pitchFamily="2" charset="0"/>
                        </a:rPr>
                        <a:t>-11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426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 pitchFamily="2" charset="0"/>
                        </a:rPr>
                        <a:t>3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 pitchFamily="2" charset="0"/>
                        </a:rPr>
                        <a:t>1.7 x 10</a:t>
                      </a:r>
                      <a:r>
                        <a:rPr lang="en-IN" sz="12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EB Garamond" pitchFamily="2" charset="0"/>
                        </a:rPr>
                        <a:t>3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 pitchFamily="2" charset="0"/>
                        </a:rPr>
                        <a:t>10</a:t>
                      </a:r>
                      <a:r>
                        <a:rPr lang="en-IN" sz="12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EB Garamond" pitchFamily="2" charset="0"/>
                        </a:rPr>
                        <a:t>4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 pitchFamily="2" charset="0"/>
                        </a:rPr>
                        <a:t>1.853 x 10</a:t>
                      </a:r>
                      <a:r>
                        <a:rPr lang="en-IN" sz="12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EB Garamond" pitchFamily="2" charset="0"/>
                        </a:rPr>
                        <a:t>-9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6117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 pitchFamily="2" charset="0"/>
                        </a:rPr>
                        <a:t>4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EB Garamond" pitchFamily="2" charset="0"/>
                        </a:rPr>
                        <a:t>4 x 10</a:t>
                      </a:r>
                      <a:r>
                        <a:rPr lang="en-IN" sz="12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EB Garamond" pitchFamily="2" charset="0"/>
                        </a:rPr>
                        <a:t>3</a:t>
                      </a:r>
                      <a:endParaRPr lang="en-IN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 pitchFamily="2" charset="0"/>
                        </a:rPr>
                        <a:t>5 x 10</a:t>
                      </a:r>
                      <a:r>
                        <a:rPr lang="en-IN" sz="12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EB Garamond" pitchFamily="2" charset="0"/>
                        </a:rPr>
                        <a:t>3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 pitchFamily="2" charset="0"/>
                        </a:rPr>
                        <a:t>4.869 x 10</a:t>
                      </a:r>
                      <a:r>
                        <a:rPr lang="en-IN" sz="12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EB Garamond" pitchFamily="2" charset="0"/>
                        </a:rPr>
                        <a:t>-7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63033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 pitchFamily="2" charset="0"/>
                        </a:rPr>
                        <a:t>5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 pitchFamily="2" charset="0"/>
                        </a:rPr>
                        <a:t>6 x 10</a:t>
                      </a:r>
                      <a:r>
                        <a:rPr lang="en-IN" sz="12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EB Garamond" pitchFamily="2" charset="0"/>
                        </a:rPr>
                        <a:t>3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 pitchFamily="2" charset="0"/>
                        </a:rPr>
                        <a:t>3 x 10</a:t>
                      </a:r>
                      <a:r>
                        <a:rPr lang="en-IN" sz="12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EB Garamond" pitchFamily="2" charset="0"/>
                        </a:rPr>
                        <a:t>3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 pitchFamily="2" charset="0"/>
                        </a:rPr>
                        <a:t>1.89 x 10</a:t>
                      </a:r>
                      <a:r>
                        <a:rPr lang="en-IN" sz="1200" b="1" i="0" u="none" strike="noStrike" baseline="30000">
                          <a:solidFill>
                            <a:srgbClr val="000000"/>
                          </a:solidFill>
                          <a:effectLst/>
                          <a:latin typeface="EB Garamond" pitchFamily="2" charset="0"/>
                        </a:rPr>
                        <a:t>-4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30494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 pitchFamily="2" charset="0"/>
                        </a:rPr>
                        <a:t>6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 pitchFamily="2" charset="0"/>
                        </a:rPr>
                        <a:t>10 x 10</a:t>
                      </a:r>
                      <a:r>
                        <a:rPr lang="en-IN" sz="12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EB Garamond" pitchFamily="2" charset="0"/>
                        </a:rPr>
                        <a:t>3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EB Garamond" pitchFamily="2" charset="0"/>
                        </a:rPr>
                        <a:t>10</a:t>
                      </a:r>
                      <a:r>
                        <a:rPr lang="en-IN" sz="1200" b="0" i="0" u="none" strike="noStrike" baseline="30000">
                          <a:solidFill>
                            <a:srgbClr val="000000"/>
                          </a:solidFill>
                          <a:effectLst/>
                          <a:latin typeface="EB Garamond" pitchFamily="2" charset="0"/>
                        </a:rPr>
                        <a:t>3</a:t>
                      </a:r>
                      <a:endParaRPr lang="en-IN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EB Garamond" pitchFamily="2" charset="0"/>
                        </a:rPr>
                        <a:t>4.102</a:t>
                      </a:r>
                      <a:endParaRPr lang="en-IN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134132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AFF405A9-5DD1-A8F6-1376-9F41B303B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31066" y="-11279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171" name="Picture 3">
            <a:extLst>
              <a:ext uri="{FF2B5EF4-FFF2-40B4-BE49-F238E27FC236}">
                <a16:creationId xmlns:a16="http://schemas.microsoft.com/office/drawing/2014/main" id="{EE990D27-2C4C-21BC-1BAE-398696D81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019" y="3929808"/>
            <a:ext cx="5207546" cy="258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9402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276</TotalTime>
  <Words>928</Words>
  <Application>Microsoft Macintosh PowerPoint</Application>
  <PresentationFormat>Widescreen</PresentationFormat>
  <Paragraphs>137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Courier New</vt:lpstr>
      <vt:lpstr>EB Garamond</vt:lpstr>
      <vt:lpstr>Garamond</vt:lpstr>
      <vt:lpstr>Tw Cen MT</vt:lpstr>
      <vt:lpstr>Tw Cen MT Condensed</vt:lpstr>
      <vt:lpstr>Wingdings 3</vt:lpstr>
      <vt:lpstr>Integral</vt:lpstr>
      <vt:lpstr>THESIS PRESENTATION</vt:lpstr>
      <vt:lpstr>AGENDA</vt:lpstr>
      <vt:lpstr>Machine learning</vt:lpstr>
      <vt:lpstr>GRAPH NEURAL NETWORKS in chemistry</vt:lpstr>
      <vt:lpstr>Feature representation</vt:lpstr>
      <vt:lpstr>THE SUMMATION PROBLEM</vt:lpstr>
      <vt:lpstr>Network architecture</vt:lpstr>
      <vt:lpstr>five atom problem</vt:lpstr>
      <vt:lpstr>analysis</vt:lpstr>
      <vt:lpstr>PowerPoint Presentation</vt:lpstr>
      <vt:lpstr>Linear regression</vt:lpstr>
      <vt:lpstr>TWO-ATOM PROBLEM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MID-SEMESTER PRESENTATION</dc:title>
  <dc:creator>Kanishk Yadav</dc:creator>
  <cp:lastModifiedBy>Kanishk Yadav</cp:lastModifiedBy>
  <cp:revision>4</cp:revision>
  <dcterms:created xsi:type="dcterms:W3CDTF">2023-10-20T01:44:05Z</dcterms:created>
  <dcterms:modified xsi:type="dcterms:W3CDTF">2023-12-06T06:11:45Z</dcterms:modified>
</cp:coreProperties>
</file>