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62" r:id="rId5"/>
    <p:sldId id="259" r:id="rId6"/>
    <p:sldId id="256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1957F85-BEA7-40E2-9F8C-1ACEA2CA17D2}" styleName="Normal Style 3 - Accent 1">
    <a:wholeTbl>
      <a:tcTxStyle>
        <a:fontRef idx="minor">
          <a:scrgbClr r="0" g="0" b="0"/>
        </a:fontRef>
        <a:schemeClr val="accen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>
        <a:fontRef idx="minor">
          <a:scrgbClr r="0" g="0" b="0"/>
        </a:fontRef>
        <a:schemeClr val="dk1"/>
      </a:tcTxStyle>
      <a:tcStyle>
        <a:tcBdr/>
        <a:fill>
          <a:solidFill>
            <a:schemeClr val="dk1">
              <a:lum val="8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5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accent1"/>
      </a:tcTxStyle>
      <a:tcStyle>
        <a:tcBdr/>
      </a:tcStyle>
    </a:seCell>
    <a:swCell>
      <a:tcTxStyle b="on">
        <a:fontRef idx="minor">
          <a:scrgbClr r="0" g="0" b="0"/>
        </a:fontRef>
        <a:schemeClr val="accent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500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5"/>
        <p:guide pos="3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6769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885936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70866" y="338441"/>
              <a:ext cx="11460400" cy="62216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5" name="TextBox 103"/>
          <p:cNvSpPr txBox="1"/>
          <p:nvPr/>
        </p:nvSpPr>
        <p:spPr>
          <a:xfrm>
            <a:off x="3655367" y="2014468"/>
            <a:ext cx="4881265" cy="237465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Screen Resversation</a:t>
            </a:r>
            <a:endPara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System (S.R.S)</a:t>
            </a:r>
            <a:endPara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</p:spTree>
    <p:extLst>
      <p:ext uri="{BB962C8B-B14F-4D97-AF65-F5344CB8AC3E}">
        <p14:creationId xmlns:p14="http://schemas.microsoft.com/office/powerpoint/2010/main" val="3455149003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70866" y="338441"/>
              <a:ext cx="11460400" cy="62216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5" name="TextBox 103"/>
          <p:cNvSpPr txBox="1"/>
          <p:nvPr/>
        </p:nvSpPr>
        <p:spPr>
          <a:xfrm>
            <a:off x="1233583" y="2153416"/>
            <a:ext cx="2429085" cy="69906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시나리오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  <p:sp>
        <p:nvSpPr>
          <p:cNvPr id="6" name="TextBox 103"/>
          <p:cNvSpPr txBox="1"/>
          <p:nvPr/>
        </p:nvSpPr>
        <p:spPr>
          <a:xfrm>
            <a:off x="1009243" y="4484000"/>
            <a:ext cx="5086757" cy="69974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추가하고 싶은 기능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  <p:sp>
        <p:nvSpPr>
          <p:cNvPr id="7" name="TextBox 103"/>
          <p:cNvSpPr txBox="1"/>
          <p:nvPr/>
        </p:nvSpPr>
        <p:spPr>
          <a:xfrm>
            <a:off x="1233583" y="3287138"/>
            <a:ext cx="4750954" cy="69865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데이터베이스 스키마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  <p:sp>
        <p:nvSpPr>
          <p:cNvPr id="8" name="TextBox 103"/>
          <p:cNvSpPr txBox="1"/>
          <p:nvPr/>
        </p:nvSpPr>
        <p:spPr>
          <a:xfrm>
            <a:off x="5053716" y="486947"/>
            <a:ext cx="2429085" cy="84687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S.R.S</a:t>
            </a:r>
            <a:endPara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</p:spTree>
    <p:extLst>
      <p:ext uri="{BB962C8B-B14F-4D97-AF65-F5344CB8AC3E}">
        <p14:creationId xmlns:p14="http://schemas.microsoft.com/office/powerpoint/2010/main" val="230822889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70866" y="338441"/>
              <a:ext cx="11460400" cy="62216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5" name="TextBox 103"/>
          <p:cNvSpPr txBox="1"/>
          <p:nvPr/>
        </p:nvSpPr>
        <p:spPr>
          <a:xfrm>
            <a:off x="710617" y="2126340"/>
            <a:ext cx="10404254" cy="13026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고객이 고객의 정보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이름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생년월일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전화번호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를 홈페이지에 등록한다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현재 상영중인 영화의 정보가 화면에 등장한다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고객이 보고싶은 영화를 선택하면 예약이 종료된다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예약이 종료되면 새로운 화면에 고객의 이름과 전화번호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영화정보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예약일시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상영관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가 나타난다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  <p:sp>
        <p:nvSpPr>
          <p:cNvPr id="8" name="TextBox 103"/>
          <p:cNvSpPr txBox="1"/>
          <p:nvPr/>
        </p:nvSpPr>
        <p:spPr>
          <a:xfrm>
            <a:off x="5053716" y="486947"/>
            <a:ext cx="2429085" cy="84687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시나리오</a:t>
            </a:r>
            <a:endPara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61203" y="3648918"/>
            <a:ext cx="1941745" cy="194174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8888" y="3648918"/>
            <a:ext cx="2231483" cy="2231483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5426363" y="4219373"/>
            <a:ext cx="1094359" cy="94236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83233340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70866" y="338441"/>
              <a:ext cx="11460400" cy="62216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8" name="TextBox 103"/>
          <p:cNvSpPr txBox="1"/>
          <p:nvPr/>
        </p:nvSpPr>
        <p:spPr>
          <a:xfrm>
            <a:off x="5053716" y="486947"/>
            <a:ext cx="2429085" cy="84687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SQL</a:t>
            </a:r>
            <a:endPara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0531" y="1622695"/>
            <a:ext cx="3648075" cy="11811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30854" y="1622695"/>
            <a:ext cx="3771900" cy="1219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70530" y="3029432"/>
            <a:ext cx="8362950" cy="12287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70530" y="4410152"/>
            <a:ext cx="9514618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7329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직사각형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00ff">
                <a:alpha val="498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22" name="직사각형 2"/>
            <p:cNvSpPr/>
            <p:nvPr/>
          </p:nvSpPr>
          <p:spPr>
            <a:xfrm>
              <a:off x="370866" y="338441"/>
              <a:ext cx="11460400" cy="6221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08702" y="1577974"/>
          <a:ext cx="3067223" cy="1851025"/>
        </p:xfrm>
        <a:graphic>
          <a:graphicData uri="http://schemas.openxmlformats.org/drawingml/2006/table">
            <a:tbl>
              <a:tblPr firstRow="1" bandRow="1">
                <a:tableStyleId>{C69FF03A-DF0C-4845-94BB-EF2385AD676B}</a:tableStyleId>
              </a:tblPr>
              <a:tblGrid>
                <a:gridCol w="3067223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customer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customer_id INT(50) - PK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25423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customer_name VARCHAR(50)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customer_birthday DATE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customer_phone VARCHAR(50)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435396" y="1574799"/>
          <a:ext cx="2768024" cy="1854200"/>
        </p:xfrm>
        <a:graphic>
          <a:graphicData uri="http://schemas.openxmlformats.org/drawingml/2006/table">
            <a:tbl>
              <a:tblPr firstRow="1" bandRow="1">
                <a:tableStyleId>{C69FF03A-DF0C-4845-94BB-EF2385AD676B}</a:tableStyleId>
              </a:tblPr>
              <a:tblGrid>
                <a:gridCol w="2768024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screen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370840">
                <a:tc>
                  <a:txBody>
                    <a:bodyPr vert="horz" lIns="68860" tIns="34430" rIns="68860" bIns="34430" anchor="ctr" anchorCtr="0"/>
                    <a:lstStyle/>
                    <a:p>
                      <a:pPr marL="0" marR="0" lvl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kern="0" spc="0">
                          <a:solidFill>
                            <a:srgbClr val="000000"/>
                          </a:solidFill>
                          <a:effectLst/>
                        </a:rPr>
                        <a:t>screen</a:t>
                      </a:r>
                      <a:r>
                        <a:rPr lang="en-US" kern="0" spc="0">
                          <a:solidFill>
                            <a:srgbClr val="000000"/>
                          </a:solidFill>
                          <a:effectLst/>
                        </a:rPr>
                        <a:t>_id INT(50)</a:t>
                      </a:r>
                      <a:r>
                        <a:rPr lang="en-US" altLang="ko-KR" kern="0" spc="0">
                          <a:solidFill>
                            <a:srgbClr val="000000"/>
                          </a:solidFill>
                          <a:effectLst/>
                        </a:rPr>
                        <a:t> - PK</a:t>
                      </a:r>
                      <a:endParaRPr lang="en-US" altLang="ko-KR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860" marR="68860" marT="34430" marB="34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lIns="68860" tIns="34430" rIns="68860" bIns="34430" anchor="ctr" anchorCtr="0"/>
                    <a:lstStyle/>
                    <a:p>
                      <a:pPr marL="0" marR="0" lvl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kern="0" spc="0">
                          <a:solidFill>
                            <a:srgbClr val="000000"/>
                          </a:solidFill>
                          <a:effectLst/>
                        </a:rPr>
                        <a:t>screen</a:t>
                      </a:r>
                      <a:r>
                        <a:rPr lang="en-US" kern="0" spc="0">
                          <a:solidFill>
                            <a:srgbClr val="000000"/>
                          </a:solidFill>
                          <a:effectLst/>
                        </a:rPr>
                        <a:t>_name VARCHAR(50)</a:t>
                      </a:r>
                      <a:endParaRPr lang="en-US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860" marR="68860" marT="34430" marB="34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lIns="68860" tIns="34430" rIns="68860" bIns="34430" anchor="ctr" anchorCtr="0"/>
                    <a:lstStyle/>
                    <a:p>
                      <a:pPr marL="0" marR="0" lvl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kern="0" spc="0">
                          <a:solidFill>
                            <a:srgbClr val="000000"/>
                          </a:solidFill>
                          <a:effectLst/>
                        </a:rPr>
                        <a:t>screen</a:t>
                      </a:r>
                      <a:r>
                        <a:rPr lang="en-US" kern="0" spc="0">
                          <a:solidFill>
                            <a:srgbClr val="000000"/>
                          </a:solidFill>
                          <a:effectLst/>
                        </a:rPr>
                        <a:t>_theater INT(50)</a:t>
                      </a:r>
                      <a:endParaRPr lang="en-US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860" marR="68860" marT="34430" marB="34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lIns="68860" tIns="34430" rIns="68860" bIns="34430" anchor="ctr" anchorCtr="0"/>
                    <a:lstStyle/>
                    <a:p>
                      <a:pPr marL="0" marR="0" lvl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kern="0" spc="0">
                          <a:solidFill>
                            <a:srgbClr val="000000"/>
                          </a:solidFill>
                          <a:effectLst/>
                        </a:rPr>
                        <a:t>screen</a:t>
                      </a:r>
                      <a:r>
                        <a:rPr lang="en-US" kern="0" spc="0">
                          <a:solidFill>
                            <a:srgbClr val="000000"/>
                          </a:solidFill>
                          <a:effectLst/>
                        </a:rPr>
                        <a:t>_time </a:t>
                      </a:r>
                      <a:r>
                        <a:rPr lang="en-US" altLang="ko-KR" kern="0" spc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  <a:endParaRPr lang="en-US" altLang="ko-KR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860" marR="68860" marT="34430" marB="34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713922" y="4327102"/>
          <a:ext cx="2764155" cy="1483360"/>
        </p:xfrm>
        <a:graphic>
          <a:graphicData uri="http://schemas.openxmlformats.org/drawingml/2006/table">
            <a:tbl>
              <a:tblPr firstRow="1" bandRow="1">
                <a:tableStyleId>{C69FF03A-DF0C-4845-94BB-EF2385AD676B}</a:tableStyleId>
              </a:tblPr>
              <a:tblGrid>
                <a:gridCol w="2764155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reservation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reservation_id INT(50) - PK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customer_id INT(50) - FK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marR="0" lvl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kern="0" spc="0">
                          <a:solidFill>
                            <a:srgbClr val="000000"/>
                          </a:solidFill>
                          <a:effectLst/>
                        </a:rPr>
                        <a:t>screen</a:t>
                      </a:r>
                      <a:r>
                        <a:rPr lang="en-US" kern="0" spc="0">
                          <a:solidFill>
                            <a:srgbClr val="000000"/>
                          </a:solidFill>
                          <a:effectLst/>
                        </a:rPr>
                        <a:t>_id INT(50)</a:t>
                      </a:r>
                      <a:r>
                        <a:rPr lang="en-US" altLang="ko-KR" kern="0" spc="0">
                          <a:solidFill>
                            <a:srgbClr val="000000"/>
                          </a:solidFill>
                          <a:effectLst/>
                        </a:rPr>
                        <a:t> - FK</a:t>
                      </a:r>
                      <a:endParaRPr lang="en-US" altLang="ko-KR" kern="0" spc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</a:tbl>
          </a:graphicData>
        </a:graphic>
      </p:graphicFrame>
      <p:cxnSp>
        <p:nvCxnSpPr>
          <p:cNvPr id="11" name="화살표 10"/>
          <p:cNvCxnSpPr/>
          <p:nvPr/>
        </p:nvCxnSpPr>
        <p:spPr>
          <a:xfrm rot="5400000">
            <a:off x="6120028" y="3495094"/>
            <a:ext cx="3673416" cy="957318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화살표 16"/>
          <p:cNvCxnSpPr/>
          <p:nvPr/>
        </p:nvCxnSpPr>
        <p:spPr>
          <a:xfrm rot="16200000" flipH="1">
            <a:off x="2624696" y="3188273"/>
            <a:ext cx="3140451" cy="1037993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03"/>
          <p:cNvSpPr txBox="1"/>
          <p:nvPr/>
        </p:nvSpPr>
        <p:spPr>
          <a:xfrm>
            <a:off x="3402043" y="464434"/>
            <a:ext cx="5387913" cy="84943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데이터베이스 스키마</a:t>
            </a:r>
            <a:endPara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</p:spTree>
    <p:extLst>
      <p:ext uri="{BB962C8B-B14F-4D97-AF65-F5344CB8AC3E}">
        <p14:creationId xmlns:p14="http://schemas.microsoft.com/office/powerpoint/2010/main" val="253775492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70866" y="338441"/>
              <a:ext cx="11460400" cy="62216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5" name="TextBox 103"/>
          <p:cNvSpPr txBox="1"/>
          <p:nvPr/>
        </p:nvSpPr>
        <p:spPr>
          <a:xfrm>
            <a:off x="771415" y="1829160"/>
            <a:ext cx="10535982" cy="16074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기존 시나리오는 원하는 영화를 예매하는 서비스가 전부입니다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예약이 완료되면 데이터베이스의 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reservation_id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를 통해 먹거리를 예약하는 기능을 추가합니다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그리하여 최종 시나리오는 하나의 플랫폼에서 영화와 먹거리를 동시에 해결할 수 있는 플랫폼입니다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  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  <p:sp>
        <p:nvSpPr>
          <p:cNvPr id="8" name="TextBox 103"/>
          <p:cNvSpPr txBox="1"/>
          <p:nvPr/>
        </p:nvSpPr>
        <p:spPr>
          <a:xfrm>
            <a:off x="3181003" y="486947"/>
            <a:ext cx="6174511" cy="84464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추가하고 싶은 기능</a:t>
            </a:r>
            <a:endPara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84408" y="3915382"/>
            <a:ext cx="1840415" cy="1840415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5426363" y="4219373"/>
            <a:ext cx="1094359" cy="94236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508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93164" y="3855893"/>
            <a:ext cx="1899904" cy="189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31259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70866" y="338441"/>
              <a:ext cx="11460400" cy="62216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5" name="TextBox 103"/>
          <p:cNvSpPr txBox="1"/>
          <p:nvPr/>
        </p:nvSpPr>
        <p:spPr>
          <a:xfrm>
            <a:off x="3655367" y="3003674"/>
            <a:ext cx="4881265" cy="85065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감사합니다</a:t>
            </a:r>
            <a:endPara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</p:spTree>
    <p:extLst>
      <p:ext uri="{BB962C8B-B14F-4D97-AF65-F5344CB8AC3E}">
        <p14:creationId xmlns:p14="http://schemas.microsoft.com/office/powerpoint/2010/main" val="244892005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83</ep:Words>
  <ep:PresentationFormat>화면 슬라이드 쇼(4:3)</ep:PresentationFormat>
  <ep:Paragraphs>22</ep:Paragraphs>
  <ep:Slides>7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2023-02-24T08:54:56.110</dcterms:created>
  <dc:creator>MITE1504</dc:creator>
  <cp:lastModifiedBy>MITE1504</cp:lastModifiedBy>
  <dcterms:modified xsi:type="dcterms:W3CDTF">2023-02-28T10:45:11.827</dcterms:modified>
  <cp:revision>22</cp:revision>
  <cp:version>12.0.0.2535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