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3" r:id="rId4"/>
    <p:sldId id="260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8" r:id="rId24"/>
    <p:sldId id="279" r:id="rId25"/>
    <p:sldId id="280" r:id="rId26"/>
    <p:sldId id="277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6E0D-0932-4959-994F-96444DCF14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0F5D1F-06E1-45CA-813B-65F1C787C6B3}">
      <dgm:prSet/>
      <dgm:spPr/>
      <dgm:t>
        <a:bodyPr/>
        <a:lstStyle/>
        <a:p>
          <a:pPr>
            <a:defRPr cap="all"/>
          </a:pPr>
          <a:r>
            <a:rPr lang="ko-KR"/>
            <a:t>클래스들을 관리하기 좋게 기능별로 모아둘 수 있는 폴더 같은 기능</a:t>
          </a:r>
          <a:endParaRPr lang="en-US"/>
        </a:p>
      </dgm:t>
    </dgm:pt>
    <dgm:pt modelId="{262E1617-A49F-4697-A64E-58F5038719A5}" type="parTrans" cxnId="{F0B2734E-9EE8-4929-AED5-3CEDDF6DA2D0}">
      <dgm:prSet/>
      <dgm:spPr/>
      <dgm:t>
        <a:bodyPr/>
        <a:lstStyle/>
        <a:p>
          <a:endParaRPr lang="en-US"/>
        </a:p>
      </dgm:t>
    </dgm:pt>
    <dgm:pt modelId="{7C682925-595F-4650-BB54-7045F8583320}" type="sibTrans" cxnId="{F0B2734E-9EE8-4929-AED5-3CEDDF6DA2D0}">
      <dgm:prSet/>
      <dgm:spPr/>
      <dgm:t>
        <a:bodyPr/>
        <a:lstStyle/>
        <a:p>
          <a:endParaRPr lang="en-US"/>
        </a:p>
      </dgm:t>
    </dgm:pt>
    <dgm:pt modelId="{7C80A1D2-058D-43E5-95EF-B6C7A8CB69CA}">
      <dgm:prSet/>
      <dgm:spPr/>
      <dgm:t>
        <a:bodyPr/>
        <a:lstStyle/>
        <a:p>
          <a:pPr>
            <a:defRPr cap="all"/>
          </a:pPr>
          <a:r>
            <a:rPr lang="ko-KR"/>
            <a:t>실제로 폴더로 구현됩니다</a:t>
          </a:r>
          <a:r>
            <a:rPr lang="en-US"/>
            <a:t>.</a:t>
          </a:r>
        </a:p>
      </dgm:t>
    </dgm:pt>
    <dgm:pt modelId="{4F6280FA-E81B-416C-BBFA-820C5C331A36}" type="parTrans" cxnId="{AFDB0D96-C7AC-4358-84E3-40176F799680}">
      <dgm:prSet/>
      <dgm:spPr/>
      <dgm:t>
        <a:bodyPr/>
        <a:lstStyle/>
        <a:p>
          <a:endParaRPr lang="en-US"/>
        </a:p>
      </dgm:t>
    </dgm:pt>
    <dgm:pt modelId="{C619FA41-74C5-4F05-BD1B-ACBA53DA32AF}" type="sibTrans" cxnId="{AFDB0D96-C7AC-4358-84E3-40176F799680}">
      <dgm:prSet/>
      <dgm:spPr/>
      <dgm:t>
        <a:bodyPr/>
        <a:lstStyle/>
        <a:p>
          <a:endParaRPr lang="en-US"/>
        </a:p>
      </dgm:t>
    </dgm:pt>
    <dgm:pt modelId="{510A6301-8118-4FE2-9623-D65A97F982EC}" type="pres">
      <dgm:prSet presAssocID="{E5766E0D-0932-4959-994F-96444DCF141B}" presName="root" presStyleCnt="0">
        <dgm:presLayoutVars>
          <dgm:dir/>
          <dgm:resizeHandles val="exact"/>
        </dgm:presLayoutVars>
      </dgm:prSet>
      <dgm:spPr/>
    </dgm:pt>
    <dgm:pt modelId="{4CB93409-6882-4B3F-A9F9-860598D449B3}" type="pres">
      <dgm:prSet presAssocID="{480F5D1F-06E1-45CA-813B-65F1C787C6B3}" presName="compNode" presStyleCnt="0"/>
      <dgm:spPr/>
    </dgm:pt>
    <dgm:pt modelId="{A57BAE6C-C6B6-4741-A4E7-566FA602D2E0}" type="pres">
      <dgm:prSet presAssocID="{480F5D1F-06E1-45CA-813B-65F1C787C6B3}" presName="iconBgRect" presStyleLbl="bgShp" presStyleIdx="0" presStyleCnt="2"/>
      <dgm:spPr/>
    </dgm:pt>
    <dgm:pt modelId="{1365BBB0-F585-49A2-93DD-0E9BD40B6514}" type="pres">
      <dgm:prSet presAssocID="{480F5D1F-06E1-45CA-813B-65F1C787C6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C354A0F-31B6-4C5A-B26A-19A3C87638DC}" type="pres">
      <dgm:prSet presAssocID="{480F5D1F-06E1-45CA-813B-65F1C787C6B3}" presName="spaceRect" presStyleCnt="0"/>
      <dgm:spPr/>
    </dgm:pt>
    <dgm:pt modelId="{68D4F226-F376-41AC-8583-A8FD32A3D5A4}" type="pres">
      <dgm:prSet presAssocID="{480F5D1F-06E1-45CA-813B-65F1C787C6B3}" presName="textRect" presStyleLbl="revTx" presStyleIdx="0" presStyleCnt="2">
        <dgm:presLayoutVars>
          <dgm:chMax val="1"/>
          <dgm:chPref val="1"/>
        </dgm:presLayoutVars>
      </dgm:prSet>
      <dgm:spPr/>
    </dgm:pt>
    <dgm:pt modelId="{451C4723-33CE-49DC-AE93-EA3B2F08FFEA}" type="pres">
      <dgm:prSet presAssocID="{7C682925-595F-4650-BB54-7045F8583320}" presName="sibTrans" presStyleCnt="0"/>
      <dgm:spPr/>
    </dgm:pt>
    <dgm:pt modelId="{6EF1500B-F824-4921-98BD-59ABFD60B4CE}" type="pres">
      <dgm:prSet presAssocID="{7C80A1D2-058D-43E5-95EF-B6C7A8CB69CA}" presName="compNode" presStyleCnt="0"/>
      <dgm:spPr/>
    </dgm:pt>
    <dgm:pt modelId="{F74EBB79-85BC-4A2F-9EA0-4DF3498BC73A}" type="pres">
      <dgm:prSet presAssocID="{7C80A1D2-058D-43E5-95EF-B6C7A8CB69CA}" presName="iconBgRect" presStyleLbl="bgShp" presStyleIdx="1" presStyleCnt="2"/>
      <dgm:spPr/>
    </dgm:pt>
    <dgm:pt modelId="{1EC18F15-6013-424E-84E6-9EF2FEC7EB1D}" type="pres">
      <dgm:prSet presAssocID="{7C80A1D2-058D-43E5-95EF-B6C7A8CB69CA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F73D493-82F0-4204-8DEA-D94D77984686}" type="pres">
      <dgm:prSet presAssocID="{7C80A1D2-058D-43E5-95EF-B6C7A8CB69CA}" presName="spaceRect" presStyleCnt="0"/>
      <dgm:spPr/>
    </dgm:pt>
    <dgm:pt modelId="{711C5FB8-0B9B-48C8-9739-29FFF3BB104F}" type="pres">
      <dgm:prSet presAssocID="{7C80A1D2-058D-43E5-95EF-B6C7A8CB69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48919-54C4-42B5-9A54-16BE71FF6DF3}" type="presOf" srcId="{E5766E0D-0932-4959-994F-96444DCF141B}" destId="{510A6301-8118-4FE2-9623-D65A97F982EC}" srcOrd="0" destOrd="0" presId="urn:microsoft.com/office/officeart/2018/5/layout/IconCircleLabelList"/>
    <dgm:cxn modelId="{F0B2734E-9EE8-4929-AED5-3CEDDF6DA2D0}" srcId="{E5766E0D-0932-4959-994F-96444DCF141B}" destId="{480F5D1F-06E1-45CA-813B-65F1C787C6B3}" srcOrd="0" destOrd="0" parTransId="{262E1617-A49F-4697-A64E-58F5038719A5}" sibTransId="{7C682925-595F-4650-BB54-7045F8583320}"/>
    <dgm:cxn modelId="{AFDB0D96-C7AC-4358-84E3-40176F799680}" srcId="{E5766E0D-0932-4959-994F-96444DCF141B}" destId="{7C80A1D2-058D-43E5-95EF-B6C7A8CB69CA}" srcOrd="1" destOrd="0" parTransId="{4F6280FA-E81B-416C-BBFA-820C5C331A36}" sibTransId="{C619FA41-74C5-4F05-BD1B-ACBA53DA32AF}"/>
    <dgm:cxn modelId="{71DAABAF-E34D-4AE9-A3F9-2DB642C3E66B}" type="presOf" srcId="{480F5D1F-06E1-45CA-813B-65F1C787C6B3}" destId="{68D4F226-F376-41AC-8583-A8FD32A3D5A4}" srcOrd="0" destOrd="0" presId="urn:microsoft.com/office/officeart/2018/5/layout/IconCircleLabelList"/>
    <dgm:cxn modelId="{B2D312F9-40BC-415E-95D2-59D52430AD07}" type="presOf" srcId="{7C80A1D2-058D-43E5-95EF-B6C7A8CB69CA}" destId="{711C5FB8-0B9B-48C8-9739-29FFF3BB104F}" srcOrd="0" destOrd="0" presId="urn:microsoft.com/office/officeart/2018/5/layout/IconCircleLabelList"/>
    <dgm:cxn modelId="{819DE8A6-F4FF-4092-B369-2D2E05DD8C87}" type="presParOf" srcId="{510A6301-8118-4FE2-9623-D65A97F982EC}" destId="{4CB93409-6882-4B3F-A9F9-860598D449B3}" srcOrd="0" destOrd="0" presId="urn:microsoft.com/office/officeart/2018/5/layout/IconCircleLabelList"/>
    <dgm:cxn modelId="{83B9398B-0C51-4D19-84FE-2455D9080775}" type="presParOf" srcId="{4CB93409-6882-4B3F-A9F9-860598D449B3}" destId="{A57BAE6C-C6B6-4741-A4E7-566FA602D2E0}" srcOrd="0" destOrd="0" presId="urn:microsoft.com/office/officeart/2018/5/layout/IconCircleLabelList"/>
    <dgm:cxn modelId="{675932B4-99E7-4926-9ECE-2EF0F3AE2437}" type="presParOf" srcId="{4CB93409-6882-4B3F-A9F9-860598D449B3}" destId="{1365BBB0-F585-49A2-93DD-0E9BD40B6514}" srcOrd="1" destOrd="0" presId="urn:microsoft.com/office/officeart/2018/5/layout/IconCircleLabelList"/>
    <dgm:cxn modelId="{09A32CA0-BBA5-4814-A285-9E71C12CE367}" type="presParOf" srcId="{4CB93409-6882-4B3F-A9F9-860598D449B3}" destId="{AC354A0F-31B6-4C5A-B26A-19A3C87638DC}" srcOrd="2" destOrd="0" presId="urn:microsoft.com/office/officeart/2018/5/layout/IconCircleLabelList"/>
    <dgm:cxn modelId="{1468BA02-AA85-4A12-AD47-940636EFE103}" type="presParOf" srcId="{4CB93409-6882-4B3F-A9F9-860598D449B3}" destId="{68D4F226-F376-41AC-8583-A8FD32A3D5A4}" srcOrd="3" destOrd="0" presId="urn:microsoft.com/office/officeart/2018/5/layout/IconCircleLabelList"/>
    <dgm:cxn modelId="{ED4A5579-77B7-4757-AB95-C127F6770CBD}" type="presParOf" srcId="{510A6301-8118-4FE2-9623-D65A97F982EC}" destId="{451C4723-33CE-49DC-AE93-EA3B2F08FFEA}" srcOrd="1" destOrd="0" presId="urn:microsoft.com/office/officeart/2018/5/layout/IconCircleLabelList"/>
    <dgm:cxn modelId="{3B4C33F6-5092-4C27-B1A0-572C6DEC05A7}" type="presParOf" srcId="{510A6301-8118-4FE2-9623-D65A97F982EC}" destId="{6EF1500B-F824-4921-98BD-59ABFD60B4CE}" srcOrd="2" destOrd="0" presId="urn:microsoft.com/office/officeart/2018/5/layout/IconCircleLabelList"/>
    <dgm:cxn modelId="{1AE65C0B-D916-4367-B356-5F0936CC7BA7}" type="presParOf" srcId="{6EF1500B-F824-4921-98BD-59ABFD60B4CE}" destId="{F74EBB79-85BC-4A2F-9EA0-4DF3498BC73A}" srcOrd="0" destOrd="0" presId="urn:microsoft.com/office/officeart/2018/5/layout/IconCircleLabelList"/>
    <dgm:cxn modelId="{A47BA981-902C-4DB2-9E82-CB17CAB3D777}" type="presParOf" srcId="{6EF1500B-F824-4921-98BD-59ABFD60B4CE}" destId="{1EC18F15-6013-424E-84E6-9EF2FEC7EB1D}" srcOrd="1" destOrd="0" presId="urn:microsoft.com/office/officeart/2018/5/layout/IconCircleLabelList"/>
    <dgm:cxn modelId="{0EE3D4E3-A9C2-4FDC-8B67-2F634377F6CA}" type="presParOf" srcId="{6EF1500B-F824-4921-98BD-59ABFD60B4CE}" destId="{DF73D493-82F0-4204-8DEA-D94D77984686}" srcOrd="2" destOrd="0" presId="urn:microsoft.com/office/officeart/2018/5/layout/IconCircleLabelList"/>
    <dgm:cxn modelId="{885C492B-80B1-40BE-A471-E5191BEF518D}" type="presParOf" srcId="{6EF1500B-F824-4921-98BD-59ABFD60B4CE}" destId="{711C5FB8-0B9B-48C8-9739-29FFF3BB10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BAE6C-C6B6-4741-A4E7-566FA602D2E0}">
      <dsp:nvSpPr>
        <dsp:cNvPr id="0" name=""/>
        <dsp:cNvSpPr/>
      </dsp:nvSpPr>
      <dsp:spPr>
        <a:xfrm>
          <a:off x="204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5BBB0-F585-49A2-93DD-0E9BD40B6514}">
      <dsp:nvSpPr>
        <dsp:cNvPr id="0" name=""/>
        <dsp:cNvSpPr/>
      </dsp:nvSpPr>
      <dsp:spPr>
        <a:xfrm>
          <a:off x="250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4F226-F376-41AC-8583-A8FD32A3D5A4}">
      <dsp:nvSpPr>
        <dsp:cNvPr id="0" name=""/>
        <dsp:cNvSpPr/>
      </dsp:nvSpPr>
      <dsp:spPr>
        <a:xfrm>
          <a:off x="133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클래스들을 관리하기 좋게 기능별로 모아둘 수 있는 폴더 같은 기능</a:t>
          </a:r>
          <a:endParaRPr lang="en-US" sz="1700" kern="1200"/>
        </a:p>
      </dsp:txBody>
      <dsp:txXfrm>
        <a:off x="1338228" y="3372473"/>
        <a:ext cx="3600000" cy="720000"/>
      </dsp:txXfrm>
    </dsp:sp>
    <dsp:sp modelId="{F74EBB79-85BC-4A2F-9EA0-4DF3498BC73A}">
      <dsp:nvSpPr>
        <dsp:cNvPr id="0" name=""/>
        <dsp:cNvSpPr/>
      </dsp:nvSpPr>
      <dsp:spPr>
        <a:xfrm>
          <a:off x="627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18F15-6013-424E-84E6-9EF2FEC7EB1D}">
      <dsp:nvSpPr>
        <dsp:cNvPr id="0" name=""/>
        <dsp:cNvSpPr/>
      </dsp:nvSpPr>
      <dsp:spPr>
        <a:xfrm>
          <a:off x="6738228" y="960472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C5FB8-0B9B-48C8-9739-29FFF3BB104F}">
      <dsp:nvSpPr>
        <dsp:cNvPr id="0" name=""/>
        <dsp:cNvSpPr/>
      </dsp:nvSpPr>
      <dsp:spPr>
        <a:xfrm>
          <a:off x="556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실제로 폴더로 구현됩니다</a:t>
          </a:r>
          <a:r>
            <a:rPr lang="en-US" sz="1700" kern="1200"/>
            <a:t>.</a:t>
          </a:r>
        </a:p>
      </dsp:txBody>
      <dsp:txXfrm>
        <a:off x="5568228" y="337247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bjektorientierte_Analyse_und_Design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A-level_Computing/AQA/Paper_1/Fundamentals_of_programming/Elements_of_Object-Oriented_Programmin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jump.com/CIS77/ASM/DataTypes/T77_0270_sext_example_movsx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eptics.stackexchange.com/questions/9870/do-3-billion-devices-run-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E6DA4-98CB-4A60-8FAD-C3C87C8B5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F8333-187B-412E-8B83-32A0EBC8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Java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8CD7E-2C9D-40E8-B53D-FFAE20AE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6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0E5C-9A36-4170-9FCD-38F1057C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프로그램의 실행구조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CC34A2-9489-4F3C-B484-A6B6A4ED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64" y="2618160"/>
            <a:ext cx="5298133" cy="3176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3774AD-009B-4CA0-AF7E-BB79FD9A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87" y="3129772"/>
            <a:ext cx="6629975" cy="3284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C797E-6C60-4792-98CF-5D9658C00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97085"/>
            <a:ext cx="555546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EC93-1E2E-4374-8F20-76E0544A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 코드의 구조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32106-8BF1-451A-8E6A-8BF8E5D1F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29136"/>
            <a:ext cx="10168128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3B637-CEDC-4099-A49C-D7A070ABFE82}"/>
              </a:ext>
            </a:extLst>
          </p:cNvPr>
          <p:cNvSpPr/>
          <p:nvPr/>
        </p:nvSpPr>
        <p:spPr>
          <a:xfrm>
            <a:off x="1115568" y="3128683"/>
            <a:ext cx="330797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F90B0C-7857-4434-A14C-228ACD54B1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23544" y="3278842"/>
            <a:ext cx="3662621" cy="295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C40D68-DBAB-4175-BAE3-352AE648BA4E}"/>
              </a:ext>
            </a:extLst>
          </p:cNvPr>
          <p:cNvSpPr txBox="1"/>
          <p:nvPr/>
        </p:nvSpPr>
        <p:spPr>
          <a:xfrm>
            <a:off x="8000462" y="281716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패키지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16E667-88F2-4A81-9E24-20CF3E3C9629}"/>
              </a:ext>
            </a:extLst>
          </p:cNvPr>
          <p:cNvSpPr/>
          <p:nvPr/>
        </p:nvSpPr>
        <p:spPr>
          <a:xfrm>
            <a:off x="1192306" y="2447365"/>
            <a:ext cx="3307976" cy="459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D82CC3-CEE7-4B91-92CD-8C0B46F1F4D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282" y="2677277"/>
            <a:ext cx="3500180" cy="324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E90DE1-7E4F-461D-A3B7-E9B1593CC655}"/>
              </a:ext>
            </a:extLst>
          </p:cNvPr>
          <p:cNvSpPr txBox="1"/>
          <p:nvPr/>
        </p:nvSpPr>
        <p:spPr>
          <a:xfrm>
            <a:off x="8000462" y="3426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클래스명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5FF73A-E151-4269-9D6A-F08D988E9180}"/>
              </a:ext>
            </a:extLst>
          </p:cNvPr>
          <p:cNvSpPr/>
          <p:nvPr/>
        </p:nvSpPr>
        <p:spPr>
          <a:xfrm>
            <a:off x="4282081" y="3751569"/>
            <a:ext cx="83676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FF6222-146D-4E37-8C6F-06B2B3201744}"/>
              </a:ext>
            </a:extLst>
          </p:cNvPr>
          <p:cNvCxnSpPr>
            <a:cxnSpLocks/>
          </p:cNvCxnSpPr>
          <p:nvPr/>
        </p:nvCxnSpPr>
        <p:spPr>
          <a:xfrm>
            <a:off x="5077968" y="3900865"/>
            <a:ext cx="3476492" cy="558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F6ACA0-90DF-4C79-A3EF-A5F132F0200D}"/>
              </a:ext>
            </a:extLst>
          </p:cNvPr>
          <p:cNvSpPr txBox="1"/>
          <p:nvPr/>
        </p:nvSpPr>
        <p:spPr>
          <a:xfrm>
            <a:off x="8554460" y="4312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메서드명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248CD7-7BED-41E9-B1A2-827247632612}"/>
              </a:ext>
            </a:extLst>
          </p:cNvPr>
          <p:cNvSpPr/>
          <p:nvPr/>
        </p:nvSpPr>
        <p:spPr>
          <a:xfrm>
            <a:off x="1442780" y="4078780"/>
            <a:ext cx="5746914" cy="5584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1C916-056B-4A8A-A729-DD832B4DC00F}"/>
              </a:ext>
            </a:extLst>
          </p:cNvPr>
          <p:cNvSpPr txBox="1"/>
          <p:nvPr/>
        </p:nvSpPr>
        <p:spPr>
          <a:xfrm>
            <a:off x="5419678" y="468159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102944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22932-3D39-4B69-8E0B-D5D41CE3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프로그램의 구성 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F8129-9A25-44B3-84A2-0D577DFC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문장</a:t>
            </a:r>
            <a:endParaRPr lang="en-US" altLang="ko-KR" dirty="0"/>
          </a:p>
          <a:p>
            <a:r>
              <a:rPr lang="ko-KR" altLang="en-US" dirty="0"/>
              <a:t>블록</a:t>
            </a:r>
            <a:endParaRPr lang="en-US" altLang="ko-KR" dirty="0"/>
          </a:p>
          <a:p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패키지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46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5085-59B9-4048-A2AB-C251F419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500F0-B624-4ACB-9891-81A2225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10, 20, 23.5, -12.3f, ‘A’, “Hello”</a:t>
            </a:r>
            <a:r>
              <a:rPr lang="ko-KR" altLang="en-US" dirty="0"/>
              <a:t>와 같은 가장 작은 단위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A5DF5-1DDA-4808-B50E-1D866F9B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00" y="4166337"/>
            <a:ext cx="3714711" cy="8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2E67-0BC0-494F-94A6-2CC75F6D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73F7C-C82A-4AF7-B858-43C86E23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3+4, a+10, 5*x </a:t>
            </a:r>
            <a:r>
              <a:rPr lang="ko-KR" altLang="en-US" dirty="0"/>
              <a:t>와 같은 값들과 연산자로 이루어진 식</a:t>
            </a:r>
          </a:p>
        </p:txBody>
      </p:sp>
    </p:spTree>
    <p:extLst>
      <p:ext uri="{BB962C8B-B14F-4D97-AF65-F5344CB8AC3E}">
        <p14:creationId xmlns:p14="http://schemas.microsoft.com/office/powerpoint/2010/main" val="218662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18D3B-0AE7-435D-A31E-DF72EE3F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D236C-B63C-42FB-BBC2-785E6087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어떤 일을 하는 가장 작은 단위</a:t>
            </a:r>
            <a:endParaRPr lang="en-US" altLang="ko-KR" dirty="0"/>
          </a:p>
          <a:p>
            <a:r>
              <a:rPr lang="en-US" altLang="ko-KR" dirty="0"/>
              <a:t>a=10; //a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대입</a:t>
            </a:r>
            <a:endParaRPr lang="en-US" altLang="ko-KR" dirty="0"/>
          </a:p>
          <a:p>
            <a:r>
              <a:rPr lang="en-US" altLang="ko-KR" dirty="0"/>
              <a:t>b=3+1; //b</a:t>
            </a:r>
            <a:r>
              <a:rPr lang="ko-KR" altLang="en-US" dirty="0"/>
              <a:t>에 </a:t>
            </a:r>
            <a:r>
              <a:rPr lang="en-US" altLang="ko-KR" dirty="0"/>
              <a:t>3+1</a:t>
            </a:r>
            <a:r>
              <a:rPr lang="ko-KR" altLang="en-US" dirty="0"/>
              <a:t>의 식의 값을 대입</a:t>
            </a:r>
            <a:endParaRPr lang="en-US" altLang="ko-KR" dirty="0"/>
          </a:p>
          <a:p>
            <a:r>
              <a:rPr lang="en-US" altLang="ko-KR" dirty="0"/>
              <a:t>int c; //int</a:t>
            </a:r>
            <a:r>
              <a:rPr lang="ko-KR" altLang="en-US" dirty="0"/>
              <a:t>타입의 변수 </a:t>
            </a:r>
            <a:r>
              <a:rPr lang="en-US" altLang="ko-KR" dirty="0"/>
              <a:t>c</a:t>
            </a:r>
            <a:r>
              <a:rPr lang="ko-KR" altLang="en-US" dirty="0"/>
              <a:t>를 선언</a:t>
            </a:r>
            <a:endParaRPr lang="en-US" altLang="ko-KR" dirty="0"/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 //</a:t>
            </a:r>
            <a:r>
              <a:rPr lang="ko-KR" altLang="en-US" dirty="0"/>
              <a:t>안녕하세요라고 출력</a:t>
            </a:r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문장은 세미콜론</a:t>
            </a:r>
            <a:r>
              <a:rPr lang="en-US" altLang="ko-KR" dirty="0"/>
              <a:t>(;)</a:t>
            </a:r>
            <a:r>
              <a:rPr lang="ko-KR" altLang="en-US" dirty="0"/>
              <a:t>으로 끝납니다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8D47EE-4CF9-4A53-995E-D28AD15E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29" y="6172200"/>
            <a:ext cx="4306771" cy="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1D8A-C751-4D17-BED6-919C3F1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42756-E54B-4938-A0C8-2E16F5EC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와 </a:t>
            </a:r>
            <a:r>
              <a:rPr lang="en-US" altLang="ko-KR" dirty="0"/>
              <a:t>}</a:t>
            </a:r>
            <a:r>
              <a:rPr lang="ko-KR" altLang="en-US" dirty="0"/>
              <a:t>로 둘러싸여 문장들을 </a:t>
            </a:r>
            <a:r>
              <a:rPr lang="ko-KR" altLang="en-US" dirty="0" err="1"/>
              <a:t>묶어둔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보기 좋게 묶는 용도도 있고</a:t>
            </a:r>
            <a:r>
              <a:rPr lang="en-US" altLang="ko-KR" dirty="0"/>
              <a:t>, </a:t>
            </a:r>
            <a:r>
              <a:rPr lang="ko-KR" altLang="en-US" dirty="0"/>
              <a:t>여러 기능들이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{	//</a:t>
            </a:r>
            <a:r>
              <a:rPr lang="ko-KR" altLang="en-US" dirty="0"/>
              <a:t>인사하는 블록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</a:t>
            </a:r>
            <a:r>
              <a:rPr lang="en-US" altLang="ko-KR" dirty="0">
                <a:sym typeface="Wingdings" panose="05000000000000000000" pitchFamily="2" charset="2"/>
              </a:rPr>
              <a:t>”);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434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8AB2-70A4-4683-B6FB-3B2894B8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B3462-4217-48BD-BE93-2EEBC908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2478024"/>
            <a:ext cx="11698941" cy="369417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재사용될 수 있는 블록</a:t>
            </a:r>
            <a:endParaRPr lang="en-US" altLang="ko-KR" dirty="0"/>
          </a:p>
          <a:p>
            <a:r>
              <a:rPr lang="ko-KR" altLang="en-US" dirty="0"/>
              <a:t>함수와 유사하여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출력값이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add(int a, int b) {	//</a:t>
            </a:r>
            <a:r>
              <a:rPr lang="ko-KR" altLang="en-US" dirty="0"/>
              <a:t>메서드 이름을 </a:t>
            </a:r>
            <a:r>
              <a:rPr lang="en-US" altLang="ko-KR" dirty="0"/>
              <a:t>add,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int2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</a:p>
          <a:p>
            <a:pPr marL="0" indent="0">
              <a:buNone/>
            </a:pPr>
            <a:r>
              <a:rPr lang="en-US" altLang="ko-KR" dirty="0"/>
              <a:t>	int c = </a:t>
            </a:r>
            <a:r>
              <a:rPr lang="en-US" altLang="ko-KR" dirty="0" err="1"/>
              <a:t>a+b</a:t>
            </a:r>
            <a:r>
              <a:rPr lang="en-US" altLang="ko-KR" dirty="0"/>
              <a:t>;		//c</a:t>
            </a:r>
            <a:r>
              <a:rPr lang="ko-KR" altLang="en-US" dirty="0"/>
              <a:t>라는 변수를 선언하고 </a:t>
            </a:r>
            <a:r>
              <a:rPr lang="en-US" altLang="ko-KR" dirty="0" err="1"/>
              <a:t>a+b</a:t>
            </a:r>
            <a:r>
              <a:rPr lang="ko-KR" altLang="en-US" dirty="0"/>
              <a:t>의 값을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c;		//</a:t>
            </a:r>
            <a:r>
              <a:rPr lang="ko-KR" altLang="en-US" dirty="0" err="1"/>
              <a:t>함수값을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의 값으로 하고 함수를 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503D71-A7BE-4E76-BE59-5403E8E0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33" y="5559650"/>
            <a:ext cx="3934386" cy="10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2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B10FF-7912-4B54-B638-32E2CEB3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ko-KR" altLang="en-US" sz="3400"/>
              <a:t>클래스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0ECD-D74D-4448-B338-EDB496DE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ko-KR" altLang="en-US" sz="1800"/>
              <a:t>여러 메서드들과 관련된 데이터들을 한데 묶어 관리하기 편하게 만든 단위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자바 프로그램들은 클래스들의 유기적 연결로 구성된다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5" name="그림 4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E5A2E14B-7CF6-4DE4-A7DC-6CA4D343D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5392" y="641286"/>
            <a:ext cx="2505456" cy="1996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47261-9FE7-49A3-A74D-921DF8F0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744" y="1002831"/>
            <a:ext cx="2505456" cy="1273015"/>
          </a:xfrm>
          <a:prstGeom prst="rect">
            <a:avLst/>
          </a:prstGeom>
        </p:spPr>
      </p:pic>
      <p:pic>
        <p:nvPicPr>
          <p:cNvPr id="8" name="그림 7" descr="음식이(가) 표시된 사진&#10;&#10;자동 생성된 설명">
            <a:extLst>
              <a:ext uri="{FF2B5EF4-FFF2-40B4-BE49-F238E27FC236}">
                <a16:creationId xmlns:a16="http://schemas.microsoft.com/office/drawing/2014/main" id="{8BAEED8A-0C55-47CB-AA5F-3E2BA1F6F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65392" y="3506950"/>
            <a:ext cx="5228807" cy="2065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B7A230-EDE9-41AC-8BA5-E8B61AB87DA8}"/>
              </a:ext>
            </a:extLst>
          </p:cNvPr>
          <p:cNvSpPr txBox="1"/>
          <p:nvPr/>
        </p:nvSpPr>
        <p:spPr>
          <a:xfrm>
            <a:off x="8823514" y="5372273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6" tooltip="https://en.wikibooks.org/wiki/A-level_Computing/AQA/Paper_1/Fundamentals_of_programming/Elements_of_Object-Oriented_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02503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DB9DF4-0EE8-4680-A7F2-6A0CA4C5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/>
              <a:t>패키지</a:t>
            </a:r>
            <a:endParaRPr lang="ko-KR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F885CFA6-2EC4-4642-A78A-AFB1340C6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1019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20A31CB-476B-4E62-880D-0B51601CF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3289" y="5876997"/>
            <a:ext cx="3772657" cy="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69358-1FBB-4F03-ABB0-1E0F095D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7200"/>
              <a:t>1</a:t>
            </a:r>
            <a:r>
              <a:rPr lang="ko-KR" altLang="en-US" sz="7200"/>
              <a:t>차시</a:t>
            </a:r>
            <a:r>
              <a:rPr lang="en-US" altLang="ko-KR" sz="7200"/>
              <a:t>. </a:t>
            </a:r>
            <a:r>
              <a:rPr lang="ko-KR" altLang="en-US" sz="7200"/>
              <a:t>도입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5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A9248D-893C-4B8C-B04F-032B15B7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/>
              <a:t>첫 자바 프로그램 만들기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F684D8-8088-455F-9A90-8F0BE28A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72" y="3326212"/>
            <a:ext cx="3703320" cy="1610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21B6C-8319-4BB4-8372-F86F7A87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5" y="3411790"/>
            <a:ext cx="3703320" cy="1490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185B8-C085-42EF-8B10-93375920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3430306"/>
            <a:ext cx="3703320" cy="14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DB5F73-6EBA-45D7-B2B8-1D7C8AB2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94"/>
          <a:stretch/>
        </p:blipFill>
        <p:spPr>
          <a:xfrm>
            <a:off x="20" y="1"/>
            <a:ext cx="1219198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524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26B3-90B3-42DF-BBBB-F36AAC50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BA699-1FC7-4611-8B0D-3D296031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프로그램의 코드로 해석되지 않지만 프로그래머에게 괜찮은 정보를 제공하는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한줄코멘트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트</a:t>
            </a:r>
            <a:r>
              <a:rPr lang="ko-KR" altLang="en-US" dirty="0"/>
              <a:t> </a:t>
            </a:r>
            <a:r>
              <a:rPr lang="en-US" altLang="ko-KR" dirty="0"/>
              <a:t>*/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6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793E4-4058-4FEC-8A99-2A93FB79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DE053-7CD2-4CA5-AA0D-E9223722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우리가 만든 자바 프로그램을 실행시키면 </a:t>
            </a:r>
            <a:r>
              <a:rPr lang="en-US" altLang="ko-KR" dirty="0"/>
              <a:t>main </a:t>
            </a:r>
            <a:r>
              <a:rPr lang="ko-KR" altLang="en-US" dirty="0"/>
              <a:t>메소드부터 실행이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그러므로 우리는 </a:t>
            </a:r>
            <a:r>
              <a:rPr lang="en-US" altLang="ko-KR" dirty="0"/>
              <a:t>main </a:t>
            </a:r>
            <a:r>
              <a:rPr lang="ko-KR" altLang="en-US" dirty="0"/>
              <a:t>메소드에 할 일을 집어 넣으면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77F5-2F43-4B19-9A73-4B09885E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메소드에 할 일 넣기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5BC0E78-BF9A-4D5B-A245-637A5CC1B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93900"/>
            <a:ext cx="10260644" cy="32624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~~"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593662-4B00-4998-80CF-4C00EE0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빌드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8D45C-54F6-4613-B004-86CF998E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883093"/>
            <a:ext cx="6702552" cy="418909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7C2B7-6134-4D41-8902-F5163003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빌드</a:t>
            </a:r>
            <a:r>
              <a:rPr lang="en-US" altLang="ko-KR" sz="1700"/>
              <a:t>: </a:t>
            </a:r>
            <a:r>
              <a:rPr lang="ko-KR" altLang="en-US" sz="1700"/>
              <a:t>사람이 작성한 코드를 컴퓨터가 이해하도록 변환하는 과정</a:t>
            </a:r>
            <a:endParaRPr lang="en-US" altLang="ko-KR" sz="1700"/>
          </a:p>
          <a:p>
            <a:r>
              <a:rPr lang="ko-KR" altLang="en-US" sz="1700"/>
              <a:t>자바에서는 컴파일이라고도 합니다</a:t>
            </a:r>
            <a:r>
              <a:rPr lang="en-US" altLang="ko-KR" sz="1700"/>
              <a:t>.</a:t>
            </a:r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36551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F5DA4-502F-4A8D-A840-2AE5B7A4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391CF3-8778-47C8-A176-9B99E50A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289" y="2478088"/>
            <a:ext cx="3751385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0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85DBA4-11D4-4164-8148-663E4DAF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스크린샷, 모니터, 화면, 노트북이(가) 표시된 사진&#10;&#10;자동 생성된 설명">
            <a:extLst>
              <a:ext uri="{FF2B5EF4-FFF2-40B4-BE49-F238E27FC236}">
                <a16:creationId xmlns:a16="http://schemas.microsoft.com/office/drawing/2014/main" id="{63D9F0AD-F5E7-48AE-BC59-CE4821B6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3223197"/>
            <a:ext cx="11097349" cy="19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9793-3E14-48DF-AFE8-935E79B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없이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478C-780A-4B53-83D0-70062572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92" y="2262871"/>
            <a:ext cx="11058502" cy="3694176"/>
          </a:xfrm>
        </p:spPr>
        <p:txBody>
          <a:bodyPr/>
          <a:lstStyle/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  <a:r>
              <a:rPr lang="ko-KR" altLang="en-US" dirty="0"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latin typeface="Lucida Console" panose="020B0609040504020204" pitchFamily="49" charset="0"/>
              </a:rPr>
              <a:t>IdeaProjects</a:t>
            </a:r>
            <a:r>
              <a:rPr lang="en-US" altLang="ko-KR" dirty="0"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 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r>
              <a:rPr lang="en-US" altLang="ko-KR" dirty="0">
                <a:latin typeface="Lucida Console" panose="020B0609040504020204" pitchFamily="49" charset="0"/>
              </a:rPr>
              <a:t>/out/production/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en-US" altLang="ko-KR" dirty="0">
                <a:latin typeface="Lucida Console" panose="020B0609040504020204" pitchFamily="49" charset="0"/>
              </a:rPr>
              <a:t>java -cp . </a:t>
            </a:r>
            <a:r>
              <a:rPr lang="en-US" altLang="ko-KR" dirty="0" err="1">
                <a:latin typeface="Lucida Console" panose="020B0609040504020204" pitchFamily="49" charset="0"/>
              </a:rPr>
              <a:t>com.company.Main</a:t>
            </a:r>
            <a:r>
              <a:rPr lang="en-US" altLang="ko-KR" dirty="0">
                <a:latin typeface="Lucida Console" panose="020B060904050402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190BCF-8F95-45D1-9847-3A2B17992CB2}"/>
              </a:ext>
            </a:extLst>
          </p:cNvPr>
          <p:cNvSpPr/>
          <p:nvPr/>
        </p:nvSpPr>
        <p:spPr>
          <a:xfrm>
            <a:off x="1115568" y="5433827"/>
            <a:ext cx="935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r>
              <a:rPr lang="ko-KR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 설치되어 있으면 어떤 컴퓨터에서도 실행 가능하다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869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3FC7-6003-40DF-840B-8801002C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61BFD-DFC7-47B2-9AFA-51242F0A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프로그래밍 언어에서</a:t>
            </a:r>
            <a:r>
              <a:rPr lang="en-US" altLang="ko-KR" dirty="0"/>
              <a:t>, </a:t>
            </a:r>
            <a:r>
              <a:rPr lang="ko-KR" altLang="en-US" dirty="0"/>
              <a:t>프로그램의 실행 흐름은 위에서 아래로 순서대로 실행된다고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자바에서는 </a:t>
            </a:r>
            <a:r>
              <a:rPr lang="en-US" altLang="ko-KR" dirty="0"/>
              <a:t>main </a:t>
            </a:r>
            <a:r>
              <a:rPr lang="ko-KR" altLang="en-US" dirty="0"/>
              <a:t>메서드의 맨 윗줄부터 실행되고 </a:t>
            </a:r>
            <a:r>
              <a:rPr lang="en-US" altLang="ko-KR" dirty="0"/>
              <a:t>main</a:t>
            </a:r>
            <a:r>
              <a:rPr lang="ko-KR" altLang="en-US" dirty="0"/>
              <a:t>메서드의 끝에 도달하거나 </a:t>
            </a:r>
            <a:r>
              <a:rPr lang="en-US" altLang="ko-KR" dirty="0"/>
              <a:t>return</a:t>
            </a:r>
            <a:r>
              <a:rPr lang="ko-KR" altLang="en-US" dirty="0"/>
              <a:t>문을 만나면 프로그램 전체가 종료됩니다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0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B8B75-FE39-43FB-91F2-A6772B01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ko-KR" altLang="en-US"/>
              <a:t>강의 계획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2BDB35-F668-40D0-9804-000D9E9B1A9F}"/>
              </a:ext>
            </a:extLst>
          </p:cNvPr>
          <p:cNvGrpSpPr/>
          <p:nvPr/>
        </p:nvGrpSpPr>
        <p:grpSpPr>
          <a:xfrm>
            <a:off x="2024340" y="2330824"/>
            <a:ext cx="3704082" cy="4224162"/>
            <a:chOff x="518271" y="2330824"/>
            <a:chExt cx="3704082" cy="4224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A6F471-5DF0-4170-88B3-1B62D746C16D}"/>
                </a:ext>
              </a:extLst>
            </p:cNvPr>
            <p:cNvSpPr/>
            <p:nvPr/>
          </p:nvSpPr>
          <p:spPr>
            <a:xfrm>
              <a:off x="518271" y="2330824"/>
              <a:ext cx="3704082" cy="37364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AutoNum type="arabicPeriod"/>
              </a:pPr>
              <a:r>
                <a:rPr lang="ko-KR" altLang="en-US" dirty="0"/>
                <a:t>첫 자바 프로그램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변수와 연산자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조건문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반복문과 배열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이용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상속</a:t>
              </a:r>
              <a:endParaRPr lang="en-US" altLang="ko-KR" dirty="0">
                <a:solidFill>
                  <a:srgbClr val="00B0F0"/>
                </a:solidFill>
              </a:endParaRPr>
            </a:p>
            <a:p>
              <a:pPr marL="514350" indent="-514350">
                <a:buAutoNum type="arabicPeriod"/>
              </a:pPr>
              <a:r>
                <a:rPr lang="ko-KR" altLang="en-US" dirty="0"/>
                <a:t>인터페이스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내부 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예외처리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최신 문법</a:t>
              </a:r>
              <a:endParaRPr lang="en-US" altLang="ko-KR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654E940-FB25-477C-8B5C-728FC3C17E8B}"/>
                </a:ext>
              </a:extLst>
            </p:cNvPr>
            <p:cNvSpPr/>
            <p:nvPr/>
          </p:nvSpPr>
          <p:spPr>
            <a:xfrm>
              <a:off x="1481400" y="5756947"/>
              <a:ext cx="1777825" cy="79803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문법 </a:t>
              </a:r>
              <a:r>
                <a:rPr lang="ko-KR" altLang="en-US" dirty="0" err="1"/>
                <a:t>테크</a:t>
              </a:r>
              <a:endParaRPr lang="ko-KR" altLang="en-US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681EC01-90A1-451B-8D9B-C71599854398}"/>
              </a:ext>
            </a:extLst>
          </p:cNvPr>
          <p:cNvSpPr/>
          <p:nvPr/>
        </p:nvSpPr>
        <p:spPr>
          <a:xfrm>
            <a:off x="6040528" y="2330824"/>
            <a:ext cx="3704082" cy="37364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dirty="0"/>
              <a:t>콘솔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파일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템플릿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과 버전관리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StackOverflow</a:t>
            </a:r>
            <a:r>
              <a:rPr lang="ko-KR" altLang="en-US" dirty="0"/>
              <a:t>와 </a:t>
            </a:r>
            <a:r>
              <a:rPr lang="en-US" altLang="ko-KR" dirty="0"/>
              <a:t>Q&amp;A</a:t>
            </a:r>
          </a:p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FA29B66-A5A5-4B80-A4BB-5C09D43968DD}"/>
              </a:ext>
            </a:extLst>
          </p:cNvPr>
          <p:cNvSpPr/>
          <p:nvPr/>
        </p:nvSpPr>
        <p:spPr>
          <a:xfrm>
            <a:off x="7003657" y="5756947"/>
            <a:ext cx="1777825" cy="79803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메타 </a:t>
            </a:r>
            <a:r>
              <a:rPr lang="ko-KR" altLang="en-US" dirty="0" err="1"/>
              <a:t>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502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FEC00-380F-4E44-A660-9E5EFDA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테스트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7732F4-4926-4473-B4A9-F1FCB552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12" y="2091095"/>
            <a:ext cx="77534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3CE0A-951F-4397-8145-ECDED94D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3A4B59-E7E8-4D7E-BA37-7F9A5BD1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/>
              <a:t>2</a:t>
            </a:r>
            <a:r>
              <a:rPr lang="ko-KR" altLang="en-US" sz="4800"/>
              <a:t>차시</a:t>
            </a:r>
            <a:r>
              <a:rPr lang="en-US" altLang="ko-KR" sz="4800"/>
              <a:t>. </a:t>
            </a:r>
            <a:r>
              <a:rPr lang="ko-KR" altLang="en-US" sz="4800"/>
              <a:t>변수</a:t>
            </a:r>
            <a:r>
              <a:rPr lang="en-US" altLang="ko-KR" sz="4800"/>
              <a:t>(Variable)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37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03B9-6257-419E-A299-01282F88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B2B79-5C5D-4BE2-B29A-4DF684D5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데이터를 저장할 수 있는 공간입니다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5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57395-C5B9-4A5C-B669-F256EF3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더하기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69B173-3626-49AB-9AED-D1F8EF864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186067"/>
            <a:ext cx="7929820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76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937F-1C81-457B-B10E-2E37F85D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2962-A30C-4BD5-B662-185B2597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와 같은 강한 타입 검사 언어에서는 변수에 담길 자료의 종류를 컴파일러가 아는 것이 중요합니다</a:t>
            </a:r>
            <a:r>
              <a:rPr lang="en-US" altLang="ko-KR" dirty="0"/>
              <a:t>. </a:t>
            </a:r>
            <a:r>
              <a:rPr lang="ko-KR" altLang="en-US" dirty="0"/>
              <a:t> 이것을 자료형</a:t>
            </a:r>
            <a:r>
              <a:rPr lang="en-US" altLang="ko-KR" dirty="0"/>
              <a:t>(type)</a:t>
            </a:r>
            <a:r>
              <a:rPr lang="ko-KR" altLang="en-US" dirty="0"/>
              <a:t>이라 하며</a:t>
            </a:r>
            <a:r>
              <a:rPr lang="en-US" altLang="ko-KR" dirty="0"/>
              <a:t>, </a:t>
            </a:r>
            <a:r>
              <a:rPr lang="ko-KR" altLang="en-US" dirty="0"/>
              <a:t>어떤 변수의 타입을 알려 주는 것을 선언</a:t>
            </a:r>
            <a:r>
              <a:rPr lang="en-US" altLang="ko-KR" dirty="0"/>
              <a:t>(declare)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선언의 예시 </a:t>
            </a:r>
            <a:r>
              <a:rPr lang="en-US" altLang="ko-KR" dirty="0"/>
              <a:t>: int</a:t>
            </a:r>
            <a:r>
              <a:rPr lang="ko-KR" altLang="en-US" dirty="0"/>
              <a:t> </a:t>
            </a:r>
            <a:r>
              <a:rPr lang="en-US" altLang="ko-KR" dirty="0"/>
              <a:t>total;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E2930-D926-4C6B-945A-526BA5D4C215}"/>
              </a:ext>
            </a:extLst>
          </p:cNvPr>
          <p:cNvSpPr/>
          <p:nvPr/>
        </p:nvSpPr>
        <p:spPr>
          <a:xfrm>
            <a:off x="3532094" y="5120820"/>
            <a:ext cx="493060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30329B-C260-45AE-B96B-402F59F4D20F}"/>
              </a:ext>
            </a:extLst>
          </p:cNvPr>
          <p:cNvSpPr/>
          <p:nvPr/>
        </p:nvSpPr>
        <p:spPr>
          <a:xfrm>
            <a:off x="4105836" y="5120820"/>
            <a:ext cx="824752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AFB5E-5DBE-4D0D-969D-F86524ECCF4E}"/>
              </a:ext>
            </a:extLst>
          </p:cNvPr>
          <p:cNvSpPr txBox="1"/>
          <p:nvPr/>
        </p:nvSpPr>
        <p:spPr>
          <a:xfrm>
            <a:off x="3424519" y="571733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D36CE-B21D-497E-B463-CBD100D43A90}"/>
              </a:ext>
            </a:extLst>
          </p:cNvPr>
          <p:cNvSpPr txBox="1"/>
          <p:nvPr/>
        </p:nvSpPr>
        <p:spPr>
          <a:xfrm>
            <a:off x="4025154" y="5717338"/>
            <a:ext cx="9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39BA8B-08C0-4FCC-9E8E-A38AF9125CC1}"/>
              </a:ext>
            </a:extLst>
          </p:cNvPr>
          <p:cNvSpPr/>
          <p:nvPr/>
        </p:nvSpPr>
        <p:spPr>
          <a:xfrm rot="20761911">
            <a:off x="4616405" y="5363347"/>
            <a:ext cx="39453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비트 부호 있는 정수 변수 선언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97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8D12B-054D-477C-899F-0539640E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</a:t>
            </a:r>
            <a:r>
              <a:rPr lang="ko-KR" altLang="en-US" dirty="0"/>
              <a:t>비트 부호 있는 정수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7F3AE-3586-4C8D-9D31-1D17EDCD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: 2</a:t>
            </a:r>
            <a:r>
              <a:rPr lang="ko-KR" altLang="en-US" dirty="0"/>
              <a:t>진법의 한 </a:t>
            </a:r>
            <a:r>
              <a:rPr lang="ko-KR" altLang="en-US" dirty="0" err="1"/>
              <a:t>자리수</a:t>
            </a:r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: 32</a:t>
            </a:r>
            <a:r>
              <a:rPr lang="ko-KR" altLang="en-US" dirty="0"/>
              <a:t>자리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1011 0111 0110 1101 1011 1111 1010 0000)</a:t>
            </a:r>
          </a:p>
          <a:p>
            <a:r>
              <a:rPr lang="ko-KR" altLang="en-US" dirty="0"/>
              <a:t>부호 있는</a:t>
            </a:r>
            <a:r>
              <a:rPr lang="en-US" altLang="ko-KR" dirty="0"/>
              <a:t>: </a:t>
            </a:r>
            <a:r>
              <a:rPr lang="ko-KR" altLang="en-US" dirty="0"/>
              <a:t>가장 높은 자리수의 비트를 부호로 사용한다</a:t>
            </a:r>
            <a:r>
              <a:rPr lang="en-US" altLang="ko-KR" dirty="0"/>
              <a:t>. (0: </a:t>
            </a:r>
            <a:r>
              <a:rPr lang="ko-KR" altLang="en-US" dirty="0"/>
              <a:t>양수</a:t>
            </a:r>
            <a:r>
              <a:rPr lang="en-US" altLang="ko-KR" dirty="0"/>
              <a:t>, 1: 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https://www.ecogwiki.com/2</a:t>
            </a:r>
            <a:r>
              <a:rPr lang="ko-KR" altLang="en-US" dirty="0"/>
              <a:t>의</a:t>
            </a:r>
            <a:r>
              <a:rPr lang="en-US" altLang="ko-KR" dirty="0"/>
              <a:t>_</a:t>
            </a:r>
            <a:r>
              <a:rPr lang="ko-KR" altLang="en-US" dirty="0"/>
              <a:t>보수법으로</a:t>
            </a:r>
            <a:r>
              <a:rPr lang="en-US" altLang="ko-KR" dirty="0"/>
              <a:t>_</a:t>
            </a:r>
            <a:r>
              <a:rPr lang="ko-KR" altLang="en-US" dirty="0"/>
              <a:t>음수</a:t>
            </a:r>
            <a:r>
              <a:rPr lang="en-US" altLang="ko-KR" dirty="0"/>
              <a:t>_</a:t>
            </a:r>
            <a:r>
              <a:rPr lang="ko-KR" altLang="en-US" dirty="0"/>
              <a:t>표현하기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12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81AB-BD28-4A33-BE26-F10C9B9E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기본 자료형의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97B347-BD35-49FF-8FEB-43639490F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32880"/>
              </p:ext>
            </p:extLst>
          </p:nvPr>
        </p:nvGraphicFramePr>
        <p:xfrm>
          <a:off x="1116013" y="2478088"/>
          <a:ext cx="1016793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11">
                  <a:extLst>
                    <a:ext uri="{9D8B030D-6E8A-4147-A177-3AD203B41FA5}">
                      <a16:colId xmlns:a16="http://schemas.microsoft.com/office/drawing/2014/main" val="10117647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3038572075"/>
                    </a:ext>
                  </a:extLst>
                </a:gridCol>
                <a:gridCol w="4052047">
                  <a:extLst>
                    <a:ext uri="{9D8B030D-6E8A-4147-A177-3AD203B41FA5}">
                      <a16:colId xmlns:a16="http://schemas.microsoft.com/office/drawing/2014/main" val="1309397600"/>
                    </a:ext>
                  </a:extLst>
                </a:gridCol>
                <a:gridCol w="2776443">
                  <a:extLst>
                    <a:ext uri="{9D8B030D-6E8A-4147-A177-3AD203B41FA5}">
                      <a16:colId xmlns:a16="http://schemas.microsoft.com/office/drawing/2014/main" val="31059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글자</a:t>
                      </a:r>
                      <a:r>
                        <a:rPr lang="en-US" altLang="ko-KR" dirty="0"/>
                        <a:t>(16</a:t>
                      </a:r>
                      <a:r>
                        <a:rPr lang="ko-KR" altLang="en-US" dirty="0"/>
                        <a:t>비트 정수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9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23423432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120,000,000,000,000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2021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2343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3.1415926535897932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275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가나다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5298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5A9BDBA-50D1-44D4-99A1-9F6B18469C6B}"/>
              </a:ext>
            </a:extLst>
          </p:cNvPr>
          <p:cNvSpPr/>
          <p:nvPr/>
        </p:nvSpPr>
        <p:spPr>
          <a:xfrm>
            <a:off x="3266560" y="6123385"/>
            <a:ext cx="6120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*String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은 기본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자료형이라기보다는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클래스에 가깝다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00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18A74-A3F5-496F-BACE-EF0D72C0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부동소수점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EB6FF-FBDE-4717-AE91-74DF24BB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浮動소수점</a:t>
            </a:r>
            <a:r>
              <a:rPr lang="en-US" altLang="ko-KR" dirty="0"/>
              <a:t>(</a:t>
            </a:r>
            <a:r>
              <a:rPr lang="ko-KR" altLang="en-US" dirty="0"/>
              <a:t>떠다니는 소수점</a:t>
            </a:r>
            <a:r>
              <a:rPr lang="en-US" altLang="ko-KR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323402311432</a:t>
            </a:r>
            <a:r>
              <a:rPr lang="ko-KR" altLang="en-US" dirty="0"/>
              <a:t>라는 숫자가 있다면 소수점을 움직여서</a:t>
            </a:r>
            <a:r>
              <a:rPr lang="en-US" altLang="ko-KR" dirty="0"/>
              <a:t>,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3234.02311432*10^8</a:t>
            </a:r>
            <a:r>
              <a:rPr lang="ko-KR" altLang="en-US" dirty="0"/>
              <a:t>과 같이 표현할 수 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표준화된 방법으로는 </a:t>
            </a:r>
            <a:r>
              <a:rPr lang="en-US" altLang="ko-KR" dirty="0"/>
              <a:t>3.23402311432 * 10^11</a:t>
            </a:r>
            <a:r>
              <a:rPr lang="ko-KR" altLang="en-US" dirty="0"/>
              <a:t>과 같이 정리하는 과학적 표기법이 있다</a:t>
            </a:r>
            <a:r>
              <a:rPr lang="en-US" altLang="ko-KR" dirty="0"/>
              <a:t>. </a:t>
            </a:r>
            <a:r>
              <a:rPr lang="ko-KR" altLang="en-US" dirty="0"/>
              <a:t>이 예에서 </a:t>
            </a:r>
            <a:r>
              <a:rPr lang="en-US" altLang="ko-KR" dirty="0"/>
              <a:t>3.234..</a:t>
            </a:r>
            <a:r>
              <a:rPr lang="ko-KR" altLang="en-US" dirty="0"/>
              <a:t>을 가수</a:t>
            </a:r>
            <a:r>
              <a:rPr lang="en-US" altLang="ko-KR" dirty="0"/>
              <a:t>, 11</a:t>
            </a:r>
            <a:r>
              <a:rPr lang="ko-KR" altLang="en-US" dirty="0"/>
              <a:t>을 지수라고 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컴퓨터의 부동소수점에서는 </a:t>
            </a:r>
            <a:r>
              <a:rPr lang="en-US" altLang="ko-KR" dirty="0"/>
              <a:t>2</a:t>
            </a:r>
            <a:r>
              <a:rPr lang="ko-KR" altLang="en-US" dirty="0"/>
              <a:t>진법을 이용한다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hlinkClick r:id="rId2"/>
              </a:rPr>
              <a:t>https://ko.wikipedia.org/wiki/</a:t>
            </a:r>
            <a:r>
              <a:rPr lang="ko-KR" altLang="en-US" dirty="0"/>
              <a:t>부동소수점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AC7C47-A14D-4494-805B-748806E8D812}"/>
              </a:ext>
            </a:extLst>
          </p:cNvPr>
          <p:cNvSpPr/>
          <p:nvPr/>
        </p:nvSpPr>
        <p:spPr>
          <a:xfrm>
            <a:off x="2807330" y="5602959"/>
            <a:ext cx="7455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실수값을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저장하는 타입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FDE97-866B-43B4-8FBA-50B04FA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8871-14F8-4BEE-AA3F-58CA00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 중간 결과 저장</a:t>
            </a:r>
            <a:endParaRPr lang="en-US" altLang="ko-KR" dirty="0"/>
          </a:p>
          <a:p>
            <a:r>
              <a:rPr lang="ko-KR" altLang="en-US" dirty="0"/>
              <a:t>사용자 입력 값</a:t>
            </a:r>
            <a:r>
              <a:rPr lang="en-US" altLang="ko-KR" dirty="0"/>
              <a:t>/ </a:t>
            </a:r>
            <a:r>
              <a:rPr lang="ko-KR" altLang="en-US" dirty="0"/>
              <a:t>외부에서 들어온 값 저장</a:t>
            </a:r>
            <a:endParaRPr lang="en-US" altLang="ko-KR" dirty="0"/>
          </a:p>
          <a:p>
            <a:r>
              <a:rPr lang="ko-KR" altLang="en-US" dirty="0"/>
              <a:t>현재 상태 저장</a:t>
            </a:r>
            <a:r>
              <a:rPr lang="en-US" altLang="ko-KR" dirty="0"/>
              <a:t>(</a:t>
            </a:r>
            <a:r>
              <a:rPr lang="ko-KR" altLang="en-US" dirty="0"/>
              <a:t>게임에서 플레이어의 체력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269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A00AE-5737-47F6-AAC3-2824414A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입력을 받아 숫자 두개를 더해봅시다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75BC87-EE4A-40A2-85C5-C24DAC4DA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124511"/>
            <a:ext cx="9866197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입력하세요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num2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num1 + num2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합은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39529-F1C1-470B-9D61-B221A90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2E53F-2791-4F8B-9DFD-3E5C37D6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어떤 일을 수행하기 위해 필요한 절차의 설계</a:t>
            </a:r>
            <a:endParaRPr lang="en-US" altLang="ko-KR" dirty="0"/>
          </a:p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알고리즘을 컴퓨터가 이해할 수 있도록 변환하기 쉽게 하는 컴퓨터와 사람의 중간 언어</a:t>
            </a:r>
            <a:endParaRPr lang="en-US" altLang="ko-KR" dirty="0"/>
          </a:p>
          <a:p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ko-KR" altLang="en-US" dirty="0"/>
              <a:t>프로그래밍 언어로 쓰여진 소스 코드를 컴퓨터가 이해하는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나열로 번역하는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118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0121-C203-4616-A220-8928CCA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sc.nextInt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28E4-0B22-4251-A0E0-F647514C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콘솔로부터 정수 하나를 </a:t>
            </a:r>
            <a:r>
              <a:rPr lang="ko-KR" altLang="en-US" dirty="0" err="1"/>
              <a:t>입력받아</a:t>
            </a:r>
            <a:r>
              <a:rPr lang="ko-KR" altLang="en-US" dirty="0"/>
              <a:t> 결과를 </a:t>
            </a:r>
            <a:r>
              <a:rPr lang="en-US" altLang="ko-KR" dirty="0"/>
              <a:t>int</a:t>
            </a:r>
            <a:r>
              <a:rPr lang="ko-KR" altLang="en-US" dirty="0"/>
              <a:t>형으로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자매 메서드로 </a:t>
            </a:r>
            <a:r>
              <a:rPr lang="en-US" altLang="ko-KR" dirty="0" err="1"/>
              <a:t>sc.nextFloat</a:t>
            </a:r>
            <a:r>
              <a:rPr lang="en-US" altLang="ko-KR" dirty="0"/>
              <a:t>() </a:t>
            </a:r>
            <a:r>
              <a:rPr lang="ko-KR" altLang="en-US" dirty="0"/>
              <a:t>등도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15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EE477-B7D9-45E0-83CB-C7D06E1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입력받고</a:t>
            </a:r>
            <a:r>
              <a:rPr lang="ko-KR" altLang="en-US" dirty="0"/>
              <a:t> 인사하기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2B602-8EEA-47A9-90D1-03373EDEF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801620"/>
            <a:ext cx="924763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님 안녕하세요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21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2277-B1C4-4BC5-8AD0-9277C293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r>
              <a:rPr lang="ko-KR" altLang="en-US" dirty="0"/>
              <a:t>부호확장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41011-1542-4C3F-A6A6-E7380A92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http://www.c-jump.com/CIS77/ASM/DataTypes/T77_0270_sext_example_movsx.htm</a:t>
            </a:r>
            <a:endParaRPr lang="en-US" altLang="ko-KR" dirty="0"/>
          </a:p>
          <a:p>
            <a:r>
              <a:rPr lang="ko-KR" altLang="en-US" dirty="0"/>
              <a:t>간단히 이야기하면</a:t>
            </a:r>
            <a:r>
              <a:rPr lang="en-US" altLang="ko-KR" dirty="0"/>
              <a:t>, 32</a:t>
            </a:r>
            <a:r>
              <a:rPr lang="ko-KR" altLang="en-US" dirty="0" err="1"/>
              <a:t>자리수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64</a:t>
            </a:r>
            <a:r>
              <a:rPr lang="ko-KR" altLang="en-US" dirty="0"/>
              <a:t>자리 칸에다 옮겨 </a:t>
            </a:r>
            <a:r>
              <a:rPr lang="ko-KR" altLang="en-US" dirty="0" err="1"/>
              <a:t>적을때</a:t>
            </a:r>
            <a:r>
              <a:rPr lang="ko-KR" altLang="en-US" dirty="0"/>
              <a:t> 새로 생겨난 </a:t>
            </a:r>
            <a:r>
              <a:rPr lang="en-US" altLang="ko-KR" dirty="0"/>
              <a:t>32</a:t>
            </a:r>
            <a:r>
              <a:rPr lang="ko-KR" altLang="en-US" dirty="0"/>
              <a:t>자리를 뭘로 채울지에 대한 이야기입니다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28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7A1DD05-4FD6-4256-BC48-18E35688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60F2334-E3AB-44E8-A9A2-F97989B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5037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dirty="0"/>
              <a:t>3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조건문</a:t>
            </a:r>
            <a:r>
              <a:rPr lang="en-US" altLang="ko-KR" sz="4800" dirty="0"/>
              <a:t>(Conditions)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2BA-74AA-42B6-B710-EE049F95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3E0C3-EBE5-44B3-A68F-EA8036BA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어느 개발자가 퇴근길에 아내에게 전화를 걸었다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여보 나 지금 퇴근</a:t>
            </a:r>
            <a:r>
              <a:rPr lang="en-US" altLang="ko-KR" dirty="0"/>
              <a:t>. </a:t>
            </a:r>
            <a:r>
              <a:rPr lang="ko-KR" altLang="en-US" dirty="0"/>
              <a:t>집에 가는 길에 마트 들를 건데 뭐 사다 줄까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우유 두 개 사와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그리고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만약 마트에 </a:t>
            </a:r>
            <a:r>
              <a:rPr lang="ko-KR" altLang="en-US" dirty="0">
                <a:solidFill>
                  <a:srgbClr val="FF0000"/>
                </a:solidFill>
              </a:rPr>
              <a:t>달걀이 있으면 </a:t>
            </a:r>
            <a:r>
              <a:rPr lang="ko-KR" altLang="en-US" dirty="0"/>
              <a:t>여섯 개 사다 줘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귀가한 개발자</a:t>
            </a:r>
            <a:r>
              <a:rPr lang="en-US" altLang="ko-KR" dirty="0"/>
              <a:t>, </a:t>
            </a:r>
            <a:r>
              <a:rPr lang="ko-KR" altLang="en-US" dirty="0"/>
              <a:t>아내에게 우유 여섯 개를 건넨다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왜 이렇게 우유를 많이 </a:t>
            </a:r>
            <a:r>
              <a:rPr lang="ko-KR" altLang="en-US" dirty="0" err="1"/>
              <a:t>샀어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마트에 달걀이 있길래</a:t>
            </a:r>
            <a:r>
              <a:rPr lang="en-US" altLang="ko-KR" dirty="0"/>
              <a:t>..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329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77A0-B1A9-44BC-B199-ABB5DA0D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5299DD-A014-4E2E-94C8-6127FEE1A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278401"/>
            <a:ext cx="9722761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달걀이 있다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94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C8AA-A32E-4B2E-8538-08A52FF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4CE2-D2C7-4550-AAA7-B252ECD2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조건을 만족하면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만족하지 않으면 </a:t>
            </a:r>
            <a:r>
              <a:rPr lang="en-US" altLang="ko-KR" dirty="0"/>
              <a:t>B</a:t>
            </a:r>
            <a:r>
              <a:rPr lang="ko-KR" altLang="en-US" dirty="0"/>
              <a:t>를 실행하고 싶을 때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비밀번호가 맞을 때만 중요한 정보 보여주기</a:t>
            </a:r>
          </a:p>
        </p:txBody>
      </p:sp>
    </p:spTree>
    <p:extLst>
      <p:ext uri="{BB962C8B-B14F-4D97-AF65-F5344CB8AC3E}">
        <p14:creationId xmlns:p14="http://schemas.microsoft.com/office/powerpoint/2010/main" val="2964383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2476-3F02-4DC4-8B7C-040C4C35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 :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28B504-F64E-47B7-9F0B-01183BC38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001404"/>
            <a:ext cx="9570361" cy="46474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password.equals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asdfads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중요한 정보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땡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8F5F1-4935-41AC-89D1-4460CDB9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1.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숫자 퀴즈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E8C33B-8AB6-474F-8166-502BEBD6D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63118"/>
            <a:ext cx="914005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"2+4=?"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맞앗습니다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10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604F0-AED7-4DC5-8203-E2290927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 : switch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F6F3D-3AA9-4E8E-9292-685C9F89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4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D66B-213C-45BF-8DC7-4EA2F432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7A122-0A18-4862-9662-2574B315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컴파일러가 없었을 때는 어떻게 프로그램을 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사람이 직접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변환하여 컴퓨터에 입력했습니다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윈도우가 없었을 때는 어떻게 프로그램을 실행시켰나요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컴퓨터가 알아서 실행합니다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49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F969-F777-4F7E-A05D-85BB21CE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Java?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E1F15E8-48AB-4712-939E-A62A25A11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79218" y="2478088"/>
            <a:ext cx="4841526" cy="3694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C5C2F-1860-4081-840A-2D99F9DD1D34}"/>
              </a:ext>
            </a:extLst>
          </p:cNvPr>
          <p:cNvSpPr txBox="1"/>
          <p:nvPr/>
        </p:nvSpPr>
        <p:spPr>
          <a:xfrm>
            <a:off x="3779218" y="6172200"/>
            <a:ext cx="4841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skeptics.stackexchange.com/questions/9870/do-3-billion-devices-run-java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36026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0384-4AC3-46C6-BFA3-C254AA2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84499"/>
            <a:ext cx="10168128" cy="1179576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9FEA5-43C1-4DEA-A018-0A293CED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US" altLang="ko-KR" dirty="0"/>
              <a:t>Sun Microsystems</a:t>
            </a:r>
          </a:p>
          <a:p>
            <a:r>
              <a:rPr lang="en-US" altLang="ko-KR" dirty="0"/>
              <a:t>Oracle</a:t>
            </a:r>
          </a:p>
          <a:p>
            <a:r>
              <a:rPr lang="en-US" altLang="ko-KR" dirty="0"/>
              <a:t>JVM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1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0006-E64F-45AF-BFA6-58A4519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7210C-9617-4DA3-B353-B5B5BB3C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Integrated Development Environment</a:t>
            </a:r>
          </a:p>
          <a:p>
            <a:r>
              <a:rPr lang="ko-KR" altLang="en-US" dirty="0"/>
              <a:t>좋은 메모장입니다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편집기 </a:t>
            </a:r>
            <a:r>
              <a:rPr lang="en-US" altLang="ko-KR" dirty="0"/>
              <a:t>+ </a:t>
            </a:r>
            <a:r>
              <a:rPr lang="ko-KR" altLang="en-US" dirty="0"/>
              <a:t>컴파일러 </a:t>
            </a:r>
            <a:r>
              <a:rPr lang="en-US" altLang="ko-KR" dirty="0"/>
              <a:t>+ </a:t>
            </a:r>
            <a:r>
              <a:rPr lang="ko-KR" altLang="en-US" dirty="0" err="1"/>
              <a:t>디버거</a:t>
            </a:r>
            <a:r>
              <a:rPr lang="ko-KR" altLang="en-US" dirty="0"/>
              <a:t> 등 여러 유틸리티</a:t>
            </a:r>
          </a:p>
        </p:txBody>
      </p:sp>
    </p:spTree>
    <p:extLst>
      <p:ext uri="{BB962C8B-B14F-4D97-AF65-F5344CB8AC3E}">
        <p14:creationId xmlns:p14="http://schemas.microsoft.com/office/powerpoint/2010/main" val="192904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A479-F645-4BA2-8947-DA3D85F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BD17F-47CF-4175-B02A-0D198174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</a:p>
          <a:p>
            <a:r>
              <a:rPr lang="en-US" altLang="ko-KR" dirty="0" err="1"/>
              <a:t>Intellij</a:t>
            </a:r>
            <a:r>
              <a:rPr lang="en-US" altLang="ko-KR" dirty="0"/>
              <a:t>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404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1775</Words>
  <Application>Microsoft Office PowerPoint</Application>
  <PresentationFormat>와이드스크린</PresentationFormat>
  <Paragraphs>220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Arial</vt:lpstr>
      <vt:lpstr>Avenir Next LT Pro</vt:lpstr>
      <vt:lpstr>Calibri</vt:lpstr>
      <vt:lpstr>Consolas</vt:lpstr>
      <vt:lpstr>Lucida Console</vt:lpstr>
      <vt:lpstr>AccentBoxVTI</vt:lpstr>
      <vt:lpstr>Java</vt:lpstr>
      <vt:lpstr>1차시. 도입</vt:lpstr>
      <vt:lpstr>강의 계획</vt:lpstr>
      <vt:lpstr>Java를 배우기 앞서</vt:lpstr>
      <vt:lpstr>Java를 배우기에 앞서</vt:lpstr>
      <vt:lpstr>Why Java?</vt:lpstr>
      <vt:lpstr>Java</vt:lpstr>
      <vt:lpstr>IDE</vt:lpstr>
      <vt:lpstr>IDE</vt:lpstr>
      <vt:lpstr>자바 프로그램의 실행구조</vt:lpstr>
      <vt:lpstr>Java 프로그램 코드의 구조</vt:lpstr>
      <vt:lpstr>java 프로그램의 구성 단위</vt:lpstr>
      <vt:lpstr>값</vt:lpstr>
      <vt:lpstr>식</vt:lpstr>
      <vt:lpstr>문장 </vt:lpstr>
      <vt:lpstr>블록</vt:lpstr>
      <vt:lpstr>메서드</vt:lpstr>
      <vt:lpstr>클래스</vt:lpstr>
      <vt:lpstr>패키지</vt:lpstr>
      <vt:lpstr>첫 자바 프로그램 만들기</vt:lpstr>
      <vt:lpstr>PowerPoint 프레젠테이션</vt:lpstr>
      <vt:lpstr>주석(comment)</vt:lpstr>
      <vt:lpstr>우리가 할 일</vt:lpstr>
      <vt:lpstr>main 메소드에 할 일 넣기</vt:lpstr>
      <vt:lpstr>빌드</vt:lpstr>
      <vt:lpstr>실행</vt:lpstr>
      <vt:lpstr>실행 결과</vt:lpstr>
      <vt:lpstr>IntelliJ 없이 실행하기</vt:lpstr>
      <vt:lpstr>상식</vt:lpstr>
      <vt:lpstr>테스트</vt:lpstr>
      <vt:lpstr>2차시. 변수(Variable)</vt:lpstr>
      <vt:lpstr>변수란?</vt:lpstr>
      <vt:lpstr>예시 : 1부터 10까지 더하기</vt:lpstr>
      <vt:lpstr>int?</vt:lpstr>
      <vt:lpstr>32비트 부호 있는 정수?</vt:lpstr>
      <vt:lpstr>자바 기본 자료형의 종류</vt:lpstr>
      <vt:lpstr>부동소수점?</vt:lpstr>
      <vt:lpstr>변수의 용도</vt:lpstr>
      <vt:lpstr>사용자 입력을 받아 숫자 두개를 더해봅시다.</vt:lpstr>
      <vt:lpstr>sc.nextInt() 메서드</vt:lpstr>
      <vt:lpstr>이름 입력받고 인사하기</vt:lpstr>
      <vt:lpstr>(심화)부호확장</vt:lpstr>
      <vt:lpstr>3차시. 조건문(Conditions)</vt:lpstr>
      <vt:lpstr>조건문이란?</vt:lpstr>
      <vt:lpstr>간단한 예시</vt:lpstr>
      <vt:lpstr>조건문</vt:lpstr>
      <vt:lpstr>조건문 1 : if문 (비밀번호)</vt:lpstr>
      <vt:lpstr>조건문 1. if문 (숫자 퀴즈)</vt:lpstr>
      <vt:lpstr>조건문 2 : switch문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양현서</dc:creator>
  <cp:lastModifiedBy>양현서</cp:lastModifiedBy>
  <cp:revision>84</cp:revision>
  <dcterms:created xsi:type="dcterms:W3CDTF">2020-01-12T13:34:22Z</dcterms:created>
  <dcterms:modified xsi:type="dcterms:W3CDTF">2020-01-13T05:48:24Z</dcterms:modified>
</cp:coreProperties>
</file>