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75" r:id="rId28"/>
    <p:sldId id="276" r:id="rId29"/>
    <p:sldId id="277" r:id="rId30"/>
    <p:sldId id="278" r:id="rId31"/>
    <p:sldId id="279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376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31" r:id="rId78"/>
    <p:sldId id="329" r:id="rId79"/>
    <p:sldId id="330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83" r:id="rId124"/>
    <p:sldId id="375" r:id="rId125"/>
    <p:sldId id="377" r:id="rId126"/>
    <p:sldId id="378" r:id="rId127"/>
    <p:sldId id="379" r:id="rId128"/>
    <p:sldId id="380" r:id="rId129"/>
    <p:sldId id="381" r:id="rId130"/>
    <p:sldId id="382" r:id="rId131"/>
    <p:sldId id="384" r:id="rId132"/>
    <p:sldId id="385" r:id="rId133"/>
    <p:sldId id="390" r:id="rId134"/>
    <p:sldId id="386" r:id="rId135"/>
    <p:sldId id="387" r:id="rId136"/>
    <p:sldId id="388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presProps" Target="presProps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6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5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9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3E3D-C477-4E3E-8BC0-84AA7BF4734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simjae.tistory.com/192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vt.edu/~cs2604/fall00/bini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loading.htm" TargetMode="External"/><Relationship Id="rId2" Type="http://schemas.openxmlformats.org/officeDocument/2006/relationships/hyperlink" Target="https://yeolco.tistory.com/119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44483439/861456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idecommunity.com/cartoonc-06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monly-used-string-functions-in-c-c-with-examp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kldp.org/HOWTO/html/C++Programming-HOWTO/standard-string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unity3d.com/2016/04/25/debugging-memory-corruption-who-the-hell-writes-2-into-my-stack-2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A98D-EA98-43C6-A839-D290F7E58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SPLIT 14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B5154-7E44-4108-A19E-7D1F8E8B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8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8A62-36DA-43CD-AF39-F5F2B9BA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D97B2-C255-433B-9D8C-1EA16AD9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초기화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이일을</a:t>
            </a:r>
            <a:r>
              <a:rPr lang="ko-KR" altLang="en-US" dirty="0"/>
              <a:t> </a:t>
            </a:r>
            <a:r>
              <a:rPr lang="ko-KR" altLang="en-US" dirty="0" err="1"/>
              <a:t>할지말지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일을 진짜 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번으로 돌아갑니다</a:t>
            </a:r>
          </a:p>
        </p:txBody>
      </p:sp>
    </p:spTree>
    <p:extLst>
      <p:ext uri="{BB962C8B-B14F-4D97-AF65-F5344CB8AC3E}">
        <p14:creationId xmlns:p14="http://schemas.microsoft.com/office/powerpoint/2010/main" val="26535815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A898C-77BD-42F0-B41B-EDB75617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30C6E-AB93-4F5D-B907-0CCCECDA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class Animal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char  name[16];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int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Animal(const char* n, int </a:t>
            </a:r>
            <a:r>
              <a:rPr lang="en-US" altLang="ko-KR" dirty="0" err="1"/>
              <a:t>origHealth</a:t>
            </a:r>
            <a:r>
              <a:rPr lang="en-US" altLang="ko-KR" dirty="0"/>
              <a:t> =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strcpy</a:t>
            </a:r>
            <a:r>
              <a:rPr lang="en-US" altLang="ko-KR" dirty="0"/>
              <a:t>(name,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= </a:t>
            </a:r>
            <a:r>
              <a:rPr lang="en-US" altLang="ko-KR" dirty="0" err="1"/>
              <a:t>origHealth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getHealth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return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heal(int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+=amount;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damage(int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-= 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if(health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cout</a:t>
            </a:r>
            <a:r>
              <a:rPr lang="en-US" altLang="ko-KR" dirty="0"/>
              <a:t>&lt;&lt;name&lt;&lt;“</a:t>
            </a:r>
            <a:r>
              <a:rPr lang="ko-KR" altLang="en-US" dirty="0"/>
              <a:t>가 죽었습니다</a:t>
            </a:r>
            <a:r>
              <a:rPr lang="en-US" altLang="ko-KR" dirty="0"/>
              <a:t>.”&lt;&lt;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Say(char *s)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1007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7B0CE-98E0-4511-9229-CC52785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B89AD-C6C4-42C6-BB7C-73CDAD3B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Dog:Animal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public:</a:t>
            </a:r>
          </a:p>
          <a:p>
            <a:pPr marL="0" indent="0">
              <a:buNone/>
            </a:pPr>
            <a:r>
              <a:rPr lang="en-US" altLang="ko-KR" dirty="0"/>
              <a:t>		Dog(const char * n, int health):Animal(</a:t>
            </a:r>
            <a:r>
              <a:rPr lang="en-US" altLang="ko-KR" dirty="0" err="1"/>
              <a:t>n,health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{}</a:t>
            </a:r>
          </a:p>
          <a:p>
            <a:pPr marL="0" indent="0">
              <a:buNone/>
            </a:pPr>
            <a:r>
              <a:rPr lang="en-US" altLang="ko-KR" dirty="0"/>
              <a:t>		void Say(char *s)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&lt;&lt;“Bow wow”&lt;&lt;s&lt;&lt;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private:</a:t>
            </a:r>
          </a:p>
          <a:p>
            <a:pPr marL="0" indent="0">
              <a:buNone/>
            </a:pPr>
            <a:r>
              <a:rPr lang="en-US" altLang="ko-KR" dirty="0"/>
              <a:t>		void Bite()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물었다</a:t>
            </a:r>
            <a:r>
              <a:rPr lang="en-US" altLang="ko-KR" dirty="0"/>
              <a:t>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17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E12F7-2466-4CB7-ABE7-04D1B0F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065B8-4A53-45F2-8DF4-AC5DF3E3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Cat:Animal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public:</a:t>
            </a:r>
          </a:p>
          <a:p>
            <a:pPr marL="0" indent="0">
              <a:buNone/>
            </a:pPr>
            <a:r>
              <a:rPr lang="en-US" altLang="ko-KR" dirty="0"/>
              <a:t>		Cat(const char * n, int health):Animal(</a:t>
            </a:r>
            <a:r>
              <a:rPr lang="en-US" altLang="ko-KR" dirty="0" err="1"/>
              <a:t>n,health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{}</a:t>
            </a:r>
          </a:p>
          <a:p>
            <a:pPr marL="0" indent="0">
              <a:buNone/>
            </a:pPr>
            <a:r>
              <a:rPr lang="en-US" altLang="ko-KR" dirty="0"/>
              <a:t>		void Say(char *s)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&lt;&lt;“meow”&lt;&lt;s&lt;&lt;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84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2954-4BBB-44AF-B04C-3F24E7A4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9D8E2-4C28-4104-BAA0-DE124DF5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Dog dog(“</a:t>
            </a:r>
            <a:r>
              <a:rPr lang="ko-KR" altLang="en-US" dirty="0"/>
              <a:t>뭉치</a:t>
            </a:r>
            <a:r>
              <a:rPr lang="en-US" altLang="ko-KR" dirty="0"/>
              <a:t>”,100);</a:t>
            </a:r>
          </a:p>
          <a:p>
            <a:pPr marL="0" indent="0">
              <a:buNone/>
            </a:pPr>
            <a:r>
              <a:rPr lang="en-US" altLang="ko-KR" dirty="0"/>
              <a:t>	Cat</a:t>
            </a:r>
            <a:r>
              <a:rPr lang="ko-KR" altLang="en-US" dirty="0"/>
              <a:t> </a:t>
            </a:r>
            <a:r>
              <a:rPr lang="en-US" altLang="ko-KR" dirty="0"/>
              <a:t>cat(“</a:t>
            </a:r>
            <a:r>
              <a:rPr lang="ko-KR" altLang="en-US" dirty="0"/>
              <a:t>네로</a:t>
            </a:r>
            <a:r>
              <a:rPr lang="en-US" altLang="ko-KR" dirty="0"/>
              <a:t>”, 1000);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dog.say</a:t>
            </a:r>
            <a:r>
              <a:rPr lang="en-US" altLang="ko-KR" dirty="0"/>
              <a:t>(“</a:t>
            </a:r>
            <a:r>
              <a:rPr lang="ko-KR" altLang="en-US" dirty="0"/>
              <a:t>멍멍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cat.say</a:t>
            </a:r>
            <a:r>
              <a:rPr lang="en-US" altLang="ko-KR" dirty="0"/>
              <a:t>(“</a:t>
            </a:r>
            <a:r>
              <a:rPr lang="ko-KR" altLang="en-US" dirty="0" err="1"/>
              <a:t>냐용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7462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BBE2-0EA7-4DB8-B506-F2DD25A1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Say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38B89-40CC-4744-AB28-950322FA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보면 자식 클래스의 구현에서 부모 클래스의 구현을 새로 정의하였습니다</a:t>
            </a:r>
            <a:r>
              <a:rPr lang="en-US" altLang="ko-KR" dirty="0"/>
              <a:t>.(</a:t>
            </a:r>
            <a:r>
              <a:rPr lang="ko-KR" altLang="en-US" dirty="0"/>
              <a:t>덮어썼습니다</a:t>
            </a:r>
            <a:r>
              <a:rPr lang="en-US" altLang="ko-KR" dirty="0"/>
              <a:t>) </a:t>
            </a:r>
            <a:r>
              <a:rPr lang="ko-KR" altLang="en-US" dirty="0"/>
              <a:t>이것을 은닉이라고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이것은 포인터를 이용할 때 더 강한 기능이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현재로서는 그냥 상속을 하였을 때 상위 클래스의 내용을 다른 내용으로 바꾸고 싶을 때 사용할 수 있는 기능이라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166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FE1C12-CD9D-4766-A8B9-98795CC2D23B}"/>
              </a:ext>
            </a:extLst>
          </p:cNvPr>
          <p:cNvSpPr/>
          <p:nvPr/>
        </p:nvSpPr>
        <p:spPr>
          <a:xfrm>
            <a:off x="3872754" y="2474259"/>
            <a:ext cx="2205317" cy="1819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Dog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ko-KR" altLang="en-US" dirty="0"/>
              <a:t>새로 추가된 내용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7C9519-DA68-4584-909B-38FEF0ED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 대한 포인터와 상속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AE5C22-2D71-4CEA-8E34-8A4177140079}"/>
              </a:ext>
            </a:extLst>
          </p:cNvPr>
          <p:cNvSpPr/>
          <p:nvPr/>
        </p:nvSpPr>
        <p:spPr>
          <a:xfrm>
            <a:off x="797860" y="2444763"/>
            <a:ext cx="220531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7053C-15E5-4B52-A08E-E096B027844F}"/>
              </a:ext>
            </a:extLst>
          </p:cNvPr>
          <p:cNvSpPr txBox="1"/>
          <p:nvPr/>
        </p:nvSpPr>
        <p:spPr>
          <a:xfrm>
            <a:off x="251012" y="5387789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Animal *a = new Animal();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CB41AC-AA6E-4648-88B5-039BC3727296}"/>
              </a:ext>
            </a:extLst>
          </p:cNvPr>
          <p:cNvSpPr/>
          <p:nvPr/>
        </p:nvSpPr>
        <p:spPr>
          <a:xfrm>
            <a:off x="1586753" y="4840941"/>
            <a:ext cx="439271" cy="4572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596D9D-D249-42B9-94E4-BC42920FC463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1806389" y="3574316"/>
            <a:ext cx="94130" cy="12666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FD0264-D128-4A71-A52F-A17048D95323}"/>
              </a:ext>
            </a:extLst>
          </p:cNvPr>
          <p:cNvSpPr/>
          <p:nvPr/>
        </p:nvSpPr>
        <p:spPr>
          <a:xfrm>
            <a:off x="3872754" y="2474259"/>
            <a:ext cx="220531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F379D-C693-4C1E-A96C-42629F9B8151}"/>
              </a:ext>
            </a:extLst>
          </p:cNvPr>
          <p:cNvSpPr txBox="1"/>
          <p:nvPr/>
        </p:nvSpPr>
        <p:spPr>
          <a:xfrm>
            <a:off x="3325906" y="538778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*d = new Dog();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371CBF-2BD8-4652-B7E2-4A223DCCD5C9}"/>
              </a:ext>
            </a:extLst>
          </p:cNvPr>
          <p:cNvSpPr/>
          <p:nvPr/>
        </p:nvSpPr>
        <p:spPr>
          <a:xfrm>
            <a:off x="4661647" y="4840941"/>
            <a:ext cx="439271" cy="4572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D3BA94-EB01-4884-B854-DCA9F6B1DC0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4881283" y="4294094"/>
            <a:ext cx="94130" cy="54684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DD434A-577E-4FD7-A3CD-51750FAEBF56}"/>
              </a:ext>
            </a:extLst>
          </p:cNvPr>
          <p:cNvSpPr/>
          <p:nvPr/>
        </p:nvSpPr>
        <p:spPr>
          <a:xfrm>
            <a:off x="6858001" y="2456328"/>
            <a:ext cx="2205317" cy="1819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Cat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ko-KR" altLang="en-US" dirty="0"/>
              <a:t>새로 추가된 내용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27C079-7710-4DFD-81C3-42470EA04E80}"/>
              </a:ext>
            </a:extLst>
          </p:cNvPr>
          <p:cNvSpPr/>
          <p:nvPr/>
        </p:nvSpPr>
        <p:spPr>
          <a:xfrm>
            <a:off x="6858001" y="2456328"/>
            <a:ext cx="220531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EAF68-FFF4-4F1B-B602-0E17CAC9E8B3}"/>
              </a:ext>
            </a:extLst>
          </p:cNvPr>
          <p:cNvSpPr txBox="1"/>
          <p:nvPr/>
        </p:nvSpPr>
        <p:spPr>
          <a:xfrm>
            <a:off x="6311153" y="5369858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*c = new Cat();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D1932A-D238-4EA0-A878-3F362C9ED9F3}"/>
              </a:ext>
            </a:extLst>
          </p:cNvPr>
          <p:cNvSpPr/>
          <p:nvPr/>
        </p:nvSpPr>
        <p:spPr>
          <a:xfrm>
            <a:off x="7646894" y="4823010"/>
            <a:ext cx="439271" cy="4572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3F9AC0-2CFF-4295-8A07-CD4F0A32DD0E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7866530" y="4276163"/>
            <a:ext cx="94130" cy="54684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958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A5BF-F964-4ED3-898D-BFDE1F58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01DC0C-8DEB-44F0-8997-60E457540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24823"/>
              </p:ext>
            </p:extLst>
          </p:nvPr>
        </p:nvGraphicFramePr>
        <p:xfrm>
          <a:off x="1103312" y="2052638"/>
          <a:ext cx="10559768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942">
                  <a:extLst>
                    <a:ext uri="{9D8B030D-6E8A-4147-A177-3AD203B41FA5}">
                      <a16:colId xmlns:a16="http://schemas.microsoft.com/office/drawing/2014/main" val="1077096593"/>
                    </a:ext>
                  </a:extLst>
                </a:gridCol>
                <a:gridCol w="2639942">
                  <a:extLst>
                    <a:ext uri="{9D8B030D-6E8A-4147-A177-3AD203B41FA5}">
                      <a16:colId xmlns:a16="http://schemas.microsoft.com/office/drawing/2014/main" val="3376156505"/>
                    </a:ext>
                  </a:extLst>
                </a:gridCol>
                <a:gridCol w="2639942">
                  <a:extLst>
                    <a:ext uri="{9D8B030D-6E8A-4147-A177-3AD203B41FA5}">
                      <a16:colId xmlns:a16="http://schemas.microsoft.com/office/drawing/2014/main" val="2006030674"/>
                    </a:ext>
                  </a:extLst>
                </a:gridCol>
                <a:gridCol w="2639942">
                  <a:extLst>
                    <a:ext uri="{9D8B030D-6E8A-4147-A177-3AD203B41FA5}">
                      <a16:colId xmlns:a16="http://schemas.microsoft.com/office/drawing/2014/main" val="420080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 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Dog 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 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차지하는 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9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가리키는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6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가리키는 대상의 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sizeof</a:t>
                      </a:r>
                      <a:r>
                        <a:rPr lang="en-US" altLang="ko-KR" dirty="0"/>
                        <a:t>(Animal)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sizeof</a:t>
                      </a:r>
                      <a:r>
                        <a:rPr lang="en-US" altLang="ko-KR" dirty="0"/>
                        <a:t>(Dog)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sizeof</a:t>
                      </a:r>
                      <a:r>
                        <a:rPr lang="en-US" altLang="ko-KR" dirty="0"/>
                        <a:t>(Cat)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446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가리키는 대상의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1428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가리키는 대상의 </a:t>
                      </a:r>
                      <a:r>
                        <a:rPr lang="en-US" altLang="ko-KR" dirty="0" err="1"/>
                        <a:t>getHealth</a:t>
                      </a:r>
                      <a:r>
                        <a:rPr lang="ko-KR" altLang="en-US" dirty="0"/>
                        <a:t>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Animal::</a:t>
                      </a:r>
                      <a:r>
                        <a:rPr lang="en-US" altLang="ko-KR" dirty="0" err="1"/>
                        <a:t>getHealth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Animal::</a:t>
                      </a:r>
                      <a:r>
                        <a:rPr lang="en-US" altLang="ko-KR" dirty="0" err="1"/>
                        <a:t>getHealth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Animal::</a:t>
                      </a:r>
                      <a:r>
                        <a:rPr lang="en-US" altLang="ko-KR" dirty="0" err="1"/>
                        <a:t>getHealth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3465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가리키는 대상의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Say</a:t>
                      </a:r>
                      <a:r>
                        <a:rPr lang="ko-KR" altLang="en-US" dirty="0"/>
                        <a:t>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Animal::Say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Dog::Say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Cat::Say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9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0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564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6DFB-245B-4B03-808E-E68BABE5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4B9D5-CDA3-4D5B-8797-9350E54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Dog</a:t>
            </a:r>
            <a:r>
              <a:rPr lang="ko-KR" altLang="en-US" dirty="0"/>
              <a:t>은 어쨌든 </a:t>
            </a:r>
            <a:r>
              <a:rPr lang="en-US" altLang="ko-KR" dirty="0"/>
              <a:t>Animal</a:t>
            </a:r>
            <a:r>
              <a:rPr lang="ko-KR" altLang="en-US" dirty="0"/>
              <a:t>이 가져야 할 모든 요건을 다 갖추고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 </a:t>
            </a:r>
            <a:r>
              <a:rPr lang="en-US" altLang="ko-KR" dirty="0"/>
              <a:t>dog-&gt;</a:t>
            </a:r>
            <a:r>
              <a:rPr lang="en-US" altLang="ko-KR" dirty="0" err="1"/>
              <a:t>getHealth</a:t>
            </a:r>
            <a:r>
              <a:rPr lang="en-US" altLang="ko-KR" dirty="0"/>
              <a:t>, dog-&gt;heal, dog-&gt;damage, dog-&gt;Dog, dog-&gt;Say </a:t>
            </a:r>
            <a:r>
              <a:rPr lang="ko-KR" altLang="en-US" dirty="0"/>
              <a:t>모두 제대로 갖추고 있기 때문에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/>
              <a:t>Dog</a:t>
            </a:r>
            <a:r>
              <a:rPr lang="ko-KR" altLang="en-US" dirty="0"/>
              <a:t>가 </a:t>
            </a:r>
            <a:r>
              <a:rPr lang="en-US" altLang="ko-KR" dirty="0"/>
              <a:t>Animal</a:t>
            </a:r>
            <a:r>
              <a:rPr lang="ko-KR" altLang="en-US" dirty="0"/>
              <a:t>의 내용을 상속받았기 때문에 </a:t>
            </a:r>
            <a:r>
              <a:rPr lang="en-US" altLang="ko-KR" dirty="0"/>
              <a:t>Dog</a:t>
            </a:r>
            <a:r>
              <a:rPr lang="ko-KR" altLang="en-US" dirty="0"/>
              <a:t>객체는 </a:t>
            </a:r>
            <a:r>
              <a:rPr lang="en-US" altLang="ko-KR" dirty="0"/>
              <a:t>Animal* </a:t>
            </a:r>
            <a:r>
              <a:rPr lang="ko-KR" altLang="en-US" dirty="0"/>
              <a:t>포인터에 담을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Animal * </a:t>
            </a:r>
            <a:r>
              <a:rPr lang="en-US" altLang="ko-KR" dirty="0" err="1"/>
              <a:t>dogisanimal</a:t>
            </a:r>
            <a:r>
              <a:rPr lang="en-US" altLang="ko-KR" dirty="0"/>
              <a:t> = new Dog(“</a:t>
            </a:r>
            <a:r>
              <a:rPr lang="ko-KR" altLang="en-US" dirty="0"/>
              <a:t>뭉치</a:t>
            </a:r>
            <a:r>
              <a:rPr lang="en-US" altLang="ko-KR" dirty="0"/>
              <a:t>”,100);</a:t>
            </a:r>
          </a:p>
          <a:p>
            <a:pPr marL="0" indent="0">
              <a:buNone/>
            </a:pPr>
            <a:r>
              <a:rPr lang="en-US" altLang="ko-KR" dirty="0" err="1"/>
              <a:t>dogisanimal</a:t>
            </a:r>
            <a:r>
              <a:rPr lang="ko-KR" altLang="en-US" dirty="0"/>
              <a:t>에 대해 </a:t>
            </a:r>
            <a:r>
              <a:rPr lang="en-US" altLang="ko-KR" dirty="0"/>
              <a:t>Animal</a:t>
            </a:r>
            <a:r>
              <a:rPr lang="ko-KR" altLang="en-US" dirty="0"/>
              <a:t>이 갖고 있는 어떤 함수를 호출해도 제대로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241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5DFC-B651-4DF2-86C4-758C634B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반대는 일반적으로는 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78BDD-814D-4AD6-925F-0FC5072B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Animal * animal = new Animal(“</a:t>
            </a:r>
            <a:r>
              <a:rPr lang="ko-KR" altLang="en-US" dirty="0"/>
              <a:t>개가 될 것이다</a:t>
            </a:r>
            <a:r>
              <a:rPr lang="en-US" altLang="ko-KR" dirty="0"/>
              <a:t>”,100);</a:t>
            </a:r>
          </a:p>
          <a:p>
            <a:pPr marL="0" indent="0">
              <a:buNone/>
            </a:pPr>
            <a:r>
              <a:rPr lang="en-US" altLang="ko-KR" dirty="0"/>
              <a:t>Dog * dog = animal;//</a:t>
            </a:r>
            <a:r>
              <a:rPr lang="ko-KR" altLang="en-US" dirty="0"/>
              <a:t>된다고 가정하면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dog-&gt;bite(); 	//</a:t>
            </a:r>
            <a:r>
              <a:rPr lang="ko-KR" altLang="en-US" dirty="0"/>
              <a:t>에러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dog</a:t>
            </a:r>
            <a:r>
              <a:rPr lang="ko-KR" altLang="en-US" dirty="0"/>
              <a:t>의 실체는 </a:t>
            </a:r>
            <a:r>
              <a:rPr lang="en-US" altLang="ko-KR" dirty="0"/>
              <a:t>Animal </a:t>
            </a:r>
            <a:r>
              <a:rPr lang="ko-KR" altLang="en-US" dirty="0"/>
              <a:t>객체인데 이렇게 </a:t>
            </a:r>
            <a:r>
              <a:rPr lang="en-US" altLang="ko-KR" dirty="0"/>
              <a:t>bite</a:t>
            </a:r>
            <a:r>
              <a:rPr lang="ko-KR" altLang="en-US" dirty="0"/>
              <a:t>를 하라 하면 컴파일러가 불만을 표출할 것입니다</a:t>
            </a:r>
            <a:r>
              <a:rPr lang="en-US" altLang="ko-KR" dirty="0"/>
              <a:t>. </a:t>
            </a:r>
            <a:r>
              <a:rPr lang="ko-KR" altLang="en-US" dirty="0"/>
              <a:t>그 이유는 일반적인 상황에서는 저렇게 </a:t>
            </a:r>
            <a:r>
              <a:rPr lang="en-US" altLang="ko-KR" dirty="0"/>
              <a:t>Animal</a:t>
            </a:r>
            <a:r>
              <a:rPr lang="ko-KR" altLang="en-US" dirty="0"/>
              <a:t>객체가 </a:t>
            </a:r>
            <a:r>
              <a:rPr lang="en-US" altLang="ko-KR" dirty="0"/>
              <a:t>Dog</a:t>
            </a:r>
            <a:r>
              <a:rPr lang="ko-KR" altLang="en-US" dirty="0"/>
              <a:t>으로 해석되게 허용해 버리면 저렇게 존재하지 않는 함수를 호출하는 것을 막을 수가 없기 때문입니다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652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C47B-CEF0-446D-82B5-1C2FB084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대신 프로그래머가 확신할 경우 저 캐스트를 강제할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A06A9A-7C41-4068-9FBD-7454B410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93" y="2262536"/>
            <a:ext cx="7132938" cy="295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4CB6E-E185-4113-BEEB-06406034AC34}"/>
              </a:ext>
            </a:extLst>
          </p:cNvPr>
          <p:cNvSpPr txBox="1"/>
          <p:nvPr/>
        </p:nvSpPr>
        <p:spPr>
          <a:xfrm>
            <a:off x="1628775" y="5629275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geeksforgeeks.org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165B-A4B2-4A12-8D89-D94450D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34B4-2B48-4CC5-B241-B90A8D48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문법 </a:t>
            </a:r>
            <a:r>
              <a:rPr lang="en-US" altLang="ko-KR" dirty="0"/>
              <a:t>: while(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 err="1"/>
              <a:t>할내용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조건이 만족되면 할 내용을 한다</a:t>
            </a:r>
            <a:r>
              <a:rPr lang="en-US" altLang="ko-KR" dirty="0"/>
              <a:t>. </a:t>
            </a:r>
            <a:r>
              <a:rPr lang="ko-KR" altLang="en-US" dirty="0"/>
              <a:t>조건이 만족되지 않게 </a:t>
            </a:r>
            <a:r>
              <a:rPr lang="en-US" altLang="ko-KR" dirty="0"/>
              <a:t>“</a:t>
            </a:r>
            <a:r>
              <a:rPr lang="ko-KR" altLang="en-US" dirty="0"/>
              <a:t>되면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할내용을</a:t>
            </a:r>
            <a:r>
              <a:rPr lang="ko-KR" altLang="en-US" dirty="0"/>
              <a:t> 안하고 다음으로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a=0;</a:t>
            </a:r>
          </a:p>
          <a:p>
            <a:pPr marL="0" indent="0">
              <a:buNone/>
            </a:pPr>
            <a:r>
              <a:rPr lang="en-US" altLang="ko-KR" dirty="0"/>
              <a:t>	while(a&lt;10){		//a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때만 </a:t>
            </a:r>
            <a:r>
              <a:rPr lang="ko-KR" altLang="en-US" dirty="0" err="1"/>
              <a:t>다시실행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//a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a = a+1;		//a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259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FFC7-6803-4F28-AB16-3C4F5A9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reinterpret_cast</a:t>
            </a:r>
            <a:r>
              <a:rPr lang="ko-KR" altLang="en-US" dirty="0"/>
              <a:t>의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80A65-70A4-473F-A99A-A3F97788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Dog  * dog = new Dog(“My dog”, 100);</a:t>
            </a:r>
          </a:p>
          <a:p>
            <a:pPr marL="0" indent="0">
              <a:buNone/>
            </a:pPr>
            <a:r>
              <a:rPr lang="en-US" altLang="ko-KR" dirty="0"/>
              <a:t>//…</a:t>
            </a:r>
          </a:p>
          <a:p>
            <a:pPr marL="0" indent="0">
              <a:buNone/>
            </a:pPr>
            <a:r>
              <a:rPr lang="en-US" altLang="ko-KR" dirty="0" err="1"/>
              <a:t>IntroduceAnimal</a:t>
            </a:r>
            <a:r>
              <a:rPr lang="en-US" altLang="ko-KR" dirty="0"/>
              <a:t>(dog, true);		//</a:t>
            </a:r>
            <a:r>
              <a:rPr lang="ko-KR" altLang="en-US" dirty="0"/>
              <a:t>우리 동물은 확실히 </a:t>
            </a:r>
            <a:r>
              <a:rPr lang="ko-KR" altLang="en-US" dirty="0" err="1"/>
              <a:t>개에요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IntroduceAnimal</a:t>
            </a:r>
            <a:r>
              <a:rPr lang="en-US" altLang="ko-KR" dirty="0"/>
              <a:t>(Animal * animal, bool </a:t>
            </a:r>
            <a:r>
              <a:rPr lang="en-US" altLang="ko-KR" dirty="0" err="1"/>
              <a:t>isdog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isdog</a:t>
            </a:r>
            <a:r>
              <a:rPr lang="en-US" altLang="ko-KR" dirty="0"/>
              <a:t>)	//</a:t>
            </a:r>
            <a:r>
              <a:rPr lang="ko-KR" altLang="en-US" dirty="0"/>
              <a:t>저 </a:t>
            </a:r>
            <a:r>
              <a:rPr lang="en-US" altLang="ko-KR" dirty="0"/>
              <a:t>animal</a:t>
            </a:r>
            <a:r>
              <a:rPr lang="ko-KR" altLang="en-US" dirty="0"/>
              <a:t>이라는 객체는 </a:t>
            </a:r>
            <a:r>
              <a:rPr lang="en-US" altLang="ko-KR" dirty="0"/>
              <a:t>dog</a:t>
            </a:r>
            <a:r>
              <a:rPr lang="ko-KR" altLang="en-US" dirty="0"/>
              <a:t>이 틀림없어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if(rand()%2==0)		//50</a:t>
            </a:r>
            <a:r>
              <a:rPr lang="ko-KR" altLang="en-US" dirty="0"/>
              <a:t>퍼센트 확률로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Dog * </a:t>
            </a:r>
            <a:r>
              <a:rPr lang="en-US" altLang="ko-KR" dirty="0" err="1"/>
              <a:t>maybeDog</a:t>
            </a:r>
            <a:r>
              <a:rPr lang="en-US" altLang="ko-KR" dirty="0"/>
              <a:t> = </a:t>
            </a:r>
            <a:r>
              <a:rPr lang="en-US" altLang="ko-KR" dirty="0" err="1"/>
              <a:t>reinterpret_cast</a:t>
            </a:r>
            <a:r>
              <a:rPr lang="en-US" altLang="ko-KR" dirty="0"/>
              <a:t>&lt;Dog*&gt;(animal);		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maybeDog</a:t>
            </a:r>
            <a:r>
              <a:rPr lang="en-US" altLang="ko-KR" dirty="0"/>
              <a:t>-&gt;Bite();	//</a:t>
            </a:r>
            <a:r>
              <a:rPr lang="ko-KR" altLang="en-US" dirty="0"/>
              <a:t>소개 중 돌발 상황 발생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1605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7E1-DAF7-4D3C-86F1-8887A379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reinterpret_cast</a:t>
            </a:r>
            <a:r>
              <a:rPr lang="ko-KR" altLang="en-US" dirty="0"/>
              <a:t>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8433D-BE59-4F7C-A7BB-AAC24F0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부모 클래스의 포인터를 자식 클래스의 포인터로 잠시 사용하고 싶을 때 주로 사용합니다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어떤 함수를 작성할 때 인자로 부모 클래스의 포인터만을 받을 수가 있는데</a:t>
            </a:r>
            <a:r>
              <a:rPr lang="en-US" altLang="ko-KR" dirty="0"/>
              <a:t>, </a:t>
            </a:r>
            <a:r>
              <a:rPr lang="ko-KR" altLang="en-US" dirty="0"/>
              <a:t>현재 개발하는 프로젝트</a:t>
            </a:r>
            <a:r>
              <a:rPr lang="en-US" altLang="ko-KR" dirty="0"/>
              <a:t>, </a:t>
            </a:r>
            <a:r>
              <a:rPr lang="ko-KR" altLang="en-US" dirty="0"/>
              <a:t>또는 그 함수가 실행될 때 넘어오는 포인터가 특정 상황에서는 분명히 어떤 자식 클래스의 객체를 가리킨다고 확신을 할 때</a:t>
            </a:r>
            <a:r>
              <a:rPr lang="en-US" altLang="ko-KR" dirty="0"/>
              <a:t>! </a:t>
            </a:r>
            <a:r>
              <a:rPr lang="ko-KR" altLang="en-US" dirty="0"/>
              <a:t>그리고 그 자식 클래스만의 특별한 메소드를 사용해야 할 때 사용하는 살짝 위험한 캐스트입니다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실패할 경우 결과 포인터가 </a:t>
            </a:r>
            <a:r>
              <a:rPr lang="en-US" altLang="ko-KR" dirty="0"/>
              <a:t>NULL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069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7130B-1303-4F1A-B5FC-F88EE7C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E8480-2BDA-49DF-A068-0FAA032D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캐스트란</a:t>
            </a:r>
            <a:r>
              <a:rPr lang="en-US" altLang="ko-KR" dirty="0"/>
              <a:t>, </a:t>
            </a:r>
            <a:r>
              <a:rPr lang="ko-KR" altLang="en-US" dirty="0"/>
              <a:t>어떤 데이터 타입을 다른 타입으로 변환하는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형변환이라고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평범한 형변환의 예시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numofPeople</a:t>
            </a:r>
            <a:r>
              <a:rPr lang="en-US" altLang="ko-KR" dirty="0"/>
              <a:t> = 1.0/</a:t>
            </a:r>
            <a:r>
              <a:rPr lang="en-US" altLang="ko-KR" dirty="0" err="1"/>
              <a:t>quantity_per_person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ko-KR" altLang="en-US" dirty="0"/>
              <a:t>현재는 </a:t>
            </a:r>
            <a:r>
              <a:rPr lang="en-US" altLang="ko-KR" dirty="0"/>
              <a:t>1.0/</a:t>
            </a:r>
            <a:r>
              <a:rPr lang="ko-KR" altLang="en-US" dirty="0"/>
              <a:t>뭔가 하면 이것은 </a:t>
            </a:r>
            <a:r>
              <a:rPr lang="en-US" altLang="ko-KR" dirty="0"/>
              <a:t>double</a:t>
            </a:r>
            <a:r>
              <a:rPr lang="ko-KR" altLang="en-US" dirty="0"/>
              <a:t>형이기 때문에 바로 </a:t>
            </a:r>
            <a:r>
              <a:rPr lang="en-US" altLang="ko-KR" dirty="0"/>
              <a:t>int</a:t>
            </a:r>
            <a:r>
              <a:rPr lang="ko-KR" altLang="en-US" dirty="0"/>
              <a:t>형에 대입하면 경고나 에러가 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numofPeople</a:t>
            </a:r>
            <a:r>
              <a:rPr lang="en-US" altLang="ko-KR" dirty="0"/>
              <a:t> = (int)(1.0/</a:t>
            </a:r>
            <a:r>
              <a:rPr lang="en-US" altLang="ko-KR" dirty="0" err="1"/>
              <a:t>quantity_per_person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numofPeople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(1.0/</a:t>
            </a:r>
            <a:r>
              <a:rPr lang="en-US" altLang="ko-KR" dirty="0" err="1"/>
              <a:t>quantity_per_person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ko-KR" altLang="en-US" dirty="0"/>
              <a:t>명시적으로 괄호안의 값을 </a:t>
            </a:r>
            <a:r>
              <a:rPr lang="en-US" altLang="ko-KR" dirty="0"/>
              <a:t>int</a:t>
            </a:r>
            <a:r>
              <a:rPr lang="ko-KR" altLang="en-US" dirty="0"/>
              <a:t>로 바꾸어 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1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5AD86-14EF-4765-B78D-8363460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캐스트의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347DF-3DE5-4429-B541-68B1925B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업캐스트</a:t>
            </a:r>
            <a:r>
              <a:rPr lang="en-US" altLang="ko-KR" dirty="0"/>
              <a:t>: </a:t>
            </a:r>
            <a:r>
              <a:rPr lang="ko-KR" altLang="en-US" dirty="0"/>
              <a:t>부모 클래스에 대한 포인터로 자식 클래스의 객체를 가리키는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Animal *animal = new Dog();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다운캐스트</a:t>
            </a:r>
            <a:r>
              <a:rPr lang="en-US" altLang="ko-KR" dirty="0"/>
              <a:t>: </a:t>
            </a:r>
            <a:r>
              <a:rPr lang="ko-KR" altLang="en-US" dirty="0" err="1"/>
              <a:t>업캐스트한</a:t>
            </a:r>
            <a:r>
              <a:rPr lang="ko-KR" altLang="en-US" dirty="0"/>
              <a:t> 포인터를 다시 자식 클래스의 포인터로 옮기는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https://simsimjae.tistory.com/192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10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B722B-2E78-4770-9A08-B28CEA3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 포인터와 </a:t>
            </a:r>
            <a:r>
              <a:rPr lang="en-US" altLang="ko-KR" dirty="0"/>
              <a:t>virtual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9E63F-E631-4C3B-A25D-1DF50F08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 * dog = new Dog(//);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dog-&gt;Say();</a:t>
            </a:r>
          </a:p>
          <a:p>
            <a:pPr marL="0" indent="0">
              <a:lnSpc>
                <a:spcPct val="220000"/>
              </a:lnSpc>
              <a:buNone/>
            </a:pP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 * dog = new Animal(//);	//</a:t>
            </a:r>
            <a:r>
              <a:rPr lang="ko-KR" altLang="en-US" dirty="0"/>
              <a:t>안 됩니다</a:t>
            </a: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 * dog = </a:t>
            </a:r>
            <a:r>
              <a:rPr lang="en-US" altLang="ko-KR" dirty="0" err="1"/>
              <a:t>reinterpret_cast</a:t>
            </a:r>
            <a:r>
              <a:rPr lang="en-US" altLang="ko-KR" dirty="0"/>
              <a:t>&lt;Dog *&gt;(new Animal());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dog-&gt;Bark();//</a:t>
            </a:r>
            <a:r>
              <a:rPr lang="ko-KR" altLang="en-US" dirty="0"/>
              <a:t>오류</a:t>
            </a: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dog-&gt;Say();//</a:t>
            </a:r>
            <a:r>
              <a:rPr lang="ko-KR" altLang="en-US" dirty="0"/>
              <a:t>오류</a:t>
            </a: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Animal * animal = new Animal();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animal-&gt;Say();//Animal::Say </a:t>
            </a:r>
            <a:r>
              <a:rPr lang="ko-KR" altLang="en-US" dirty="0"/>
              <a:t>호출됨</a:t>
            </a: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Animal * animal = new Dog();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/>
              <a:t>animal -&gt; Say();//Animal::say </a:t>
            </a:r>
            <a:r>
              <a:rPr lang="ko-KR" altLang="en-US" dirty="0"/>
              <a:t>호출됨</a:t>
            </a:r>
            <a:endParaRPr lang="en-US" altLang="ko-KR" dirty="0"/>
          </a:p>
          <a:p>
            <a:pPr marL="0" indent="0">
              <a:lnSpc>
                <a:spcPct val="2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32DDB-8103-4B10-AFEF-7B50777A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71998-E4A0-4146-B8C1-56F52BC2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현재로서는 </a:t>
            </a:r>
            <a:r>
              <a:rPr lang="en-US" altLang="ko-KR" dirty="0"/>
              <a:t>Animal * </a:t>
            </a:r>
            <a:r>
              <a:rPr lang="ko-KR" altLang="en-US" dirty="0"/>
              <a:t>에 </a:t>
            </a:r>
            <a:r>
              <a:rPr lang="en-US" altLang="ko-KR" dirty="0"/>
              <a:t>Animal </a:t>
            </a:r>
            <a:r>
              <a:rPr lang="ko-KR" altLang="en-US" dirty="0"/>
              <a:t>객체가 들어 있든 </a:t>
            </a:r>
            <a:r>
              <a:rPr lang="en-US" altLang="ko-KR" dirty="0"/>
              <a:t>Dog </a:t>
            </a:r>
            <a:r>
              <a:rPr lang="ko-KR" altLang="en-US" dirty="0"/>
              <a:t>객체가 들어 있든 </a:t>
            </a:r>
            <a:r>
              <a:rPr lang="en-US" altLang="ko-KR" dirty="0"/>
              <a:t>Animal::Say</a:t>
            </a:r>
            <a:r>
              <a:rPr lang="ko-KR" altLang="en-US" dirty="0"/>
              <a:t>만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할 수 있으면 상속의 능력이 제한되기 때문에</a:t>
            </a:r>
            <a:r>
              <a:rPr lang="en-US" altLang="ko-KR" dirty="0"/>
              <a:t>, virtual </a:t>
            </a:r>
            <a:r>
              <a:rPr lang="ko-KR" altLang="en-US" dirty="0"/>
              <a:t>키워드를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Animal::Say</a:t>
            </a:r>
            <a:r>
              <a:rPr lang="ko-KR" altLang="en-US" dirty="0"/>
              <a:t>를 선언할 때 </a:t>
            </a:r>
            <a:r>
              <a:rPr lang="en-US" altLang="ko-KR" dirty="0"/>
              <a:t>virtual</a:t>
            </a:r>
            <a:r>
              <a:rPr lang="ko-KR" altLang="en-US" dirty="0"/>
              <a:t>을 붙여 주면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Animal * animal = new Dog();</a:t>
            </a:r>
          </a:p>
          <a:p>
            <a:pPr marL="0" indent="0">
              <a:buNone/>
            </a:pPr>
            <a:r>
              <a:rPr lang="ko-KR" altLang="en-US" dirty="0"/>
              <a:t>한 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animal -&gt; Say()</a:t>
            </a:r>
            <a:r>
              <a:rPr lang="ko-KR" altLang="en-US" dirty="0"/>
              <a:t>를 하면 </a:t>
            </a:r>
            <a:r>
              <a:rPr lang="en-US" altLang="ko-KR" dirty="0"/>
              <a:t>Dog::Say</a:t>
            </a:r>
            <a:r>
              <a:rPr lang="ko-KR" altLang="en-US" dirty="0"/>
              <a:t>가 호출됩니다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D986-01F9-404E-A9D5-A4328571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</a:t>
            </a:r>
            <a:r>
              <a:rPr lang="ko-KR" altLang="en-US" dirty="0"/>
              <a:t>의 응용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2D964-CF98-489B-BE73-670B9C06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커맨드 패턴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DoTasks</a:t>
            </a:r>
            <a:r>
              <a:rPr lang="en-US" altLang="ko-KR" dirty="0"/>
              <a:t>(Command * commands[], int 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len;i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commands[</a:t>
            </a:r>
            <a:r>
              <a:rPr lang="en-US" altLang="ko-KR" dirty="0" err="1"/>
              <a:t>i</a:t>
            </a:r>
            <a:r>
              <a:rPr lang="en-US" altLang="ko-KR" dirty="0"/>
              <a:t>]-&gt;Run();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C107D-B827-4B15-B015-5CE5B317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0098-6061-44FA-8938-178F67CE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이 때 </a:t>
            </a:r>
            <a:r>
              <a:rPr lang="en-US" altLang="ko-KR" dirty="0"/>
              <a:t>commands </a:t>
            </a:r>
            <a:r>
              <a:rPr lang="ko-KR" altLang="en-US" dirty="0"/>
              <a:t>배열에 들어 있는 포인터들이 가리키는 객체들이 </a:t>
            </a:r>
            <a:r>
              <a:rPr lang="en-US" altLang="ko-KR" dirty="0"/>
              <a:t>Command</a:t>
            </a:r>
            <a:r>
              <a:rPr lang="ko-KR" altLang="en-US" dirty="0"/>
              <a:t>의 자식 클래스들이고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Run </a:t>
            </a:r>
            <a:r>
              <a:rPr lang="ko-KR" altLang="en-US" dirty="0"/>
              <a:t>메소드를 다르게 정의를 </a:t>
            </a:r>
            <a:r>
              <a:rPr lang="ko-KR" altLang="en-US" dirty="0" err="1"/>
              <a:t>했었다면</a:t>
            </a:r>
            <a:r>
              <a:rPr lang="en-US" altLang="ko-KR" dirty="0"/>
              <a:t>, </a:t>
            </a:r>
            <a:r>
              <a:rPr lang="ko-KR" altLang="en-US" dirty="0"/>
              <a:t>다양한일들을 한번에 시키는 코드를 저렇게 간단하게 짤 수 있는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 Command</a:t>
            </a:r>
          </a:p>
          <a:p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	virtual void </a:t>
            </a:r>
            <a:r>
              <a:rPr lang="en-US" altLang="ko-KR"/>
              <a:t>Run() = 0;</a:t>
            </a:r>
            <a:endParaRPr lang="en-US" altLang="ko-KR" dirty="0"/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PrintCommand:Command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	void Run()</a:t>
            </a:r>
          </a:p>
          <a:p>
            <a:pPr marL="457200" lvl="1" indent="0">
              <a:buNone/>
            </a:pPr>
            <a:r>
              <a:rPr lang="en-US" altLang="ko-KR" dirty="0"/>
              <a:t>	{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&lt;&lt;“Printing”&lt;&lt;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pPr marL="457200" lvl="1" indent="0">
              <a:buNone/>
            </a:pPr>
            <a:r>
              <a:rPr lang="en-US" altLang="ko-KR" dirty="0"/>
              <a:t>};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2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79BF1-F074-443C-99CC-A0F6245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 가상함수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2ABA9-F999-4477-9CC2-6DD014CE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</a:t>
            </a:r>
            <a:r>
              <a:rPr lang="en-US" altLang="ko-KR" dirty="0"/>
              <a:t>virtual</a:t>
            </a:r>
            <a:r>
              <a:rPr lang="ko-KR" altLang="en-US" dirty="0"/>
              <a:t>이 붙은 함수를 가상 함수라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가상함수는 자식 클래스에서 </a:t>
            </a:r>
            <a:r>
              <a:rPr lang="ko-KR" altLang="en-US" dirty="0" err="1"/>
              <a:t>오버라이드되었을</a:t>
            </a:r>
            <a:r>
              <a:rPr lang="ko-KR" altLang="en-US" dirty="0"/>
              <a:t> 때 순순히 자식 클래스의 메소드가 우선적으로 실행되도록 해주는 기능이 붙은 것이지만</a:t>
            </a:r>
            <a:r>
              <a:rPr lang="en-US" altLang="ko-KR" dirty="0"/>
              <a:t>, </a:t>
            </a:r>
            <a:r>
              <a:rPr lang="ko-KR" altLang="en-US" dirty="0"/>
              <a:t>일단 구현은 해 둔 함수입니다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순수 가상함수는 모양만 있고 내용은 없는 함수입니다</a:t>
            </a:r>
            <a:r>
              <a:rPr lang="en-US" altLang="ko-KR" dirty="0"/>
              <a:t>. </a:t>
            </a:r>
            <a:r>
              <a:rPr lang="ko-KR" altLang="en-US" dirty="0"/>
              <a:t>한마디로 </a:t>
            </a:r>
            <a:r>
              <a:rPr lang="ko-KR" altLang="en-US" dirty="0" err="1"/>
              <a:t>쓸모없는</a:t>
            </a:r>
            <a:r>
              <a:rPr lang="ko-KR" altLang="en-US" dirty="0"/>
              <a:t> 함수라고도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순수 가상함수는 </a:t>
            </a:r>
            <a:r>
              <a:rPr lang="en-US" altLang="ko-KR" dirty="0"/>
              <a:t>C++</a:t>
            </a:r>
            <a:r>
              <a:rPr lang="ko-KR" altLang="en-US" dirty="0"/>
              <a:t>프로그램의 구조를 아름답게 만들어 주는 역할을 합니다</a:t>
            </a:r>
            <a:r>
              <a:rPr lang="en-US" altLang="ko-KR" dirty="0"/>
              <a:t>. </a:t>
            </a:r>
            <a:r>
              <a:rPr lang="ko-KR" altLang="en-US" dirty="0"/>
              <a:t>호출하는 쪽에서 이 클래스를 상속받은 클래스들은 반드시 저 함수를 구현하겠구나 라는 생각을 하게 해 주기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2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41237-E0A8-4825-BF76-8770BBA2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 가상함수의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45B52-C28E-4BD9-813F-F4921D72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 err="1"/>
              <a:t>리턴타입</a:t>
            </a:r>
            <a:r>
              <a:rPr lang="ko-KR" altLang="en-US" dirty="0"/>
              <a:t> 함수이름</a:t>
            </a:r>
            <a:r>
              <a:rPr lang="en-US" altLang="ko-KR" dirty="0"/>
              <a:t>(</a:t>
            </a:r>
            <a:r>
              <a:rPr lang="ko-KR" altLang="en-US" dirty="0"/>
              <a:t>인자들</a:t>
            </a:r>
            <a:r>
              <a:rPr lang="en-US" altLang="ko-KR" dirty="0"/>
              <a:t>) = 0;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virtual void Run() = 0;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순수 가상 함수를 가지고 있는 클래스를 상속받은 클래스의 객체를 생성하려면 그 상속받은 클래스에서 반드시 그 가상함수를 구현해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강제성이 개발을 편리하게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0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0AE49-F9BD-4B59-9D23-83531E1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D864D-E7B7-4C48-AB76-DF79217F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문과 주변부분을 좀더 </a:t>
            </a:r>
            <a:r>
              <a:rPr lang="en-US" altLang="ko-KR" dirty="0"/>
              <a:t>compact</a:t>
            </a:r>
            <a:r>
              <a:rPr lang="ko-KR" altLang="en-US" dirty="0"/>
              <a:t>하게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for(</a:t>
            </a:r>
            <a:r>
              <a:rPr lang="ko-KR" altLang="en-US" dirty="0"/>
              <a:t>초기화문장</a:t>
            </a:r>
            <a:r>
              <a:rPr lang="en-US" altLang="ko-KR" dirty="0"/>
              <a:t>; </a:t>
            </a:r>
            <a:r>
              <a:rPr lang="ko-KR" altLang="en-US" dirty="0"/>
              <a:t>반복할 조건</a:t>
            </a:r>
            <a:r>
              <a:rPr lang="en-US" altLang="ko-KR" dirty="0"/>
              <a:t>; </a:t>
            </a:r>
            <a:r>
              <a:rPr lang="ko-KR" altLang="en-US" dirty="0"/>
              <a:t>한번하고 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 err="1"/>
              <a:t>반복할일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초기화 문장을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반복할 조건을 따져본다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번이 성립하면 반복할 일을 하고</a:t>
            </a:r>
            <a:r>
              <a:rPr lang="en-US" altLang="ko-KR" dirty="0"/>
              <a:t>, </a:t>
            </a:r>
            <a:r>
              <a:rPr lang="ko-KR" altLang="en-US" dirty="0"/>
              <a:t>한번하고 할 일을 하고</a:t>
            </a:r>
            <a:r>
              <a:rPr lang="en-US" altLang="ko-KR" dirty="0"/>
              <a:t>, 2</a:t>
            </a:r>
            <a:r>
              <a:rPr lang="ko-KR" altLang="en-US" dirty="0"/>
              <a:t>번으로 돌아간다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 2</a:t>
            </a:r>
            <a:r>
              <a:rPr lang="ko-KR" altLang="en-US" dirty="0"/>
              <a:t>번이 성립하지 않으면 </a:t>
            </a:r>
            <a:r>
              <a:rPr lang="en-US" altLang="ko-KR" dirty="0"/>
              <a:t>for</a:t>
            </a:r>
            <a:r>
              <a:rPr lang="ko-KR" altLang="en-US" dirty="0"/>
              <a:t>문이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1017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EFCC-5670-4997-B0B4-E1E2E781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1B3E0-0E30-4A47-942F-68F68E7B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ko-KR" altLang="en-US" dirty="0"/>
              <a:t>어떤 객체가 </a:t>
            </a:r>
            <a:r>
              <a:rPr lang="en-US" altLang="ko-KR" dirty="0"/>
              <a:t>delete </a:t>
            </a:r>
            <a:r>
              <a:rPr lang="ko-KR" altLang="en-US" dirty="0"/>
              <a:t>되거나 수명을 다할 때 호출되는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이름은 </a:t>
            </a:r>
            <a:r>
              <a:rPr lang="en-US" altLang="ko-KR" dirty="0"/>
              <a:t>~</a:t>
            </a:r>
            <a:r>
              <a:rPr lang="ko-KR" altLang="en-US" dirty="0" err="1"/>
              <a:t>클래스명입니다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Dog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	Dog(char * name)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myname</a:t>
            </a:r>
            <a:r>
              <a:rPr lang="en-US" altLang="ko-KR" dirty="0"/>
              <a:t> = </a:t>
            </a:r>
            <a:r>
              <a:rPr lang="en-US" altLang="ko-KR" dirty="0" err="1"/>
              <a:t>strdup</a:t>
            </a:r>
            <a:r>
              <a:rPr lang="en-US" altLang="ko-KR" dirty="0"/>
              <a:t>(name);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~Dog()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free(</a:t>
            </a:r>
            <a:r>
              <a:rPr lang="en-US" altLang="ko-KR" dirty="0" err="1"/>
              <a:t>myname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char * </a:t>
            </a:r>
            <a:r>
              <a:rPr lang="en-US" altLang="ko-KR" dirty="0" err="1"/>
              <a:t>myname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9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A243-C40D-4351-B695-BB87F6A8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BD298-3603-4455-9C99-F3FC0DB4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보조 기억 장치</a:t>
            </a:r>
            <a:endParaRPr lang="en-US" altLang="ko-KR" dirty="0"/>
          </a:p>
          <a:p>
            <a:r>
              <a:rPr lang="ko-KR" altLang="en-US" dirty="0"/>
              <a:t>메모리의 내용을 전원이 사라진 후에도 보관하고 싶을 때 이용들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정보를 좀 더 체계적으로 저장하기 위해 개발한 것이 파일 시스템이라는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하드디스크나 플로피디스크 같은 기억장치들도 </a:t>
            </a:r>
            <a:r>
              <a:rPr lang="en-US" altLang="ko-KR" dirty="0"/>
              <a:t>RAM</a:t>
            </a:r>
            <a:r>
              <a:rPr lang="ko-KR" altLang="en-US" dirty="0"/>
              <a:t>메모리처럼 번지수로 위치를  지정하여 기록합니다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7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3D6AC-58B3-49E7-9E75-4812171E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1A99E-4327-436F-A986-D902353D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파일시스템의 예시를 한 번 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0~10000</a:t>
            </a:r>
            <a:r>
              <a:rPr lang="ko-KR" altLang="en-US" dirty="0"/>
              <a:t>바이트</a:t>
            </a:r>
            <a:r>
              <a:rPr lang="en-US" altLang="ko-KR" dirty="0"/>
              <a:t>: </a:t>
            </a:r>
            <a:r>
              <a:rPr lang="ko-KR" altLang="en-US" dirty="0"/>
              <a:t>파일 시스템 전용 공간</a:t>
            </a:r>
            <a:endParaRPr lang="en-US" altLang="ko-KR" dirty="0"/>
          </a:p>
          <a:p>
            <a:r>
              <a:rPr lang="ko-KR" altLang="en-US" dirty="0"/>
              <a:t>나머지</a:t>
            </a:r>
            <a:r>
              <a:rPr lang="en-US" altLang="ko-KR" dirty="0"/>
              <a:t>: </a:t>
            </a:r>
            <a:r>
              <a:rPr lang="ko-KR" altLang="en-US" dirty="0"/>
              <a:t>실제 정보 저장 공간 이렇게 나누고</a:t>
            </a:r>
            <a:endParaRPr lang="en-US" altLang="ko-KR" dirty="0"/>
          </a:p>
          <a:p>
            <a:r>
              <a:rPr lang="en-US" altLang="ko-KR" dirty="0"/>
              <a:t>0~10000</a:t>
            </a:r>
            <a:r>
              <a:rPr lang="ko-KR" altLang="en-US" dirty="0"/>
              <a:t>바이트 내부에는 이런 정보를 적는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typedef struct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char name[16];</a:t>
            </a:r>
          </a:p>
          <a:p>
            <a:pPr lvl="1"/>
            <a:r>
              <a:rPr lang="en-US" altLang="ko-KR" dirty="0"/>
              <a:t>long position;</a:t>
            </a:r>
          </a:p>
          <a:p>
            <a:pPr lvl="1"/>
            <a:r>
              <a:rPr lang="en-US" altLang="ko-KR" dirty="0"/>
              <a:t>long size;</a:t>
            </a:r>
          </a:p>
          <a:p>
            <a:r>
              <a:rPr lang="en-US" altLang="ko-KR" dirty="0"/>
              <a:t>}</a:t>
            </a:r>
            <a:r>
              <a:rPr lang="en-US" altLang="ko-KR" dirty="0" err="1"/>
              <a:t>FileRecord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FileRecord</a:t>
            </a:r>
            <a:r>
              <a:rPr lang="en-US" altLang="ko-KR" dirty="0"/>
              <a:t> records[1000];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45DB-AEC0-44EF-A7E6-7DDBAC7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F8C8F-F558-48AF-BDE3-2854D971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a.txt</a:t>
            </a:r>
            <a:r>
              <a:rPr lang="ko-KR" altLang="en-US" dirty="0"/>
              <a:t>라는 파일을 읽고 싶으면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numoffiles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const </a:t>
            </a:r>
            <a:r>
              <a:rPr lang="en-US" altLang="ko-KR" dirty="0" err="1"/>
              <a:t>FileRecord</a:t>
            </a:r>
            <a:r>
              <a:rPr lang="en-US" altLang="ko-KR" dirty="0"/>
              <a:t> &amp;record = &amp;records[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 err="1"/>
              <a:t>record.name,”a.txt</a:t>
            </a:r>
            <a:r>
              <a:rPr lang="en-US" altLang="ko-KR" dirty="0"/>
              <a:t>”)==0)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long offset = </a:t>
            </a:r>
            <a:r>
              <a:rPr lang="en-US" altLang="ko-KR" dirty="0" err="1"/>
              <a:t>record.position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long </a:t>
            </a:r>
            <a:r>
              <a:rPr lang="en-US" altLang="ko-KR" dirty="0" err="1"/>
              <a:t>filesize</a:t>
            </a:r>
            <a:r>
              <a:rPr lang="en-US" altLang="ko-KR" dirty="0"/>
              <a:t> = </a:t>
            </a:r>
            <a:r>
              <a:rPr lang="en-US" altLang="ko-KR" dirty="0" err="1"/>
              <a:t>record.size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ReadDisk</a:t>
            </a:r>
            <a:r>
              <a:rPr lang="en-US" altLang="ko-KR" dirty="0"/>
              <a:t>(buffer, offset, </a:t>
            </a:r>
            <a:r>
              <a:rPr lang="en-US" altLang="ko-KR" dirty="0" err="1"/>
              <a:t>filesize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870F3-EA59-45A7-8FA5-3C67F29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소개한 예제 시스템은 매우 불편한 점들이 많습니다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C323D-4836-4AAD-9178-8A7EFF56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사용되는 파일 시스템은 다양합니다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FAT32</a:t>
            </a:r>
          </a:p>
          <a:p>
            <a:r>
              <a:rPr lang="en-US" altLang="ko-KR" dirty="0"/>
              <a:t>NTFS</a:t>
            </a:r>
          </a:p>
          <a:p>
            <a:r>
              <a:rPr lang="en-US" altLang="ko-KR" dirty="0"/>
              <a:t>EXT</a:t>
            </a:r>
            <a:r>
              <a:rPr lang="ko-KR" altLang="en-US" dirty="0"/>
              <a:t>로 시작하는 것들 등등</a:t>
            </a:r>
            <a:endParaRPr lang="en-US" altLang="ko-KR" dirty="0"/>
          </a:p>
          <a:p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9845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5895-831F-44E2-8DF6-9D9916E5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2DF24-50D3-4E32-8907-BE4EC7FA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시스템에 의해서 표시된 하나의 개체를 파일이라고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시스템에 저장된 정보는 이 파일의 이름과 소속 디렉토리</a:t>
            </a:r>
            <a:r>
              <a:rPr lang="en-US" altLang="ko-KR" dirty="0"/>
              <a:t>, </a:t>
            </a:r>
            <a:r>
              <a:rPr lang="ko-KR" altLang="en-US" dirty="0"/>
              <a:t>그리고 이 파일의 내용이 </a:t>
            </a:r>
            <a:r>
              <a:rPr lang="ko-KR" altLang="en-US" dirty="0" err="1"/>
              <a:t>적혀있는</a:t>
            </a:r>
            <a:r>
              <a:rPr lang="ko-KR" altLang="en-US" dirty="0"/>
              <a:t> 디스크상의 위치</a:t>
            </a:r>
            <a:r>
              <a:rPr lang="en-US" altLang="ko-KR" dirty="0"/>
              <a:t>, </a:t>
            </a:r>
            <a:r>
              <a:rPr lang="ko-KR" altLang="en-US" dirty="0"/>
              <a:t>그리고 파일 크기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운영체제는 파일 시스템을 미리 </a:t>
            </a:r>
            <a:r>
              <a:rPr lang="ko-KR" altLang="en-US" dirty="0" err="1"/>
              <a:t>읽어둔</a:t>
            </a:r>
            <a:r>
              <a:rPr lang="ko-KR" altLang="en-US" dirty="0"/>
              <a:t> 후 요청에 따라 </a:t>
            </a:r>
            <a:r>
              <a:rPr lang="ko-KR" altLang="en-US" dirty="0" err="1"/>
              <a:t>읽어둔</a:t>
            </a:r>
            <a:r>
              <a:rPr lang="ko-KR" altLang="en-US" dirty="0"/>
              <a:t> 파일 시스템에서 원하는 파일을 검색하고 그 검색결과를 이용해 파일의 정보를 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정보를 이용하여 애플리케이션에게 파일의 내용을 알려줄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8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A5E9-C0EB-49DA-AC70-A6860CCB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c++</a:t>
            </a:r>
            <a:r>
              <a:rPr lang="ko-KR" altLang="en-US" dirty="0"/>
              <a:t>에서 파일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42A2D-3073-411C-95B7-C6BC43CC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fstream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ifstream</a:t>
            </a:r>
            <a:r>
              <a:rPr lang="ko-KR" altLang="en-US" dirty="0"/>
              <a:t>과 </a:t>
            </a:r>
            <a:r>
              <a:rPr lang="en-US" altLang="ko-KR" dirty="0" err="1"/>
              <a:t>ofstream</a:t>
            </a:r>
            <a:r>
              <a:rPr lang="en-US" altLang="ko-KR" dirty="0"/>
              <a:t> </a:t>
            </a:r>
            <a:r>
              <a:rPr lang="ko-KR" altLang="en-US" dirty="0"/>
              <a:t>객체를 이용할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ifstream</a:t>
            </a:r>
            <a:r>
              <a:rPr lang="en-US" altLang="ko-KR" dirty="0"/>
              <a:t>  </a:t>
            </a:r>
            <a:r>
              <a:rPr lang="en-US" altLang="ko-KR" dirty="0" err="1"/>
              <a:t>infile</a:t>
            </a:r>
            <a:r>
              <a:rPr lang="en-US" altLang="ko-KR" dirty="0"/>
              <a:t>(“a.txt”);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infile</a:t>
            </a:r>
            <a:r>
              <a:rPr lang="en-US" altLang="ko-KR" dirty="0"/>
              <a:t>&gt;&gt;a;	//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사용하듯이 사용 가능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2698-1DCC-4D66-AA83-CD12E77A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1CF1A-A1E9-456C-9147-B798FDEA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ofstram</a:t>
            </a:r>
            <a:r>
              <a:rPr lang="en-US" altLang="ko-KR" dirty="0"/>
              <a:t> out(“b.txt”);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out&lt;&lt;“Hello world”&lt;&lt;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40A1-9E5D-4966-9515-10FC5497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닫기는 필요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52D22-BFEF-4C48-9B00-F44F655F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ifstream</a:t>
            </a:r>
            <a:r>
              <a:rPr lang="ko-KR" altLang="en-US" dirty="0"/>
              <a:t>과 </a:t>
            </a:r>
            <a:r>
              <a:rPr lang="en-US" altLang="ko-KR" dirty="0" err="1"/>
              <a:t>ofstream</a:t>
            </a:r>
            <a:r>
              <a:rPr lang="ko-KR" altLang="en-US" dirty="0"/>
              <a:t>이 더 이상 사용되지 않게 되면 자동으로 소멸자가 호출되고</a:t>
            </a:r>
            <a:r>
              <a:rPr lang="en-US" altLang="ko-KR" dirty="0"/>
              <a:t>, </a:t>
            </a:r>
            <a:r>
              <a:rPr lang="ko-KR" altLang="en-US" dirty="0"/>
              <a:t>그 소멸자에서 알아서 파일을 닫아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C9EC2-8023-4597-B0F0-AA14118C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파일과 이진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B588A-A5F9-4C06-8D24-96AC852D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어떤 파일을 메모장으로 열어 봤더니 글씨가 잘 나오면 텍스트 파일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그렇지 않고 알 수 없는 내용이 나오면 이진 파일이라고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파일을 텍스트 파일처럼 열면 한 </a:t>
            </a:r>
            <a:r>
              <a:rPr lang="ko-KR" altLang="en-US" dirty="0" err="1"/>
              <a:t>줄씩</a:t>
            </a:r>
            <a:r>
              <a:rPr lang="ko-KR" altLang="en-US" dirty="0"/>
              <a:t> 읽는 기능 등이 의미가 있어집니다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방금 배운 기능은 텍스트 파일로 읽는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이진 파일을 읽고 쓰는 방법은 여기 나와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mtClean="0">
                <a:hlinkClick r:id="rId2"/>
              </a:rPr>
              <a:t>https://courses.cs.vt.edu</a:t>
            </a:r>
            <a:r>
              <a:rPr lang="en-US" altLang="ko-KR">
                <a:hlinkClick r:id="rId2"/>
              </a:rPr>
              <a:t>/~</a:t>
            </a:r>
            <a:r>
              <a:rPr lang="en-US" altLang="ko-KR" smtClean="0">
                <a:hlinkClick r:id="rId2"/>
              </a:rPr>
              <a:t>cs2604/fall00/binio.html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9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9B75-2E64-42B5-978D-22C9F7F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E25-4180-4EF0-961B-3553AFE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a=0 ;a&lt;10; a=a+1)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4625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C08B8-20BE-4D65-B63D-3CB50EA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67296-1473-4ED7-A761-1B26E21B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인자로 같은 클래스의 다른 객체를 받아서 그 객체의 내용을 토대로 자신의 내용을 초기화하는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Student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score;</a:t>
            </a:r>
          </a:p>
          <a:p>
            <a:pPr marL="0" indent="0">
              <a:buNone/>
            </a:pPr>
            <a:r>
              <a:rPr lang="en-US" altLang="ko-KR" dirty="0"/>
              <a:t>	Student(char * 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0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4E8C-E340-487A-A690-1794F7F5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28BDB-AB17-4545-A6CC-27CB109F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여러분들이 만든 클래스 예를 들면 </a:t>
            </a:r>
            <a:r>
              <a:rPr lang="en-US" altLang="ko-KR" dirty="0"/>
              <a:t>Animal </a:t>
            </a:r>
            <a:r>
              <a:rPr lang="ko-KR" altLang="en-US" dirty="0"/>
              <a:t>클래스에 대해 연산을 해 봅시다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Animal cat;</a:t>
            </a:r>
          </a:p>
          <a:p>
            <a:pPr marL="0" indent="0">
              <a:buNone/>
            </a:pPr>
            <a:r>
              <a:rPr lang="en-US" altLang="ko-KR" dirty="0"/>
              <a:t>Animal dog;</a:t>
            </a:r>
          </a:p>
          <a:p>
            <a:pPr marL="0" indent="0">
              <a:buNone/>
            </a:pPr>
            <a:r>
              <a:rPr lang="en-US" altLang="ko-KR" dirty="0"/>
              <a:t>cat = cat + dog;</a:t>
            </a:r>
          </a:p>
          <a:p>
            <a:pPr marL="0" indent="0">
              <a:buNone/>
            </a:pPr>
            <a:r>
              <a:rPr lang="en-US" altLang="ko-KR" dirty="0"/>
              <a:t>cat = !cat;</a:t>
            </a:r>
          </a:p>
          <a:p>
            <a:pPr marL="0" indent="0">
              <a:buNone/>
            </a:pPr>
            <a:r>
              <a:rPr lang="en-US" altLang="ko-KR" dirty="0"/>
              <a:t>cat = dog – cat;</a:t>
            </a:r>
          </a:p>
          <a:p>
            <a:pPr marL="0" indent="0">
              <a:buNone/>
            </a:pPr>
            <a:r>
              <a:rPr lang="en-US" altLang="ko-KR" dirty="0"/>
              <a:t>cat = dog * cat;</a:t>
            </a:r>
          </a:p>
          <a:p>
            <a:pPr marL="0" indent="0">
              <a:buNone/>
            </a:pPr>
            <a:r>
              <a:rPr lang="en-US" altLang="ko-KR" dirty="0"/>
              <a:t>dog = cat / dog;</a:t>
            </a:r>
          </a:p>
          <a:p>
            <a:pPr marL="0" indent="0">
              <a:buNone/>
            </a:pPr>
            <a:r>
              <a:rPr lang="ko-KR" altLang="en-US" dirty="0"/>
              <a:t>말도 안되는 코드 같지만 연산자 오버로딩을 이용하면 저런 코드가 문제없이 </a:t>
            </a:r>
            <a:r>
              <a:rPr lang="ko-KR" altLang="en-US" dirty="0" err="1"/>
              <a:t>컴파일되게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7160-A91F-46E9-BE30-C11E275C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 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4384E-9265-43A1-B90C-06D3A037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https://yeolco.tistory.com/119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https://www.tutorialspoint.com/cplusplus/cpp_overloading.htm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4486-C039-4889-A6C4-9B3E776E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41AF8-1A25-4571-8C03-EBF281DF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이렇게 만들어 쓰고 있는데</a:t>
            </a:r>
            <a:r>
              <a:rPr lang="en-US" altLang="ko-KR" dirty="0"/>
              <a:t>,</a:t>
            </a:r>
            <a:r>
              <a:rPr lang="ko-KR" altLang="en-US" dirty="0"/>
              <a:t> 이것의 </a:t>
            </a:r>
            <a:r>
              <a:rPr lang="en-US" altLang="ko-KR" dirty="0"/>
              <a:t>double </a:t>
            </a:r>
            <a:r>
              <a:rPr lang="ko-KR" altLang="en-US" dirty="0"/>
              <a:t>버전이 </a:t>
            </a:r>
            <a:r>
              <a:rPr lang="ko-KR" altLang="en-US" dirty="0" err="1"/>
              <a:t>필요해졌습니다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double add(double a, double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 타입은 다르고 내용은 같은 함수 </a:t>
            </a:r>
            <a:r>
              <a:rPr lang="en-US" altLang="ko-KR" dirty="0"/>
              <a:t>2</a:t>
            </a:r>
            <a:r>
              <a:rPr lang="ko-KR" altLang="en-US" dirty="0"/>
              <a:t>개가 만들어졌습니다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4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23B04-AE45-4382-B0C4-90C902B3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416CF-9ED4-4A18-9467-7535AB05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또 다른 예를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배열에서 어떤 요소의 위치를 찾는 함수입니다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indexOf</a:t>
            </a:r>
            <a:r>
              <a:rPr lang="en-US" altLang="ko-KR" dirty="0"/>
              <a:t>(int * </a:t>
            </a:r>
            <a:r>
              <a:rPr lang="en-US" altLang="ko-KR" dirty="0" err="1"/>
              <a:t>arr</a:t>
            </a:r>
            <a:r>
              <a:rPr lang="en-US" altLang="ko-KR" dirty="0"/>
              <a:t>, int </a:t>
            </a:r>
            <a:r>
              <a:rPr lang="en-US" altLang="ko-KR" dirty="0" err="1"/>
              <a:t>arrlen</a:t>
            </a:r>
            <a:r>
              <a:rPr lang="en-US" altLang="ko-KR" dirty="0"/>
              <a:t>, int what)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arrlen;i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what)</a:t>
            </a:r>
          </a:p>
          <a:p>
            <a:pPr marL="0" indent="0">
              <a:buNone/>
            </a:pPr>
            <a:r>
              <a:rPr lang="en-US" altLang="ko-KR" dirty="0"/>
              <a:t>			return I;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		//could not find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8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EC11-93C1-45E3-9243-1CCF591F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CF3E-E84D-490B-8B83-F2EF7223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double </a:t>
            </a:r>
            <a:r>
              <a:rPr lang="ko-KR" altLang="en-US" dirty="0"/>
              <a:t>버전</a:t>
            </a:r>
            <a:r>
              <a:rPr lang="en-US" altLang="ko-KR" dirty="0"/>
              <a:t>, float </a:t>
            </a:r>
            <a:r>
              <a:rPr lang="ko-KR" altLang="en-US" dirty="0"/>
              <a:t>버전</a:t>
            </a:r>
            <a:r>
              <a:rPr lang="en-US" altLang="ko-KR" dirty="0"/>
              <a:t>, char </a:t>
            </a:r>
            <a:r>
              <a:rPr lang="ko-KR" altLang="en-US" dirty="0"/>
              <a:t>버전</a:t>
            </a:r>
            <a:r>
              <a:rPr lang="en-US" altLang="ko-KR" dirty="0"/>
              <a:t>, char * </a:t>
            </a:r>
            <a:r>
              <a:rPr lang="ko-KR" altLang="en-US" dirty="0"/>
              <a:t>버전</a:t>
            </a:r>
            <a:r>
              <a:rPr lang="en-US" altLang="ko-KR" dirty="0"/>
              <a:t>, string </a:t>
            </a:r>
            <a:r>
              <a:rPr lang="ko-KR" altLang="en-US" dirty="0"/>
              <a:t>버전</a:t>
            </a:r>
            <a:r>
              <a:rPr lang="en-US" altLang="ko-KR" dirty="0"/>
              <a:t>, dog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등등이 </a:t>
            </a:r>
            <a:r>
              <a:rPr lang="ko-KR" altLang="en-US" dirty="0" err="1"/>
              <a:t>필요해졌습니다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56DFB3-1020-466E-BF0E-4A14A836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5" y="3137449"/>
            <a:ext cx="3116143" cy="18480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55B79F-B305-4134-89E9-A2114E09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07058">
            <a:off x="4018510" y="3708949"/>
            <a:ext cx="3116143" cy="1848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D72B4-5561-4F48-B15D-B73C1ECD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6" y="4043211"/>
            <a:ext cx="3116143" cy="1848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03ACB-7490-4D36-AAF2-65D7ECB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38" y="3316013"/>
            <a:ext cx="3116143" cy="1848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E5D197-FA0D-41E0-A601-DB2C690C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25" y="4473952"/>
            <a:ext cx="3116143" cy="1848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B2E42-CBFD-48E7-B917-1F9137CF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64838">
            <a:off x="6244544" y="3598233"/>
            <a:ext cx="3116143" cy="1848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733BC-687D-4E03-9436-1A5E206A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26" y="3736254"/>
            <a:ext cx="3116143" cy="1848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F6708B-09CA-4ED6-834B-8F637456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38444">
            <a:off x="6584389" y="3523880"/>
            <a:ext cx="3116143" cy="18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6DBB-C7F4-4841-84CE-EB546679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이용하면 알고리즘에만 집중할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E43A6-A197-49E5-BB66-AF39D50F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T&gt; T </a:t>
            </a:r>
            <a:r>
              <a:rPr lang="en-US" altLang="ko-KR" dirty="0" err="1"/>
              <a:t>indexOf</a:t>
            </a:r>
            <a:r>
              <a:rPr lang="en-US" altLang="ko-KR" dirty="0"/>
              <a:t>(T* </a:t>
            </a:r>
            <a:r>
              <a:rPr lang="en-US" altLang="ko-KR" dirty="0" err="1"/>
              <a:t>arr</a:t>
            </a:r>
            <a:r>
              <a:rPr lang="en-US" altLang="ko-KR" dirty="0"/>
              <a:t>, int </a:t>
            </a:r>
            <a:r>
              <a:rPr lang="en-US" altLang="ko-KR" dirty="0" err="1"/>
              <a:t>len</a:t>
            </a:r>
            <a:r>
              <a:rPr lang="en-US" altLang="ko-KR" dirty="0"/>
              <a:t>, T what)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len;i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what)</a:t>
            </a:r>
          </a:p>
          <a:p>
            <a:pPr marL="0" indent="0">
              <a:buNone/>
            </a:pPr>
            <a:r>
              <a:rPr lang="en-US" altLang="ko-KR" dirty="0"/>
              <a:t>			return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EFE2-E793-432F-8A17-6D3C251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6E31B-EAE2-4C06-9BEF-E185EAC7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intarray</a:t>
            </a:r>
            <a:r>
              <a:rPr lang="en-US" altLang="ko-KR" dirty="0"/>
              <a:t> = new int [] {1,2,3,4,10,8,-2};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floatarray</a:t>
            </a:r>
            <a:r>
              <a:rPr lang="en-US" altLang="ko-KR" dirty="0"/>
              <a:t> = new int [] {1.2f,2.0f,3.2f,4.1f,10.7f,8.5f,-2.4f};</a:t>
            </a:r>
          </a:p>
          <a:p>
            <a:pPr marL="0" indent="0">
              <a:buNone/>
            </a:pPr>
            <a:r>
              <a:rPr lang="en-US" altLang="ko-KR" dirty="0"/>
              <a:t>	double </a:t>
            </a:r>
            <a:r>
              <a:rPr lang="en-US" altLang="ko-KR" dirty="0" err="1"/>
              <a:t>doublearray</a:t>
            </a:r>
            <a:r>
              <a:rPr lang="en-US" altLang="ko-KR" dirty="0"/>
              <a:t> = new int [] {1.1,2.3,3.5,4.1,10.5,8.9,-2.7};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indexOf</a:t>
            </a:r>
            <a:r>
              <a:rPr lang="en-US" altLang="ko-KR" dirty="0"/>
              <a:t>(intarray,7,8)&lt;&lt;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indexOf</a:t>
            </a:r>
            <a:r>
              <a:rPr lang="en-US" altLang="ko-KR" dirty="0"/>
              <a:t>(floatarray,7,1.1)&lt;&lt;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indexOf</a:t>
            </a:r>
            <a:r>
              <a:rPr lang="en-US" altLang="ko-KR" dirty="0"/>
              <a:t>(doublearray,7,-2.7)&lt;&lt;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16C5E-7842-4693-BDCA-FFEEAF2A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템플릿의 요소로 기본 </a:t>
            </a:r>
            <a:r>
              <a:rPr lang="ko-KR" altLang="en-US" dirty="0" err="1"/>
              <a:t>타입뿐만</a:t>
            </a:r>
            <a:r>
              <a:rPr lang="ko-KR" altLang="en-US" dirty="0"/>
              <a:t> 아니라 클래스도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E01D5-0BF2-423C-BCB7-0D71D815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template&lt;class T&gt; </a:t>
            </a:r>
            <a:r>
              <a:rPr lang="en-US" altLang="ko-KR" dirty="0" err="1"/>
              <a:t>indexOf</a:t>
            </a:r>
            <a:r>
              <a:rPr lang="en-US" altLang="ko-KR" dirty="0"/>
              <a:t>(T * </a:t>
            </a:r>
            <a:r>
              <a:rPr lang="en-US" altLang="ko-KR" dirty="0" err="1"/>
              <a:t>arr</a:t>
            </a:r>
            <a:r>
              <a:rPr lang="en-US" altLang="ko-KR" dirty="0"/>
              <a:t>, int </a:t>
            </a:r>
            <a:r>
              <a:rPr lang="en-US" altLang="ko-KR" dirty="0" err="1"/>
              <a:t>len</a:t>
            </a:r>
            <a:r>
              <a:rPr lang="en-US" altLang="ko-KR" dirty="0"/>
              <a:t>, T what)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Dog dog();</a:t>
            </a:r>
          </a:p>
          <a:p>
            <a:pPr marL="0" indent="0">
              <a:buNone/>
            </a:pPr>
            <a:r>
              <a:rPr lang="en-US" altLang="ko-KR" dirty="0"/>
              <a:t>	Dog dog2;</a:t>
            </a:r>
          </a:p>
          <a:p>
            <a:pPr marL="0" indent="0">
              <a:buNone/>
            </a:pPr>
            <a:r>
              <a:rPr lang="en-US" altLang="ko-KR" dirty="0"/>
              <a:t>	Dog </a:t>
            </a:r>
            <a:r>
              <a:rPr lang="en-US" altLang="ko-KR" dirty="0" err="1"/>
              <a:t>arr</a:t>
            </a:r>
            <a:r>
              <a:rPr lang="en-US" altLang="ko-KR" dirty="0"/>
              <a:t> = new Dog[] { dog2, dog};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indexOf</a:t>
            </a:r>
            <a:r>
              <a:rPr lang="en-US" altLang="ko-KR" dirty="0"/>
              <a:t>&lt;Dog&gt;(arr,2,dog);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0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212A-E5AC-4A17-B528-8879158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선언할 때도 템플릿을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065AD-357C-4C53-92F0-2464192B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A&gt; </a:t>
            </a:r>
            <a:r>
              <a:rPr lang="en-US" altLang="ko-KR" dirty="0" err="1"/>
              <a:t>MyClass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A </a:t>
            </a:r>
            <a:r>
              <a:rPr lang="en-US" altLang="ko-KR" dirty="0" err="1"/>
              <a:t>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MyClass</a:t>
            </a:r>
            <a:r>
              <a:rPr lang="en-US" altLang="ko-KR" dirty="0"/>
              <a:t>(A a)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 -&gt; a = a;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r>
              <a:rPr lang="en-US" altLang="ko-KR" dirty="0" err="1"/>
              <a:t>MyClass</a:t>
            </a:r>
            <a:r>
              <a:rPr lang="en-US" altLang="ko-KR" dirty="0"/>
              <a:t>&lt;int&gt; </a:t>
            </a:r>
            <a:r>
              <a:rPr lang="en-US" altLang="ko-KR" dirty="0" err="1"/>
              <a:t>intmyclass</a:t>
            </a:r>
            <a:r>
              <a:rPr lang="en-US" altLang="ko-KR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19694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EC2C-5FA6-49D7-8DED-A4F46BFA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F55F-EED4-4658-8191-F7706769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문에서는 처음</a:t>
            </a:r>
            <a:r>
              <a:rPr lang="en-US" altLang="ko-KR" dirty="0"/>
              <a:t>while</a:t>
            </a:r>
            <a:r>
              <a:rPr lang="ko-KR" altLang="en-US" dirty="0"/>
              <a:t>문을 시작할 때 조건이 만족하지 않으면 </a:t>
            </a:r>
            <a:r>
              <a:rPr lang="ko-KR" altLang="en-US" dirty="0" err="1"/>
              <a:t>할일을</a:t>
            </a:r>
            <a:r>
              <a:rPr lang="ko-KR" altLang="en-US" dirty="0"/>
              <a:t> 한번도 하지 않지만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ko-KR" altLang="en-US" dirty="0"/>
              <a:t>문은 조건의 검사를 </a:t>
            </a:r>
            <a:r>
              <a:rPr lang="ko-KR" altLang="en-US" dirty="0" err="1"/>
              <a:t>할일을</a:t>
            </a:r>
            <a:r>
              <a:rPr lang="ko-KR" altLang="en-US" dirty="0"/>
              <a:t> 일단 하고 검사하기 때문에 무조건 </a:t>
            </a:r>
            <a:r>
              <a:rPr lang="ko-KR" altLang="en-US" dirty="0" err="1"/>
              <a:t>할일을</a:t>
            </a:r>
            <a:r>
              <a:rPr lang="ko-KR" altLang="en-US" dirty="0"/>
              <a:t> 한 번은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do {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할일</a:t>
            </a:r>
            <a:r>
              <a:rPr lang="en-US" altLang="ko-KR" dirty="0"/>
              <a:t>;</a:t>
            </a:r>
          </a:p>
          <a:p>
            <a:pPr marL="914400" lvl="2" indent="0"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ko-KR" altLang="en-US" dirty="0" err="1"/>
              <a:t>할일을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그다음에</a:t>
            </a:r>
            <a:r>
              <a:rPr lang="ko-KR" altLang="en-US" dirty="0"/>
              <a:t> 조건을 따져봐서 조건이 성립하면 </a:t>
            </a:r>
            <a:r>
              <a:rPr lang="ko-KR" altLang="en-US" dirty="0" err="1"/>
              <a:t>할일을</a:t>
            </a:r>
            <a:r>
              <a:rPr lang="ko-KR" altLang="en-US" dirty="0"/>
              <a:t> 한번 더하고 위 과정을 반복하고</a:t>
            </a:r>
            <a:r>
              <a:rPr lang="en-US" altLang="ko-KR" dirty="0"/>
              <a:t>, </a:t>
            </a:r>
            <a:r>
              <a:rPr lang="ko-KR" altLang="en-US" dirty="0"/>
              <a:t>아니면 그냥 다음으로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1957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17E77-4BD9-42C1-9661-029594D7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동시에 여러 개 사용도 가능합니다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8835B-9EB7-46C5-9272-87B1F4AC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template &lt;</a:t>
            </a:r>
            <a:r>
              <a:rPr lang="en-US" altLang="ko-KR" dirty="0" err="1"/>
              <a:t>typename</a:t>
            </a:r>
            <a:r>
              <a:rPr lang="en-US" altLang="ko-KR" dirty="0"/>
              <a:t> T, </a:t>
            </a:r>
            <a:r>
              <a:rPr lang="en-US" altLang="ko-KR" dirty="0" err="1"/>
              <a:t>typename</a:t>
            </a:r>
            <a:r>
              <a:rPr lang="en-US" altLang="ko-KR" dirty="0"/>
              <a:t> U&gt; void </a:t>
            </a:r>
            <a:r>
              <a:rPr lang="en-US" altLang="ko-KR" dirty="0" err="1"/>
              <a:t>doSOmething</a:t>
            </a:r>
            <a:r>
              <a:rPr lang="en-US" altLang="ko-KR" dirty="0"/>
              <a:t>(T a, U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6CC6D-B654-4096-96D9-BC7B081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배운 가장 큰 이유</a:t>
            </a:r>
            <a:r>
              <a:rPr lang="en-US" altLang="ko-KR" dirty="0"/>
              <a:t>: STL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75CAF-5540-4C94-98E5-60321E4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Template Library</a:t>
            </a:r>
          </a:p>
          <a:p>
            <a:r>
              <a:rPr lang="ko-KR" altLang="en-US" dirty="0"/>
              <a:t>가변 길이 배열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여러가지 알고리즘</a:t>
            </a:r>
            <a:r>
              <a:rPr lang="en-US" altLang="ko-KR" dirty="0"/>
              <a:t>, </a:t>
            </a:r>
            <a:r>
              <a:rPr lang="ko-KR" altLang="en-US" dirty="0"/>
              <a:t>스택 등을 만들어 놓은 </a:t>
            </a:r>
            <a:r>
              <a:rPr lang="en-US" altLang="ko-KR" dirty="0"/>
              <a:t>C++ </a:t>
            </a:r>
            <a:r>
              <a:rPr lang="ko-KR" altLang="en-US" dirty="0"/>
              <a:t>표준 라이브러리입니다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매우 편리합니다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9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78C0B-187F-4162-B6DC-2AD02F0F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FB52-7B6C-489B-AF49-75F4200C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 배열의 구현 방식은 크게 두 가지로 나누어 볼 수 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크게 할당해 두고 부족해지면 재할당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26078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B120E-0D65-434E-A3FA-20AA7271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2AF2-A7AD-4E06-946C-4BA2E3F5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2160494"/>
            <a:ext cx="11967883" cy="3415553"/>
          </a:xfrm>
        </p:spPr>
        <p:txBody>
          <a:bodyPr numCol="2">
            <a:normAutofit/>
          </a:bodyPr>
          <a:lstStyle/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template &lt;class T&gt; class </a:t>
            </a:r>
            <a:r>
              <a:rPr lang="en-US" altLang="ko-KR" dirty="0" err="1"/>
              <a:t>GoodList</a:t>
            </a:r>
            <a:endParaRPr lang="en-US" altLang="ko-KR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currentsize</a:t>
            </a:r>
            <a:r>
              <a:rPr lang="en-US" altLang="ko-KR" dirty="0"/>
              <a:t>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T * array;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GoodList</a:t>
            </a:r>
            <a:r>
              <a:rPr lang="en-US" altLang="ko-KR" dirty="0"/>
              <a:t>(int </a:t>
            </a:r>
            <a:r>
              <a:rPr lang="en-US" altLang="ko-KR" dirty="0" err="1"/>
              <a:t>initialSize</a:t>
            </a:r>
            <a:r>
              <a:rPr lang="en-US" altLang="ko-KR" dirty="0"/>
              <a:t>)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{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array = new T[</a:t>
            </a:r>
            <a:r>
              <a:rPr lang="en-US" altLang="ko-KR" dirty="0" err="1"/>
              <a:t>initialSize</a:t>
            </a:r>
            <a:r>
              <a:rPr lang="en-US" altLang="ko-KR" dirty="0"/>
              <a:t>];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currentSize</a:t>
            </a:r>
            <a:r>
              <a:rPr lang="en-US" altLang="ko-KR" dirty="0"/>
              <a:t> = </a:t>
            </a:r>
            <a:r>
              <a:rPr lang="en-US" altLang="ko-KR" dirty="0" err="1"/>
              <a:t>initialSize</a:t>
            </a:r>
            <a:r>
              <a:rPr lang="en-US" altLang="ko-KR" dirty="0"/>
              <a:t>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~</a:t>
            </a:r>
            <a:r>
              <a:rPr lang="en-US" altLang="ko-KR" dirty="0" err="1"/>
              <a:t>GoodList</a:t>
            </a:r>
            <a:r>
              <a:rPr lang="en-US" altLang="ko-KR" dirty="0"/>
              <a:t>()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{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delete[] array;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void </a:t>
            </a:r>
            <a:r>
              <a:rPr lang="en-US" altLang="ko-KR" dirty="0" err="1"/>
              <a:t>AppendLast</a:t>
            </a:r>
            <a:r>
              <a:rPr lang="en-US" altLang="ko-KR" dirty="0"/>
              <a:t>(T t)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{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currentSize</a:t>
            </a:r>
            <a:r>
              <a:rPr lang="en-US" altLang="ko-KR" dirty="0"/>
              <a:t>++;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T* </a:t>
            </a:r>
            <a:r>
              <a:rPr lang="en-US" altLang="ko-KR" dirty="0" err="1"/>
              <a:t>newarr</a:t>
            </a:r>
            <a:r>
              <a:rPr lang="en-US" altLang="ko-KR" dirty="0"/>
              <a:t> = new T[</a:t>
            </a:r>
            <a:r>
              <a:rPr lang="en-US" altLang="ko-KR" dirty="0" err="1"/>
              <a:t>currentSize</a:t>
            </a:r>
            <a:r>
              <a:rPr lang="en-US" altLang="ko-KR" dirty="0"/>
              <a:t>];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//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for(int </a:t>
            </a:r>
            <a:r>
              <a:rPr lang="en-US" altLang="ko-KR" dirty="0" err="1"/>
              <a:t>i</a:t>
            </a:r>
            <a:r>
              <a:rPr lang="en-US" altLang="ko-KR" dirty="0"/>
              <a:t>=0;i&lt;currentSize-1;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newarr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newarr</a:t>
            </a:r>
            <a:r>
              <a:rPr lang="en-US" altLang="ko-KR" dirty="0"/>
              <a:t>[currentSize-1] = 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delete[]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dirty="0" err="1"/>
              <a:t>newarr</a:t>
            </a:r>
            <a:r>
              <a:rPr lang="en-US" altLang="ko-KR" dirty="0"/>
              <a:t>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ko-KR" dirty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61C7-57E9-471A-9FF3-E762DA3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7CB2-87D9-4174-8E27-D5A2C68A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8368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template &lt;class T&gt; class Node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T data;</a:t>
            </a:r>
          </a:p>
          <a:p>
            <a:pPr marL="0" indent="0">
              <a:buNone/>
            </a:pPr>
            <a:r>
              <a:rPr lang="en-US" altLang="ko-KR" dirty="0"/>
              <a:t>	Node&lt;T&gt; * next;</a:t>
            </a:r>
          </a:p>
          <a:p>
            <a:pPr marL="0" indent="0">
              <a:buNone/>
            </a:pPr>
            <a:r>
              <a:rPr lang="en-US" altLang="ko-KR" dirty="0"/>
              <a:t>	Node(T data)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this-&gt;data=data;</a:t>
            </a:r>
          </a:p>
          <a:p>
            <a:pPr marL="0" indent="0">
              <a:buNone/>
            </a:pPr>
            <a:r>
              <a:rPr lang="en-US" altLang="ko-KR" dirty="0"/>
              <a:t>		next = NULL;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void </a:t>
            </a:r>
            <a:r>
              <a:rPr lang="en-US" altLang="ko-KR" dirty="0" err="1"/>
              <a:t>LinkNext</a:t>
            </a:r>
            <a:r>
              <a:rPr lang="en-US" altLang="ko-KR" dirty="0"/>
              <a:t>(Node&lt;T&gt; * next)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this-&gt;next = next;</a:t>
            </a:r>
          </a:p>
          <a:p>
            <a:pPr marL="0" indent="0">
              <a:buNone/>
            </a:pPr>
            <a:r>
              <a:rPr lang="en-US" altLang="ko-KR" dirty="0"/>
              <a:t>	friend class LinkedList;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r>
              <a:rPr lang="en-US" altLang="ko-KR" dirty="0"/>
              <a:t>template &lt;class U&gt; class LinkedList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Node&lt;U&gt;* first;</a:t>
            </a:r>
          </a:p>
          <a:p>
            <a:pPr marL="0" indent="0">
              <a:buNone/>
            </a:pPr>
            <a:r>
              <a:rPr lang="en-US" altLang="ko-KR" dirty="0"/>
              <a:t>	LinkedList(T data)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first = new Node&lt;U&gt;(data);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T get(int index)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Node * node = first;</a:t>
            </a:r>
          </a:p>
          <a:p>
            <a:pPr marL="0" indent="0">
              <a:buNone/>
            </a:pPr>
            <a:r>
              <a:rPr lang="en-US" altLang="ko-KR" dirty="0"/>
              <a:t>	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index;i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node = node-&gt;next;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return node-&gt;data;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64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B4F0C-B85B-4594-98BB-C317492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22596-F48A-4F7C-B1FC-511502ED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&lt;vector&gt;</a:t>
            </a:r>
          </a:p>
          <a:p>
            <a:r>
              <a:rPr lang="ko-KR" altLang="en-US" dirty="0"/>
              <a:t>동적 크기 배열 클래스입니다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7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4522D-E56B-4D9D-AE1D-0CBBA70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B01AC-1408-4F86-AF2A-920EDA2F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사용하는데 매우 편리한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8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C36C7-6746-4B6E-BCBE-2507952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E6E88-AD56-4C69-9473-0F182B55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리스트의 구현입니다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6EB7-7E45-4844-928B-42FA751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84B28-4592-49D2-9BA3-B8F53079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같은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8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1BDAB-153D-4A1F-A9B2-AE23CF01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3EA30-B759-4E12-8B63-9445FF59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줄세우기</a:t>
            </a:r>
            <a:r>
              <a:rPr lang="ko-KR" altLang="en-US" dirty="0"/>
              <a:t> 같은 느낌의 클래스입니다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한쪽으로는 </a:t>
            </a:r>
            <a:r>
              <a:rPr lang="ko-KR" altLang="en-US" dirty="0" err="1"/>
              <a:t>넣는것만</a:t>
            </a:r>
            <a:r>
              <a:rPr lang="en-US" altLang="ko-KR" dirty="0"/>
              <a:t>, </a:t>
            </a:r>
            <a:r>
              <a:rPr lang="ko-KR" altLang="en-US" dirty="0"/>
              <a:t>반대쪽으로는 </a:t>
            </a:r>
            <a:r>
              <a:rPr lang="ko-KR" altLang="en-US" dirty="0" err="1"/>
              <a:t>빼는것만</a:t>
            </a:r>
            <a:r>
              <a:rPr lang="ko-KR" altLang="en-US" dirty="0"/>
              <a:t> 가능한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4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7BBB-F068-4293-8AF5-F08CFB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678C-EF04-449A-9ACE-F9D3DFBC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</a:p>
          <a:p>
            <a:pPr marL="0" indent="0">
              <a:buNone/>
            </a:pPr>
            <a:r>
              <a:rPr lang="en-US" altLang="ko-KR" dirty="0"/>
              <a:t>}while(true);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5643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E7AF3-85E4-4125-A883-462D0BE3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183C2-B92C-4C84-8296-2A90C886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한쪽으로만 넣고 뺄 수 있는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하노이의 탑과 비슷한 느낌입니다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B215-F263-4C47-98CB-26B9AC74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13F72-6FB1-4F64-95E7-0E2A968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중복된 요소가 없게 관리해주는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F990-AF4D-4BE3-92BF-B3D49FB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32BCA-003F-42F2-BBD5-ECE89861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try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throw “</a:t>
            </a:r>
            <a:r>
              <a:rPr lang="ko-KR" altLang="en-US" dirty="0"/>
              <a:t>으악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이것은 실행되지 않습니다</a:t>
            </a:r>
            <a:r>
              <a:rPr lang="en-US" altLang="ko-KR" dirty="0"/>
              <a:t>.”&lt;&lt;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catch(const char * error)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&lt;&lt;error;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6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8F35B-3641-4CED-87B3-27842C3C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2458-9339-4FAB-B50D-8463C79B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throw 3;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여기도 실행되지 않습니다</a:t>
            </a:r>
            <a:r>
              <a:rPr lang="en-US" altLang="ko-KR" dirty="0"/>
              <a:t>.”;</a:t>
            </a:r>
          </a:p>
          <a:p>
            <a:pPr marL="0" indent="0">
              <a:buNone/>
            </a:pPr>
            <a:r>
              <a:rPr lang="en-US" altLang="ko-KR" dirty="0"/>
              <a:t>	return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16D59-49FA-44E2-83A7-723599EA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8DC73-45C9-4CB0-A5D7-6C244250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divide(int</a:t>
            </a:r>
            <a:r>
              <a:rPr lang="ko-KR" altLang="en-US" dirty="0"/>
              <a:t> </a:t>
            </a:r>
            <a:r>
              <a:rPr lang="en-US" altLang="ko-KR" dirty="0"/>
              <a:t>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if(b==0)</a:t>
            </a:r>
          </a:p>
          <a:p>
            <a:pPr marL="0" indent="0">
              <a:buNone/>
            </a:pPr>
            <a:r>
              <a:rPr lang="en-US" altLang="ko-KR" dirty="0"/>
              <a:t>		throw “</a:t>
            </a:r>
            <a:r>
              <a:rPr lang="ko-KR" altLang="en-US" dirty="0"/>
              <a:t>영으로 나누지 마십시오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try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&lt;&lt;divide(4,0)&lt;&lt;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}catch(string &amp;e)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AAD5-F43E-4AE1-A90C-7B198EB0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656FD-C380-4533-AE33-FF5156B8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www.opengl.org</a:t>
            </a:r>
            <a:endParaRPr lang="en-US" altLang="ko-KR" dirty="0"/>
          </a:p>
          <a:p>
            <a:r>
              <a:rPr lang="ko-KR" altLang="en-US" dirty="0"/>
              <a:t>그래픽 카드를 잘 제어하여 </a:t>
            </a:r>
            <a:r>
              <a:rPr lang="en-US" altLang="ko-KR" dirty="0"/>
              <a:t>3</a:t>
            </a:r>
            <a:r>
              <a:rPr lang="ko-KR" altLang="en-US" dirty="0"/>
              <a:t>차원 그래픽을 출력할 수 있게 하는 라이브러리입니다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482E6-6DAC-478F-95B4-DFA087FE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stackoverflow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277DC-2034-4451-BD0B-41C7A136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원래는 스택을 공격하여 원하는 코드를 삽입하는 공격의 이름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https://stackoverflow.com</a:t>
            </a:r>
            <a:endParaRPr lang="en-US" altLang="ko-KR" dirty="0"/>
          </a:p>
          <a:p>
            <a:r>
              <a:rPr lang="ko-KR" altLang="en-US" dirty="0"/>
              <a:t>프로그래머 </a:t>
            </a:r>
            <a:r>
              <a:rPr lang="en-US" altLang="ko-KR" dirty="0"/>
              <a:t>100</a:t>
            </a:r>
            <a:r>
              <a:rPr lang="ko-KR" altLang="en-US" dirty="0"/>
              <a:t>만명 이상이 서로 질문하고 답변하는 곳입니다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한국어는 없지만 스페인어나 프랑스어</a:t>
            </a:r>
            <a:r>
              <a:rPr lang="en-US" altLang="ko-KR" dirty="0"/>
              <a:t>, </a:t>
            </a:r>
            <a:r>
              <a:rPr lang="ko-KR" altLang="en-US" dirty="0"/>
              <a:t>일본어 같이 </a:t>
            </a:r>
            <a:r>
              <a:rPr lang="ko-KR" altLang="en-US" dirty="0" smtClean="0"/>
              <a:t>다른 언어 </a:t>
            </a:r>
            <a:r>
              <a:rPr lang="ko-KR" altLang="en-US" dirty="0"/>
              <a:t>사이트도 존재합니다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https://stackexchange.com</a:t>
            </a:r>
            <a:r>
              <a:rPr lang="ko-KR" altLang="en-US" dirty="0"/>
              <a:t>의 자식 사이트가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1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A791A-3A69-422E-9904-69DBA29B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93AEC-30BA-4380-8832-999AD688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프로그래머들이 자신이 만든 프로젝트들의 소스 코드를 인터넷에 공개할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관리라는 것을 지원합니다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을 사용할 때 </a:t>
            </a:r>
            <a:r>
              <a:rPr lang="en-US" altLang="ko-KR" dirty="0"/>
              <a:t>remote</a:t>
            </a:r>
            <a:r>
              <a:rPr lang="ko-KR" altLang="en-US" dirty="0"/>
              <a:t>로 많이 사용하는 사이트입니다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42E57-8C77-4E5B-B4F6-473F180F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D662B-6A81-4355-833A-7F202A49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소스코드의 변경이력을 저장하는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소스코드의 변경을 취소하거나</a:t>
            </a:r>
            <a:r>
              <a:rPr lang="en-US" altLang="ko-KR" dirty="0"/>
              <a:t>, </a:t>
            </a:r>
            <a:r>
              <a:rPr lang="ko-KR" altLang="en-US" dirty="0"/>
              <a:t>다른 사람들이 동시에 수정할  경우 서로의 변경내용을 조화롭게 섞어줍니다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4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5328-6DDC-4952-A57D-D096D8B7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기본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9A2CB-688E-4B19-8E4F-3FDCA023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stage/add</a:t>
            </a:r>
          </a:p>
          <a:p>
            <a:pPr lvl="1"/>
            <a:r>
              <a:rPr lang="ko-KR" altLang="en-US" dirty="0"/>
              <a:t>어떤 파일을 </a:t>
            </a:r>
            <a:r>
              <a:rPr lang="en-US" altLang="ko-KR" dirty="0"/>
              <a:t>git</a:t>
            </a:r>
            <a:r>
              <a:rPr lang="ko-KR" altLang="en-US" dirty="0"/>
              <a:t>에서 추적하게 하는 명령입니다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</a:t>
            </a:r>
          </a:p>
          <a:p>
            <a:pPr lvl="1"/>
            <a:r>
              <a:rPr lang="ko-KR" altLang="en-US" dirty="0"/>
              <a:t>어떤 파일의 변경내용을 </a:t>
            </a:r>
            <a:r>
              <a:rPr lang="en-US" altLang="ko-KR" dirty="0"/>
              <a:t>git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</a:p>
          <a:p>
            <a:pPr lvl="1"/>
            <a:r>
              <a:rPr lang="ko-KR" altLang="en-US" dirty="0"/>
              <a:t>여태까지 </a:t>
            </a:r>
            <a:r>
              <a:rPr lang="en-US" altLang="ko-KR" dirty="0"/>
              <a:t>commit</a:t>
            </a:r>
            <a:r>
              <a:rPr lang="ko-KR" altLang="en-US" dirty="0"/>
              <a:t>한 내용을 인터넷으로 보냅니다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fetch</a:t>
            </a:r>
          </a:p>
          <a:p>
            <a:pPr lvl="1"/>
            <a:r>
              <a:rPr lang="ko-KR" altLang="en-US" dirty="0"/>
              <a:t>인터넷에서 </a:t>
            </a:r>
            <a:r>
              <a:rPr lang="ko-KR" altLang="en-US" dirty="0" err="1"/>
              <a:t>다른사람이</a:t>
            </a:r>
            <a:r>
              <a:rPr lang="ko-KR" altLang="en-US" dirty="0"/>
              <a:t> 수정한 내용이 있는지 확인합니다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인터넷에서 </a:t>
            </a:r>
            <a:r>
              <a:rPr lang="ko-KR" altLang="en-US" dirty="0" err="1"/>
              <a:t>다른사람이</a:t>
            </a:r>
            <a:r>
              <a:rPr lang="ko-KR" altLang="en-US" dirty="0"/>
              <a:t> 수정한 내용이 있으면 합칩니다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4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8974-EF61-49A1-83E0-183BFAA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수열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04041-2C5B-4F74-A315-4C02EFFB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1631E-FB32-4B01-8FFE-C780D321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120406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18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FE437-7B25-4DD5-A6DE-D7B5662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워크플로우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4920C-B0E4-4BE9-9596-E827DEE4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회사에 출근하여 </a:t>
            </a:r>
            <a:r>
              <a:rPr lang="en-US" altLang="ko-KR" dirty="0"/>
              <a:t>IDE</a:t>
            </a:r>
            <a:r>
              <a:rPr lang="ko-KR" altLang="en-US" dirty="0"/>
              <a:t>를 열었습니다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git fetch</a:t>
            </a:r>
            <a:r>
              <a:rPr lang="ko-KR" altLang="en-US" dirty="0"/>
              <a:t>를 통해 누군가 우리 프로젝트에 변경을 하였는지를 확인합니다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git pull</a:t>
            </a:r>
            <a:r>
              <a:rPr lang="ko-KR" altLang="en-US" dirty="0"/>
              <a:t>을 통해 그 내용을 받아옵니다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그것을 토대로 작업을 더 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git commit</a:t>
            </a:r>
            <a:r>
              <a:rPr lang="ko-KR" altLang="en-US" dirty="0"/>
              <a:t>과 </a:t>
            </a:r>
            <a:r>
              <a:rPr lang="en-US" altLang="ko-KR" dirty="0"/>
              <a:t>push</a:t>
            </a:r>
            <a:r>
              <a:rPr lang="ko-KR" altLang="en-US" dirty="0"/>
              <a:t>를 종종 하다가 집 갈 시간이 되었습니다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집에 갑니다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이렇게 하면 큰일 날 수도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4F66121-5427-4CD8-A8D5-3BB914A1DFD9}"/>
              </a:ext>
            </a:extLst>
          </p:cNvPr>
          <p:cNvSpPr/>
          <p:nvPr/>
        </p:nvSpPr>
        <p:spPr>
          <a:xfrm>
            <a:off x="-1120841" y="223346"/>
            <a:ext cx="11444611" cy="6374678"/>
          </a:xfrm>
          <a:custGeom>
            <a:avLst/>
            <a:gdLst>
              <a:gd name="connsiteX0" fmla="*/ 3146865 w 11444611"/>
              <a:gd name="connsiteY0" fmla="*/ 1354442 h 6374678"/>
              <a:gd name="connsiteX1" fmla="*/ 3379947 w 11444611"/>
              <a:gd name="connsiteY1" fmla="*/ 1363407 h 6374678"/>
              <a:gd name="connsiteX2" fmla="*/ 3648888 w 11444611"/>
              <a:gd name="connsiteY2" fmla="*/ 1524772 h 6374678"/>
              <a:gd name="connsiteX3" fmla="*/ 4392959 w 11444611"/>
              <a:gd name="connsiteY3" fmla="*/ 2546748 h 6374678"/>
              <a:gd name="connsiteX4" fmla="*/ 4688794 w 11444611"/>
              <a:gd name="connsiteY4" fmla="*/ 3084630 h 6374678"/>
              <a:gd name="connsiteX5" fmla="*/ 5038417 w 11444611"/>
              <a:gd name="connsiteY5" fmla="*/ 4178325 h 6374678"/>
              <a:gd name="connsiteX6" fmla="*/ 5056347 w 11444611"/>
              <a:gd name="connsiteY6" fmla="*/ 4429336 h 6374678"/>
              <a:gd name="connsiteX7" fmla="*/ 5047382 w 11444611"/>
              <a:gd name="connsiteY7" fmla="*/ 4814819 h 6374678"/>
              <a:gd name="connsiteX8" fmla="*/ 5011523 w 11444611"/>
              <a:gd name="connsiteY8" fmla="*/ 4868607 h 6374678"/>
              <a:gd name="connsiteX9" fmla="*/ 4957735 w 11444611"/>
              <a:gd name="connsiteY9" fmla="*/ 4886536 h 6374678"/>
              <a:gd name="connsiteX10" fmla="*/ 4697759 w 11444611"/>
              <a:gd name="connsiteY10" fmla="*/ 4716207 h 6374678"/>
              <a:gd name="connsiteX11" fmla="*/ 4240559 w 11444611"/>
              <a:gd name="connsiteY11" fmla="*/ 3954207 h 6374678"/>
              <a:gd name="connsiteX12" fmla="*/ 4141947 w 11444611"/>
              <a:gd name="connsiteY12" fmla="*/ 3622513 h 6374678"/>
              <a:gd name="connsiteX13" fmla="*/ 4294347 w 11444611"/>
              <a:gd name="connsiteY13" fmla="*/ 2941195 h 6374678"/>
              <a:gd name="connsiteX14" fmla="*/ 4527429 w 11444611"/>
              <a:gd name="connsiteY14" fmla="*/ 2708113 h 6374678"/>
              <a:gd name="connsiteX15" fmla="*/ 5881100 w 11444611"/>
              <a:gd name="connsiteY15" fmla="*/ 2170230 h 6374678"/>
              <a:gd name="connsiteX16" fmla="*/ 6929970 w 11444611"/>
              <a:gd name="connsiteY16" fmla="*/ 2224019 h 6374678"/>
              <a:gd name="connsiteX17" fmla="*/ 7351312 w 11444611"/>
              <a:gd name="connsiteY17" fmla="*/ 2519854 h 6374678"/>
              <a:gd name="connsiteX18" fmla="*/ 7996770 w 11444611"/>
              <a:gd name="connsiteY18" fmla="*/ 3228066 h 6374678"/>
              <a:gd name="connsiteX19" fmla="*/ 8292606 w 11444611"/>
              <a:gd name="connsiteY19" fmla="*/ 3819736 h 6374678"/>
              <a:gd name="connsiteX20" fmla="*/ 8355359 w 11444611"/>
              <a:gd name="connsiteY20" fmla="*/ 4088678 h 6374678"/>
              <a:gd name="connsiteX21" fmla="*/ 8256747 w 11444611"/>
              <a:gd name="connsiteY21" fmla="*/ 4707242 h 6374678"/>
              <a:gd name="connsiteX22" fmla="*/ 8140206 w 11444611"/>
              <a:gd name="connsiteY22" fmla="*/ 4805854 h 6374678"/>
              <a:gd name="connsiteX23" fmla="*/ 7862300 w 11444611"/>
              <a:gd name="connsiteY23" fmla="*/ 4958254 h 6374678"/>
              <a:gd name="connsiteX24" fmla="*/ 7503712 w 11444611"/>
              <a:gd name="connsiteY24" fmla="*/ 5029972 h 6374678"/>
              <a:gd name="connsiteX25" fmla="*/ 6598276 w 11444611"/>
              <a:gd name="connsiteY25" fmla="*/ 4743101 h 6374678"/>
              <a:gd name="connsiteX26" fmla="*/ 6544488 w 11444611"/>
              <a:gd name="connsiteY26" fmla="*/ 4689313 h 6374678"/>
              <a:gd name="connsiteX27" fmla="*/ 6508629 w 11444611"/>
              <a:gd name="connsiteY27" fmla="*/ 4581736 h 6374678"/>
              <a:gd name="connsiteX28" fmla="*/ 6696888 w 11444611"/>
              <a:gd name="connsiteY28" fmla="*/ 4330725 h 6374678"/>
              <a:gd name="connsiteX29" fmla="*/ 7862300 w 11444611"/>
              <a:gd name="connsiteY29" fmla="*/ 4070748 h 6374678"/>
              <a:gd name="connsiteX30" fmla="*/ 8346394 w 11444611"/>
              <a:gd name="connsiteY30" fmla="*/ 4169360 h 6374678"/>
              <a:gd name="connsiteX31" fmla="*/ 8839453 w 11444611"/>
              <a:gd name="connsiteY31" fmla="*/ 4384513 h 6374678"/>
              <a:gd name="connsiteX32" fmla="*/ 9099429 w 11444611"/>
              <a:gd name="connsiteY32" fmla="*/ 4626560 h 6374678"/>
              <a:gd name="connsiteX33" fmla="*/ 9538700 w 11444611"/>
              <a:gd name="connsiteY33" fmla="*/ 5388560 h 6374678"/>
              <a:gd name="connsiteX34" fmla="*/ 9574559 w 11444611"/>
              <a:gd name="connsiteY34" fmla="*/ 5765078 h 6374678"/>
              <a:gd name="connsiteX35" fmla="*/ 9502841 w 11444611"/>
              <a:gd name="connsiteY35" fmla="*/ 6159525 h 6374678"/>
              <a:gd name="connsiteX36" fmla="*/ 8507759 w 11444611"/>
              <a:gd name="connsiteY36" fmla="*/ 6374678 h 6374678"/>
              <a:gd name="connsiteX37" fmla="*/ 7494747 w 11444611"/>
              <a:gd name="connsiteY37" fmla="*/ 5953336 h 6374678"/>
              <a:gd name="connsiteX38" fmla="*/ 6705853 w 11444611"/>
              <a:gd name="connsiteY38" fmla="*/ 5415454 h 6374678"/>
              <a:gd name="connsiteX39" fmla="*/ 5719735 w 11444611"/>
              <a:gd name="connsiteY39" fmla="*/ 4241078 h 6374678"/>
              <a:gd name="connsiteX40" fmla="*/ 5450794 w 11444611"/>
              <a:gd name="connsiteY40" fmla="*/ 3362536 h 6374678"/>
              <a:gd name="connsiteX41" fmla="*/ 5513547 w 11444611"/>
              <a:gd name="connsiteY41" fmla="*/ 2519854 h 6374678"/>
              <a:gd name="connsiteX42" fmla="*/ 5854206 w 11444611"/>
              <a:gd name="connsiteY42" fmla="*/ 2062654 h 6374678"/>
              <a:gd name="connsiteX43" fmla="*/ 6248653 w 11444611"/>
              <a:gd name="connsiteY43" fmla="*/ 1946113 h 6374678"/>
              <a:gd name="connsiteX44" fmla="*/ 6723782 w 11444611"/>
              <a:gd name="connsiteY44" fmla="*/ 2017830 h 6374678"/>
              <a:gd name="connsiteX45" fmla="*/ 7207876 w 11444611"/>
              <a:gd name="connsiteY45" fmla="*/ 2304701 h 6374678"/>
              <a:gd name="connsiteX46" fmla="*/ 7629217 w 11444611"/>
              <a:gd name="connsiteY46" fmla="*/ 2627430 h 6374678"/>
              <a:gd name="connsiteX47" fmla="*/ 8238817 w 11444611"/>
              <a:gd name="connsiteY47" fmla="*/ 3505972 h 6374678"/>
              <a:gd name="connsiteX48" fmla="*/ 8319500 w 11444611"/>
              <a:gd name="connsiteY48" fmla="*/ 3730089 h 6374678"/>
              <a:gd name="connsiteX49" fmla="*/ 8283641 w 11444611"/>
              <a:gd name="connsiteY49" fmla="*/ 4205219 h 6374678"/>
              <a:gd name="connsiteX50" fmla="*/ 7969876 w 11444611"/>
              <a:gd name="connsiteY50" fmla="*/ 4321760 h 6374678"/>
              <a:gd name="connsiteX51" fmla="*/ 7127194 w 11444611"/>
              <a:gd name="connsiteY51" fmla="*/ 4169360 h 6374678"/>
              <a:gd name="connsiteX52" fmla="*/ 5163923 w 11444611"/>
              <a:gd name="connsiteY52" fmla="*/ 3210136 h 6374678"/>
              <a:gd name="connsiteX53" fmla="*/ 4339170 w 11444611"/>
              <a:gd name="connsiteY53" fmla="*/ 2430207 h 6374678"/>
              <a:gd name="connsiteX54" fmla="*/ 4088159 w 11444611"/>
              <a:gd name="connsiteY54" fmla="*/ 2035760 h 6374678"/>
              <a:gd name="connsiteX55" fmla="*/ 4052300 w 11444611"/>
              <a:gd name="connsiteY55" fmla="*/ 1686136 h 6374678"/>
              <a:gd name="connsiteX56" fmla="*/ 4339170 w 11444611"/>
              <a:gd name="connsiteY56" fmla="*/ 1211007 h 6374678"/>
              <a:gd name="connsiteX57" fmla="*/ 5854206 w 11444611"/>
              <a:gd name="connsiteY57" fmla="*/ 215925 h 6374678"/>
              <a:gd name="connsiteX58" fmla="*/ 6840323 w 11444611"/>
              <a:gd name="connsiteY58" fmla="*/ 18701 h 6374678"/>
              <a:gd name="connsiteX59" fmla="*/ 8507759 w 11444611"/>
              <a:gd name="connsiteY59" fmla="*/ 251783 h 6374678"/>
              <a:gd name="connsiteX60" fmla="*/ 9646276 w 11444611"/>
              <a:gd name="connsiteY60" fmla="*/ 888278 h 6374678"/>
              <a:gd name="connsiteX61" fmla="*/ 10031759 w 11444611"/>
              <a:gd name="connsiteY61" fmla="*/ 1300654 h 6374678"/>
              <a:gd name="connsiteX62" fmla="*/ 10471029 w 11444611"/>
              <a:gd name="connsiteY62" fmla="*/ 1937148 h 6374678"/>
              <a:gd name="connsiteX63" fmla="*/ 10524817 w 11444611"/>
              <a:gd name="connsiteY63" fmla="*/ 2259878 h 6374678"/>
              <a:gd name="connsiteX64" fmla="*/ 10408276 w 11444611"/>
              <a:gd name="connsiteY64" fmla="*/ 2457101 h 6374678"/>
              <a:gd name="connsiteX65" fmla="*/ 9995900 w 11444611"/>
              <a:gd name="connsiteY65" fmla="*/ 2528819 h 6374678"/>
              <a:gd name="connsiteX66" fmla="*/ 9117359 w 11444611"/>
              <a:gd name="connsiteY66" fmla="*/ 2313666 h 6374678"/>
              <a:gd name="connsiteX67" fmla="*/ 7405100 w 11444611"/>
              <a:gd name="connsiteY67" fmla="*/ 1551666 h 6374678"/>
              <a:gd name="connsiteX68" fmla="*/ 6275547 w 11444611"/>
              <a:gd name="connsiteY68" fmla="*/ 771736 h 6374678"/>
              <a:gd name="connsiteX69" fmla="*/ 6167970 w 11444611"/>
              <a:gd name="connsiteY69" fmla="*/ 664160 h 6374678"/>
              <a:gd name="connsiteX70" fmla="*/ 6069359 w 11444611"/>
              <a:gd name="connsiteY70" fmla="*/ 493830 h 6374678"/>
              <a:gd name="connsiteX71" fmla="*/ 6150041 w 11444611"/>
              <a:gd name="connsiteY71" fmla="*/ 180066 h 6374678"/>
              <a:gd name="connsiteX72" fmla="*/ 7772653 w 11444611"/>
              <a:gd name="connsiteY72" fmla="*/ 287642 h 6374678"/>
              <a:gd name="connsiteX73" fmla="*/ 8373288 w 11444611"/>
              <a:gd name="connsiteY73" fmla="*/ 708983 h 6374678"/>
              <a:gd name="connsiteX74" fmla="*/ 9431123 w 11444611"/>
              <a:gd name="connsiteY74" fmla="*/ 1999901 h 6374678"/>
              <a:gd name="connsiteX75" fmla="*/ 9673170 w 11444611"/>
              <a:gd name="connsiteY75" fmla="*/ 2528819 h 6374678"/>
              <a:gd name="connsiteX76" fmla="*/ 9691100 w 11444611"/>
              <a:gd name="connsiteY76" fmla="*/ 3075666 h 6374678"/>
              <a:gd name="connsiteX77" fmla="*/ 9583523 w 11444611"/>
              <a:gd name="connsiteY77" fmla="*/ 3210136 h 6374678"/>
              <a:gd name="connsiteX78" fmla="*/ 8167100 w 11444611"/>
              <a:gd name="connsiteY78" fmla="*/ 3739054 h 6374678"/>
              <a:gd name="connsiteX79" fmla="*/ 6069359 w 11444611"/>
              <a:gd name="connsiteY79" fmla="*/ 3595619 h 6374678"/>
              <a:gd name="connsiteX80" fmla="*/ 4061265 w 11444611"/>
              <a:gd name="connsiteY80" fmla="*/ 3201172 h 6374678"/>
              <a:gd name="connsiteX81" fmla="*/ 3299265 w 11444611"/>
              <a:gd name="connsiteY81" fmla="*/ 2941195 h 6374678"/>
              <a:gd name="connsiteX82" fmla="*/ 2304182 w 11444611"/>
              <a:gd name="connsiteY82" fmla="*/ 2528819 h 6374678"/>
              <a:gd name="connsiteX83" fmla="*/ 2196606 w 11444611"/>
              <a:gd name="connsiteY83" fmla="*/ 2483995 h 6374678"/>
              <a:gd name="connsiteX84" fmla="*/ 2115923 w 11444611"/>
              <a:gd name="connsiteY84" fmla="*/ 2457101 h 6374678"/>
              <a:gd name="connsiteX85" fmla="*/ 3469594 w 11444611"/>
              <a:gd name="connsiteY85" fmla="*/ 3452183 h 6374678"/>
              <a:gd name="connsiteX86" fmla="*/ 4070229 w 11444611"/>
              <a:gd name="connsiteY86" fmla="*/ 4088678 h 6374678"/>
              <a:gd name="connsiteX87" fmla="*/ 4124017 w 11444611"/>
              <a:gd name="connsiteY87" fmla="*/ 4205219 h 6374678"/>
              <a:gd name="connsiteX88" fmla="*/ 4052300 w 11444611"/>
              <a:gd name="connsiteY88" fmla="*/ 4384513 h 6374678"/>
              <a:gd name="connsiteX89" fmla="*/ 3066182 w 11444611"/>
              <a:gd name="connsiteY89" fmla="*/ 4590701 h 6374678"/>
              <a:gd name="connsiteX90" fmla="*/ 2384865 w 11444611"/>
              <a:gd name="connsiteY90" fmla="*/ 4554842 h 6374678"/>
              <a:gd name="connsiteX91" fmla="*/ 1757335 w 11444611"/>
              <a:gd name="connsiteY91" fmla="*/ 4393478 h 6374678"/>
              <a:gd name="connsiteX92" fmla="*/ 1291170 w 11444611"/>
              <a:gd name="connsiteY92" fmla="*/ 4205219 h 6374678"/>
              <a:gd name="connsiteX93" fmla="*/ 744323 w 11444611"/>
              <a:gd name="connsiteY93" fmla="*/ 3739054 h 6374678"/>
              <a:gd name="connsiteX94" fmla="*/ 457453 w 11444611"/>
              <a:gd name="connsiteY94" fmla="*/ 3210136 h 6374678"/>
              <a:gd name="connsiteX95" fmla="*/ 475382 w 11444611"/>
              <a:gd name="connsiteY95" fmla="*/ 2645360 h 6374678"/>
              <a:gd name="connsiteX96" fmla="*/ 672606 w 11444611"/>
              <a:gd name="connsiteY96" fmla="*/ 2573642 h 6374678"/>
              <a:gd name="connsiteX97" fmla="*/ 1084982 w 11444611"/>
              <a:gd name="connsiteY97" fmla="*/ 2600536 h 6374678"/>
              <a:gd name="connsiteX98" fmla="*/ 1524253 w 11444611"/>
              <a:gd name="connsiteY98" fmla="*/ 2815689 h 6374678"/>
              <a:gd name="connsiteX99" fmla="*/ 2089029 w 11444611"/>
              <a:gd name="connsiteY99" fmla="*/ 3237030 h 6374678"/>
              <a:gd name="connsiteX100" fmla="*/ 2187641 w 11444611"/>
              <a:gd name="connsiteY100" fmla="*/ 3335642 h 6374678"/>
              <a:gd name="connsiteX101" fmla="*/ 2322112 w 11444611"/>
              <a:gd name="connsiteY101" fmla="*/ 3613548 h 6374678"/>
              <a:gd name="connsiteX102" fmla="*/ 2286253 w 11444611"/>
              <a:gd name="connsiteY102" fmla="*/ 3792842 h 6374678"/>
              <a:gd name="connsiteX103" fmla="*/ 2160747 w 11444611"/>
              <a:gd name="connsiteY103" fmla="*/ 3837666 h 6374678"/>
              <a:gd name="connsiteX104" fmla="*/ 1909735 w 11444611"/>
              <a:gd name="connsiteY104" fmla="*/ 3864560 h 6374678"/>
              <a:gd name="connsiteX105" fmla="*/ 1434606 w 11444611"/>
              <a:gd name="connsiteY105" fmla="*/ 3819736 h 6374678"/>
              <a:gd name="connsiteX106" fmla="*/ 573994 w 11444611"/>
              <a:gd name="connsiteY106" fmla="*/ 3326678 h 6374678"/>
              <a:gd name="connsiteX107" fmla="*/ 134723 w 11444611"/>
              <a:gd name="connsiteY107" fmla="*/ 3021878 h 6374678"/>
              <a:gd name="connsiteX108" fmla="*/ 45076 w 11444611"/>
              <a:gd name="connsiteY108" fmla="*/ 2923266 h 6374678"/>
              <a:gd name="connsiteX109" fmla="*/ 253 w 11444611"/>
              <a:gd name="connsiteY109" fmla="*/ 2779830 h 6374678"/>
              <a:gd name="connsiteX110" fmla="*/ 71970 w 11444611"/>
              <a:gd name="connsiteY110" fmla="*/ 2537783 h 6374678"/>
              <a:gd name="connsiteX111" fmla="*/ 1497359 w 11444611"/>
              <a:gd name="connsiteY111" fmla="*/ 2107478 h 6374678"/>
              <a:gd name="connsiteX112" fmla="*/ 3057217 w 11444611"/>
              <a:gd name="connsiteY112" fmla="*/ 2206089 h 6374678"/>
              <a:gd name="connsiteX113" fmla="*/ 3613029 w 11444611"/>
              <a:gd name="connsiteY113" fmla="*/ 2430207 h 6374678"/>
              <a:gd name="connsiteX114" fmla="*/ 4106088 w 11444611"/>
              <a:gd name="connsiteY114" fmla="*/ 2779830 h 6374678"/>
              <a:gd name="connsiteX115" fmla="*/ 4303312 w 11444611"/>
              <a:gd name="connsiteY115" fmla="*/ 3039807 h 6374678"/>
              <a:gd name="connsiteX116" fmla="*/ 4357100 w 11444611"/>
              <a:gd name="connsiteY116" fmla="*/ 3192207 h 6374678"/>
              <a:gd name="connsiteX117" fmla="*/ 4339170 w 11444611"/>
              <a:gd name="connsiteY117" fmla="*/ 3371501 h 6374678"/>
              <a:gd name="connsiteX118" fmla="*/ 4231594 w 11444611"/>
              <a:gd name="connsiteY118" fmla="*/ 3335642 h 6374678"/>
              <a:gd name="connsiteX119" fmla="*/ 4016441 w 11444611"/>
              <a:gd name="connsiteY119" fmla="*/ 3183242 h 6374678"/>
              <a:gd name="connsiteX120" fmla="*/ 3810253 w 11444611"/>
              <a:gd name="connsiteY120" fmla="*/ 2977054 h 6374678"/>
              <a:gd name="connsiteX121" fmla="*/ 3675782 w 11444611"/>
              <a:gd name="connsiteY121" fmla="*/ 2681219 h 6374678"/>
              <a:gd name="connsiteX122" fmla="*/ 3693712 w 11444611"/>
              <a:gd name="connsiteY122" fmla="*/ 2528819 h 6374678"/>
              <a:gd name="connsiteX123" fmla="*/ 4294347 w 11444611"/>
              <a:gd name="connsiteY123" fmla="*/ 1964042 h 6374678"/>
              <a:gd name="connsiteX124" fmla="*/ 6257617 w 11444611"/>
              <a:gd name="connsiteY124" fmla="*/ 1408230 h 6374678"/>
              <a:gd name="connsiteX125" fmla="*/ 7844370 w 11444611"/>
              <a:gd name="connsiteY125" fmla="*/ 1515807 h 6374678"/>
              <a:gd name="connsiteX126" fmla="*/ 9081500 w 11444611"/>
              <a:gd name="connsiteY126" fmla="*/ 2017830 h 6374678"/>
              <a:gd name="connsiteX127" fmla="*/ 9691100 w 11444611"/>
              <a:gd name="connsiteY127" fmla="*/ 2546748 h 6374678"/>
              <a:gd name="connsiteX128" fmla="*/ 11233029 w 11444611"/>
              <a:gd name="connsiteY128" fmla="*/ 4420372 h 6374678"/>
              <a:gd name="connsiteX129" fmla="*/ 11403359 w 11444611"/>
              <a:gd name="connsiteY129" fmla="*/ 4823783 h 6374678"/>
              <a:gd name="connsiteX130" fmla="*/ 11170276 w 11444611"/>
              <a:gd name="connsiteY130" fmla="*/ 5307878 h 6374678"/>
              <a:gd name="connsiteX131" fmla="*/ 8803594 w 11444611"/>
              <a:gd name="connsiteY131" fmla="*/ 4850678 h 6374678"/>
              <a:gd name="connsiteX132" fmla="*/ 6365194 w 11444611"/>
              <a:gd name="connsiteY132" fmla="*/ 3783878 h 6374678"/>
              <a:gd name="connsiteX133" fmla="*/ 4841194 w 11444611"/>
              <a:gd name="connsiteY133" fmla="*/ 2788795 h 6374678"/>
              <a:gd name="connsiteX134" fmla="*/ 4733617 w 11444611"/>
              <a:gd name="connsiteY134" fmla="*/ 2636395 h 6374678"/>
              <a:gd name="connsiteX135" fmla="*/ 4706723 w 11444611"/>
              <a:gd name="connsiteY135" fmla="*/ 2528819 h 6374678"/>
              <a:gd name="connsiteX136" fmla="*/ 4751547 w 11444611"/>
              <a:gd name="connsiteY136" fmla="*/ 2349525 h 6374678"/>
              <a:gd name="connsiteX137" fmla="*/ 6042465 w 11444611"/>
              <a:gd name="connsiteY137" fmla="*/ 1964042 h 6374678"/>
              <a:gd name="connsiteX138" fmla="*/ 7019617 w 11444611"/>
              <a:gd name="connsiteY138" fmla="*/ 2026795 h 6374678"/>
              <a:gd name="connsiteX139" fmla="*/ 7898159 w 11444611"/>
              <a:gd name="connsiteY139" fmla="*/ 2322630 h 6374678"/>
              <a:gd name="connsiteX140" fmla="*/ 9332512 w 11444611"/>
              <a:gd name="connsiteY140" fmla="*/ 3138419 h 6374678"/>
              <a:gd name="connsiteX141" fmla="*/ 9628347 w 11444611"/>
              <a:gd name="connsiteY141" fmla="*/ 3434254 h 6374678"/>
              <a:gd name="connsiteX142" fmla="*/ 9951076 w 11444611"/>
              <a:gd name="connsiteY142" fmla="*/ 3909383 h 6374678"/>
              <a:gd name="connsiteX143" fmla="*/ 9933147 w 11444611"/>
              <a:gd name="connsiteY143" fmla="*/ 4133501 h 6374678"/>
              <a:gd name="connsiteX144" fmla="*/ 9753853 w 11444611"/>
              <a:gd name="connsiteY144" fmla="*/ 4223148 h 6374678"/>
              <a:gd name="connsiteX145" fmla="*/ 7602323 w 11444611"/>
              <a:gd name="connsiteY145" fmla="*/ 3694230 h 6374678"/>
              <a:gd name="connsiteX146" fmla="*/ 6374159 w 11444611"/>
              <a:gd name="connsiteY146" fmla="*/ 3021878 h 6374678"/>
              <a:gd name="connsiteX147" fmla="*/ 6194865 w 11444611"/>
              <a:gd name="connsiteY147" fmla="*/ 2923266 h 6374678"/>
              <a:gd name="connsiteX148" fmla="*/ 6105217 w 11444611"/>
              <a:gd name="connsiteY148" fmla="*/ 2860513 h 6374678"/>
              <a:gd name="connsiteX149" fmla="*/ 6096253 w 11444611"/>
              <a:gd name="connsiteY149" fmla="*/ 2833619 h 6374678"/>
              <a:gd name="connsiteX150" fmla="*/ 7055476 w 11444611"/>
              <a:gd name="connsiteY150" fmla="*/ 2824654 h 6374678"/>
              <a:gd name="connsiteX151" fmla="*/ 7306488 w 11444611"/>
              <a:gd name="connsiteY151" fmla="*/ 3012913 h 6374678"/>
              <a:gd name="connsiteX152" fmla="*/ 7387170 w 11444611"/>
              <a:gd name="connsiteY152" fmla="*/ 3201172 h 6374678"/>
              <a:gd name="connsiteX153" fmla="*/ 7405100 w 11444611"/>
              <a:gd name="connsiteY153" fmla="*/ 3335642 h 6374678"/>
              <a:gd name="connsiteX154" fmla="*/ 7243735 w 11444611"/>
              <a:gd name="connsiteY154" fmla="*/ 3577689 h 6374678"/>
              <a:gd name="connsiteX155" fmla="*/ 5719735 w 11444611"/>
              <a:gd name="connsiteY155" fmla="*/ 3828701 h 6374678"/>
              <a:gd name="connsiteX156" fmla="*/ 3442700 w 11444611"/>
              <a:gd name="connsiteY156" fmla="*/ 3183242 h 6374678"/>
              <a:gd name="connsiteX157" fmla="*/ 3048253 w 11444611"/>
              <a:gd name="connsiteY157" fmla="*/ 2887407 h 6374678"/>
              <a:gd name="connsiteX158" fmla="*/ 3012394 w 11444611"/>
              <a:gd name="connsiteY158" fmla="*/ 2833619 h 6374678"/>
              <a:gd name="connsiteX159" fmla="*/ 2994465 w 11444611"/>
              <a:gd name="connsiteY159" fmla="*/ 2726042 h 6374678"/>
              <a:gd name="connsiteX160" fmla="*/ 3012394 w 11444611"/>
              <a:gd name="connsiteY160" fmla="*/ 2618466 h 6374678"/>
              <a:gd name="connsiteX161" fmla="*/ 3577170 w 11444611"/>
              <a:gd name="connsiteY161" fmla="*/ 2376419 h 6374678"/>
              <a:gd name="connsiteX162" fmla="*/ 4401923 w 11444611"/>
              <a:gd name="connsiteY162" fmla="*/ 2439172 h 6374678"/>
              <a:gd name="connsiteX163" fmla="*/ 5961782 w 11444611"/>
              <a:gd name="connsiteY163" fmla="*/ 3263925 h 6374678"/>
              <a:gd name="connsiteX164" fmla="*/ 6248653 w 11444611"/>
              <a:gd name="connsiteY164" fmla="*/ 3622513 h 6374678"/>
              <a:gd name="connsiteX165" fmla="*/ 6302441 w 11444611"/>
              <a:gd name="connsiteY165" fmla="*/ 3756983 h 6374678"/>
              <a:gd name="connsiteX166" fmla="*/ 6266582 w 11444611"/>
              <a:gd name="connsiteY166" fmla="*/ 3999030 h 6374678"/>
              <a:gd name="connsiteX167" fmla="*/ 6087288 w 11444611"/>
              <a:gd name="connsiteY167" fmla="*/ 4052819 h 6374678"/>
              <a:gd name="connsiteX168" fmla="*/ 5423900 w 11444611"/>
              <a:gd name="connsiteY168" fmla="*/ 3963172 h 6374678"/>
              <a:gd name="connsiteX169" fmla="*/ 4930841 w 11444611"/>
              <a:gd name="connsiteY169" fmla="*/ 3801807 h 6374678"/>
              <a:gd name="connsiteX170" fmla="*/ 5154959 w 11444611"/>
              <a:gd name="connsiteY170" fmla="*/ 3792842 h 6374678"/>
              <a:gd name="connsiteX171" fmla="*/ 6526559 w 11444611"/>
              <a:gd name="connsiteY171" fmla="*/ 3918348 h 6374678"/>
              <a:gd name="connsiteX172" fmla="*/ 6804465 w 11444611"/>
              <a:gd name="connsiteY172" fmla="*/ 4007995 h 637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1444611" h="6374678">
                <a:moveTo>
                  <a:pt x="3146865" y="1354442"/>
                </a:moveTo>
                <a:cubicBezTo>
                  <a:pt x="3224559" y="1357430"/>
                  <a:pt x="3303305" y="1350322"/>
                  <a:pt x="3379947" y="1363407"/>
                </a:cubicBezTo>
                <a:cubicBezTo>
                  <a:pt x="3490085" y="1382211"/>
                  <a:pt x="3569024" y="1453983"/>
                  <a:pt x="3648888" y="1524772"/>
                </a:cubicBezTo>
                <a:cubicBezTo>
                  <a:pt x="4085224" y="1911524"/>
                  <a:pt x="3969405" y="1831088"/>
                  <a:pt x="4392959" y="2546748"/>
                </a:cubicBezTo>
                <a:cubicBezTo>
                  <a:pt x="4497178" y="2722842"/>
                  <a:pt x="4606429" y="2897316"/>
                  <a:pt x="4688794" y="3084630"/>
                </a:cubicBezTo>
                <a:cubicBezTo>
                  <a:pt x="4905309" y="3577027"/>
                  <a:pt x="4930020" y="3733897"/>
                  <a:pt x="5038417" y="4178325"/>
                </a:cubicBezTo>
                <a:cubicBezTo>
                  <a:pt x="5044394" y="4261995"/>
                  <a:pt x="5055166" y="4345461"/>
                  <a:pt x="5056347" y="4429336"/>
                </a:cubicBezTo>
                <a:cubicBezTo>
                  <a:pt x="5058157" y="4557852"/>
                  <a:pt x="5060430" y="4686954"/>
                  <a:pt x="5047382" y="4814819"/>
                </a:cubicBezTo>
                <a:cubicBezTo>
                  <a:pt x="5045195" y="4836256"/>
                  <a:pt x="5028350" y="4855146"/>
                  <a:pt x="5011523" y="4868607"/>
                </a:cubicBezTo>
                <a:cubicBezTo>
                  <a:pt x="4996765" y="4880413"/>
                  <a:pt x="4975664" y="4880560"/>
                  <a:pt x="4957735" y="4886536"/>
                </a:cubicBezTo>
                <a:cubicBezTo>
                  <a:pt x="4853003" y="4834170"/>
                  <a:pt x="4786228" y="4809212"/>
                  <a:pt x="4697759" y="4716207"/>
                </a:cubicBezTo>
                <a:cubicBezTo>
                  <a:pt x="4487033" y="4494675"/>
                  <a:pt x="4360984" y="4237206"/>
                  <a:pt x="4240559" y="3954207"/>
                </a:cubicBezTo>
                <a:cubicBezTo>
                  <a:pt x="4195394" y="3848070"/>
                  <a:pt x="4174818" y="3733078"/>
                  <a:pt x="4141947" y="3622513"/>
                </a:cubicBezTo>
                <a:cubicBezTo>
                  <a:pt x="4192747" y="3395407"/>
                  <a:pt x="4203945" y="3155637"/>
                  <a:pt x="4294347" y="2941195"/>
                </a:cubicBezTo>
                <a:cubicBezTo>
                  <a:pt x="4337029" y="2839948"/>
                  <a:pt x="4437459" y="2771185"/>
                  <a:pt x="4527429" y="2708113"/>
                </a:cubicBezTo>
                <a:cubicBezTo>
                  <a:pt x="5179931" y="2250688"/>
                  <a:pt x="5117155" y="2342118"/>
                  <a:pt x="5881100" y="2170230"/>
                </a:cubicBezTo>
                <a:cubicBezTo>
                  <a:pt x="6230723" y="2188160"/>
                  <a:pt x="6589385" y="2143026"/>
                  <a:pt x="6929970" y="2224019"/>
                </a:cubicBezTo>
                <a:cubicBezTo>
                  <a:pt x="7096923" y="2263721"/>
                  <a:pt x="7217780" y="2412063"/>
                  <a:pt x="7351312" y="2519854"/>
                </a:cubicBezTo>
                <a:cubicBezTo>
                  <a:pt x="7562894" y="2690649"/>
                  <a:pt x="7856659" y="3002670"/>
                  <a:pt x="7996770" y="3228066"/>
                </a:cubicBezTo>
                <a:cubicBezTo>
                  <a:pt x="8113181" y="3415336"/>
                  <a:pt x="8193994" y="3622513"/>
                  <a:pt x="8292606" y="3819736"/>
                </a:cubicBezTo>
                <a:cubicBezTo>
                  <a:pt x="8313524" y="3909383"/>
                  <a:pt x="8352073" y="3996681"/>
                  <a:pt x="8355359" y="4088678"/>
                </a:cubicBezTo>
                <a:cubicBezTo>
                  <a:pt x="8359467" y="4203716"/>
                  <a:pt x="8374591" y="4554045"/>
                  <a:pt x="8256747" y="4707242"/>
                </a:cubicBezTo>
                <a:cubicBezTo>
                  <a:pt x="8225720" y="4747577"/>
                  <a:pt x="8183138" y="4778534"/>
                  <a:pt x="8140206" y="4805854"/>
                </a:cubicBezTo>
                <a:cubicBezTo>
                  <a:pt x="8051073" y="4862575"/>
                  <a:pt x="7961953" y="4923165"/>
                  <a:pt x="7862300" y="4958254"/>
                </a:cubicBezTo>
                <a:cubicBezTo>
                  <a:pt x="7747323" y="4998739"/>
                  <a:pt x="7623241" y="5006066"/>
                  <a:pt x="7503712" y="5029972"/>
                </a:cubicBezTo>
                <a:cubicBezTo>
                  <a:pt x="6868939" y="4884662"/>
                  <a:pt x="6920543" y="4998228"/>
                  <a:pt x="6598276" y="4743101"/>
                </a:cubicBezTo>
                <a:cubicBezTo>
                  <a:pt x="6578396" y="4727363"/>
                  <a:pt x="6562417" y="4707242"/>
                  <a:pt x="6544488" y="4689313"/>
                </a:cubicBezTo>
                <a:cubicBezTo>
                  <a:pt x="6532535" y="4653454"/>
                  <a:pt x="6510203" y="4619502"/>
                  <a:pt x="6508629" y="4581736"/>
                </a:cubicBezTo>
                <a:cubicBezTo>
                  <a:pt x="6503821" y="4466341"/>
                  <a:pt x="6603606" y="4378005"/>
                  <a:pt x="6696888" y="4330725"/>
                </a:cubicBezTo>
                <a:cubicBezTo>
                  <a:pt x="7180674" y="4085519"/>
                  <a:pt x="7296658" y="4131083"/>
                  <a:pt x="7862300" y="4070748"/>
                </a:cubicBezTo>
                <a:cubicBezTo>
                  <a:pt x="8023665" y="4103619"/>
                  <a:pt x="8189600" y="4119013"/>
                  <a:pt x="8346394" y="4169360"/>
                </a:cubicBezTo>
                <a:cubicBezTo>
                  <a:pt x="8517127" y="4224183"/>
                  <a:pt x="8686173" y="4291450"/>
                  <a:pt x="8839453" y="4384513"/>
                </a:cubicBezTo>
                <a:cubicBezTo>
                  <a:pt x="8940663" y="4445962"/>
                  <a:pt x="9024637" y="4534770"/>
                  <a:pt x="9099429" y="4626560"/>
                </a:cubicBezTo>
                <a:cubicBezTo>
                  <a:pt x="9420862" y="5021047"/>
                  <a:pt x="9394231" y="5015351"/>
                  <a:pt x="9538700" y="5388560"/>
                </a:cubicBezTo>
                <a:cubicBezTo>
                  <a:pt x="9550653" y="5514066"/>
                  <a:pt x="9580417" y="5639140"/>
                  <a:pt x="9574559" y="5765078"/>
                </a:cubicBezTo>
                <a:cubicBezTo>
                  <a:pt x="9568350" y="5898572"/>
                  <a:pt x="9581870" y="6051759"/>
                  <a:pt x="9502841" y="6159525"/>
                </a:cubicBezTo>
                <a:cubicBezTo>
                  <a:pt x="9360769" y="6353259"/>
                  <a:pt x="8556957" y="6369430"/>
                  <a:pt x="8507759" y="6374678"/>
                </a:cubicBezTo>
                <a:cubicBezTo>
                  <a:pt x="8170088" y="6234231"/>
                  <a:pt x="7817569" y="6125187"/>
                  <a:pt x="7494747" y="5953336"/>
                </a:cubicBezTo>
                <a:cubicBezTo>
                  <a:pt x="7213803" y="5803779"/>
                  <a:pt x="6948514" y="5621397"/>
                  <a:pt x="6705853" y="5415454"/>
                </a:cubicBezTo>
                <a:cubicBezTo>
                  <a:pt x="6311079" y="5080416"/>
                  <a:pt x="6024179" y="4651415"/>
                  <a:pt x="5719735" y="4241078"/>
                </a:cubicBezTo>
                <a:cubicBezTo>
                  <a:pt x="5630088" y="3948231"/>
                  <a:pt x="5522436" y="3660300"/>
                  <a:pt x="5450794" y="3362536"/>
                </a:cubicBezTo>
                <a:cubicBezTo>
                  <a:pt x="5395630" y="3133262"/>
                  <a:pt x="5463136" y="2705366"/>
                  <a:pt x="5513547" y="2519854"/>
                </a:cubicBezTo>
                <a:cubicBezTo>
                  <a:pt x="5563598" y="2335665"/>
                  <a:pt x="5673266" y="2147641"/>
                  <a:pt x="5854206" y="2062654"/>
                </a:cubicBezTo>
                <a:cubicBezTo>
                  <a:pt x="5978300" y="2004367"/>
                  <a:pt x="6117171" y="1984960"/>
                  <a:pt x="6248653" y="1946113"/>
                </a:cubicBezTo>
                <a:cubicBezTo>
                  <a:pt x="6407029" y="1970019"/>
                  <a:pt x="6573752" y="1961744"/>
                  <a:pt x="6723782" y="2017830"/>
                </a:cubicBezTo>
                <a:cubicBezTo>
                  <a:pt x="6899476" y="2083510"/>
                  <a:pt x="7052284" y="2199946"/>
                  <a:pt x="7207876" y="2304701"/>
                </a:cubicBezTo>
                <a:cubicBezTo>
                  <a:pt x="7354627" y="2403504"/>
                  <a:pt x="7504121" y="2502334"/>
                  <a:pt x="7629217" y="2627430"/>
                </a:cubicBezTo>
                <a:cubicBezTo>
                  <a:pt x="7837873" y="2836086"/>
                  <a:pt x="8100391" y="3236602"/>
                  <a:pt x="8238817" y="3505972"/>
                </a:cubicBezTo>
                <a:cubicBezTo>
                  <a:pt x="8275108" y="3576592"/>
                  <a:pt x="8292606" y="3655383"/>
                  <a:pt x="8319500" y="3730089"/>
                </a:cubicBezTo>
                <a:cubicBezTo>
                  <a:pt x="8321769" y="3793605"/>
                  <a:pt x="8353453" y="4138898"/>
                  <a:pt x="8283641" y="4205219"/>
                </a:cubicBezTo>
                <a:cubicBezTo>
                  <a:pt x="8202753" y="4282063"/>
                  <a:pt x="8074464" y="4282913"/>
                  <a:pt x="7969876" y="4321760"/>
                </a:cubicBezTo>
                <a:cubicBezTo>
                  <a:pt x="7688982" y="4270960"/>
                  <a:pt x="7400498" y="4251744"/>
                  <a:pt x="7127194" y="4169360"/>
                </a:cubicBezTo>
                <a:cubicBezTo>
                  <a:pt x="6536121" y="3991189"/>
                  <a:pt x="5661685" y="3585996"/>
                  <a:pt x="5163923" y="3210136"/>
                </a:cubicBezTo>
                <a:cubicBezTo>
                  <a:pt x="4861964" y="2982126"/>
                  <a:pt x="4542310" y="2749427"/>
                  <a:pt x="4339170" y="2430207"/>
                </a:cubicBezTo>
                <a:lnTo>
                  <a:pt x="4088159" y="2035760"/>
                </a:lnTo>
                <a:cubicBezTo>
                  <a:pt x="4076206" y="1919219"/>
                  <a:pt x="4044877" y="1803053"/>
                  <a:pt x="4052300" y="1686136"/>
                </a:cubicBezTo>
                <a:cubicBezTo>
                  <a:pt x="4064169" y="1499191"/>
                  <a:pt x="4217799" y="1328463"/>
                  <a:pt x="4339170" y="1211007"/>
                </a:cubicBezTo>
                <a:cubicBezTo>
                  <a:pt x="4854986" y="711831"/>
                  <a:pt x="5140175" y="460736"/>
                  <a:pt x="5854206" y="215925"/>
                </a:cubicBezTo>
                <a:cubicBezTo>
                  <a:pt x="6171302" y="107206"/>
                  <a:pt x="6511617" y="84442"/>
                  <a:pt x="6840323" y="18701"/>
                </a:cubicBezTo>
                <a:cubicBezTo>
                  <a:pt x="7396135" y="96395"/>
                  <a:pt x="7959758" y="130713"/>
                  <a:pt x="8507759" y="251783"/>
                </a:cubicBezTo>
                <a:cubicBezTo>
                  <a:pt x="8894174" y="337154"/>
                  <a:pt x="9350440" y="628667"/>
                  <a:pt x="9646276" y="888278"/>
                </a:cubicBezTo>
                <a:cubicBezTo>
                  <a:pt x="9787705" y="1012389"/>
                  <a:pt x="9906948" y="1159842"/>
                  <a:pt x="10031759" y="1300654"/>
                </a:cubicBezTo>
                <a:cubicBezTo>
                  <a:pt x="10378553" y="1691909"/>
                  <a:pt x="10291327" y="1564910"/>
                  <a:pt x="10471029" y="1937148"/>
                </a:cubicBezTo>
                <a:cubicBezTo>
                  <a:pt x="10484097" y="2002489"/>
                  <a:pt x="10524817" y="2183406"/>
                  <a:pt x="10524817" y="2259878"/>
                </a:cubicBezTo>
                <a:cubicBezTo>
                  <a:pt x="10524817" y="2357317"/>
                  <a:pt x="10518293" y="2426219"/>
                  <a:pt x="10408276" y="2457101"/>
                </a:cubicBezTo>
                <a:cubicBezTo>
                  <a:pt x="10273946" y="2494808"/>
                  <a:pt x="10133359" y="2504913"/>
                  <a:pt x="9995900" y="2528819"/>
                </a:cubicBezTo>
                <a:cubicBezTo>
                  <a:pt x="9703053" y="2457101"/>
                  <a:pt x="9406063" y="2400572"/>
                  <a:pt x="9117359" y="2313666"/>
                </a:cubicBezTo>
                <a:cubicBezTo>
                  <a:pt x="8440745" y="2109991"/>
                  <a:pt x="8006316" y="1927770"/>
                  <a:pt x="7405100" y="1551666"/>
                </a:cubicBezTo>
                <a:cubicBezTo>
                  <a:pt x="7017197" y="1309005"/>
                  <a:pt x="6599086" y="1095272"/>
                  <a:pt x="6275547" y="771736"/>
                </a:cubicBezTo>
                <a:cubicBezTo>
                  <a:pt x="6239688" y="735877"/>
                  <a:pt x="6201246" y="702428"/>
                  <a:pt x="6167970" y="664160"/>
                </a:cubicBezTo>
                <a:cubicBezTo>
                  <a:pt x="6094104" y="579214"/>
                  <a:pt x="6102441" y="582049"/>
                  <a:pt x="6069359" y="493830"/>
                </a:cubicBezTo>
                <a:cubicBezTo>
                  <a:pt x="6096253" y="389242"/>
                  <a:pt x="6084987" y="266263"/>
                  <a:pt x="6150041" y="180066"/>
                </a:cubicBezTo>
                <a:cubicBezTo>
                  <a:pt x="6494657" y="-276550"/>
                  <a:pt x="7725131" y="278138"/>
                  <a:pt x="7772653" y="287642"/>
                </a:cubicBezTo>
                <a:cubicBezTo>
                  <a:pt x="7972865" y="428089"/>
                  <a:pt x="8192903" y="543842"/>
                  <a:pt x="8373288" y="708983"/>
                </a:cubicBezTo>
                <a:cubicBezTo>
                  <a:pt x="8677728" y="987696"/>
                  <a:pt x="9198253" y="1600695"/>
                  <a:pt x="9431123" y="1999901"/>
                </a:cubicBezTo>
                <a:cubicBezTo>
                  <a:pt x="9528819" y="2167379"/>
                  <a:pt x="9592488" y="2352513"/>
                  <a:pt x="9673170" y="2528819"/>
                </a:cubicBezTo>
                <a:cubicBezTo>
                  <a:pt x="9687583" y="2654928"/>
                  <a:pt x="9739528" y="2933842"/>
                  <a:pt x="9691100" y="3075666"/>
                </a:cubicBezTo>
                <a:cubicBezTo>
                  <a:pt x="9672551" y="3129988"/>
                  <a:pt x="9630325" y="3176900"/>
                  <a:pt x="9583523" y="3210136"/>
                </a:cubicBezTo>
                <a:cubicBezTo>
                  <a:pt x="8996646" y="3626903"/>
                  <a:pt x="8965413" y="3541451"/>
                  <a:pt x="8167100" y="3739054"/>
                </a:cubicBezTo>
                <a:cubicBezTo>
                  <a:pt x="7467853" y="3691242"/>
                  <a:pt x="6766780" y="3665162"/>
                  <a:pt x="6069359" y="3595619"/>
                </a:cubicBezTo>
                <a:cubicBezTo>
                  <a:pt x="5539352" y="3542769"/>
                  <a:pt x="4583956" y="3348179"/>
                  <a:pt x="4061265" y="3201172"/>
                </a:cubicBezTo>
                <a:cubicBezTo>
                  <a:pt x="3802912" y="3128510"/>
                  <a:pt x="3549917" y="3037108"/>
                  <a:pt x="3299265" y="2941195"/>
                </a:cubicBezTo>
                <a:cubicBezTo>
                  <a:pt x="2963928" y="2812877"/>
                  <a:pt x="2635850" y="2666340"/>
                  <a:pt x="2304182" y="2528819"/>
                </a:cubicBezTo>
                <a:cubicBezTo>
                  <a:pt x="2268297" y="2513940"/>
                  <a:pt x="2233460" y="2496279"/>
                  <a:pt x="2196606" y="2483995"/>
                </a:cubicBezTo>
                <a:lnTo>
                  <a:pt x="2115923" y="2457101"/>
                </a:lnTo>
                <a:cubicBezTo>
                  <a:pt x="2500551" y="2730063"/>
                  <a:pt x="3084645" y="3126762"/>
                  <a:pt x="3469594" y="3452183"/>
                </a:cubicBezTo>
                <a:cubicBezTo>
                  <a:pt x="3569214" y="3536398"/>
                  <a:pt x="4000158" y="3936857"/>
                  <a:pt x="4070229" y="4088678"/>
                </a:cubicBezTo>
                <a:lnTo>
                  <a:pt x="4124017" y="4205219"/>
                </a:lnTo>
                <a:cubicBezTo>
                  <a:pt x="4100111" y="4264984"/>
                  <a:pt x="4102222" y="4343879"/>
                  <a:pt x="4052300" y="4384513"/>
                </a:cubicBezTo>
                <a:cubicBezTo>
                  <a:pt x="3815212" y="4577491"/>
                  <a:pt x="3289454" y="4566885"/>
                  <a:pt x="3066182" y="4590701"/>
                </a:cubicBezTo>
                <a:cubicBezTo>
                  <a:pt x="2839076" y="4578748"/>
                  <a:pt x="2609746" y="4588728"/>
                  <a:pt x="2384865" y="4554842"/>
                </a:cubicBezTo>
                <a:cubicBezTo>
                  <a:pt x="2171294" y="4522660"/>
                  <a:pt x="1963061" y="4459243"/>
                  <a:pt x="1757335" y="4393478"/>
                </a:cubicBezTo>
                <a:cubicBezTo>
                  <a:pt x="1597711" y="4342451"/>
                  <a:pt x="1438611" y="4284871"/>
                  <a:pt x="1291170" y="4205219"/>
                </a:cubicBezTo>
                <a:cubicBezTo>
                  <a:pt x="1137690" y="4122304"/>
                  <a:pt x="859978" y="3882365"/>
                  <a:pt x="744323" y="3739054"/>
                </a:cubicBezTo>
                <a:cubicBezTo>
                  <a:pt x="580638" y="3536227"/>
                  <a:pt x="554815" y="3437316"/>
                  <a:pt x="457453" y="3210136"/>
                </a:cubicBezTo>
                <a:cubicBezTo>
                  <a:pt x="448221" y="3120122"/>
                  <a:pt x="371619" y="2763946"/>
                  <a:pt x="475382" y="2645360"/>
                </a:cubicBezTo>
                <a:cubicBezTo>
                  <a:pt x="521446" y="2592715"/>
                  <a:pt x="606865" y="2597548"/>
                  <a:pt x="672606" y="2573642"/>
                </a:cubicBezTo>
                <a:cubicBezTo>
                  <a:pt x="810065" y="2582607"/>
                  <a:pt x="952479" y="2562877"/>
                  <a:pt x="1084982" y="2600536"/>
                </a:cubicBezTo>
                <a:cubicBezTo>
                  <a:pt x="1241815" y="2645110"/>
                  <a:pt x="1383254" y="2733819"/>
                  <a:pt x="1524253" y="2815689"/>
                </a:cubicBezTo>
                <a:cubicBezTo>
                  <a:pt x="1784395" y="2966739"/>
                  <a:pt x="1894538" y="3055505"/>
                  <a:pt x="2089029" y="3237030"/>
                </a:cubicBezTo>
                <a:cubicBezTo>
                  <a:pt x="2123013" y="3268748"/>
                  <a:pt x="2160151" y="3298155"/>
                  <a:pt x="2187641" y="3335642"/>
                </a:cubicBezTo>
                <a:cubicBezTo>
                  <a:pt x="2279069" y="3460316"/>
                  <a:pt x="2280557" y="3488885"/>
                  <a:pt x="2322112" y="3613548"/>
                </a:cubicBezTo>
                <a:cubicBezTo>
                  <a:pt x="2310159" y="3673313"/>
                  <a:pt x="2321865" y="3743380"/>
                  <a:pt x="2286253" y="3792842"/>
                </a:cubicBezTo>
                <a:cubicBezTo>
                  <a:pt x="2260296" y="3828893"/>
                  <a:pt x="2204386" y="3829354"/>
                  <a:pt x="2160747" y="3837666"/>
                </a:cubicBezTo>
                <a:cubicBezTo>
                  <a:pt x="2078084" y="3853411"/>
                  <a:pt x="1993406" y="3855595"/>
                  <a:pt x="1909735" y="3864560"/>
                </a:cubicBezTo>
                <a:cubicBezTo>
                  <a:pt x="1751359" y="3849619"/>
                  <a:pt x="1582171" y="3879158"/>
                  <a:pt x="1434606" y="3819736"/>
                </a:cubicBezTo>
                <a:cubicBezTo>
                  <a:pt x="1127922" y="3696239"/>
                  <a:pt x="859413" y="3493538"/>
                  <a:pt x="573994" y="3326678"/>
                </a:cubicBezTo>
                <a:cubicBezTo>
                  <a:pt x="362480" y="3203024"/>
                  <a:pt x="288035" y="3169058"/>
                  <a:pt x="134723" y="3021878"/>
                </a:cubicBezTo>
                <a:cubicBezTo>
                  <a:pt x="102677" y="2991113"/>
                  <a:pt x="74958" y="2956137"/>
                  <a:pt x="45076" y="2923266"/>
                </a:cubicBezTo>
                <a:cubicBezTo>
                  <a:pt x="30135" y="2875454"/>
                  <a:pt x="-3233" y="2829801"/>
                  <a:pt x="253" y="2779830"/>
                </a:cubicBezTo>
                <a:cubicBezTo>
                  <a:pt x="6110" y="2695885"/>
                  <a:pt x="7805" y="2592226"/>
                  <a:pt x="71970" y="2537783"/>
                </a:cubicBezTo>
                <a:cubicBezTo>
                  <a:pt x="447265" y="2219351"/>
                  <a:pt x="1066087" y="2188608"/>
                  <a:pt x="1497359" y="2107478"/>
                </a:cubicBezTo>
                <a:cubicBezTo>
                  <a:pt x="2017312" y="2140348"/>
                  <a:pt x="2542184" y="2127525"/>
                  <a:pt x="3057217" y="2206089"/>
                </a:cubicBezTo>
                <a:cubicBezTo>
                  <a:pt x="3254698" y="2236213"/>
                  <a:pt x="3432568" y="2344534"/>
                  <a:pt x="3613029" y="2430207"/>
                </a:cubicBezTo>
                <a:cubicBezTo>
                  <a:pt x="3871251" y="2552797"/>
                  <a:pt x="3930040" y="2603782"/>
                  <a:pt x="4106088" y="2779830"/>
                </a:cubicBezTo>
                <a:cubicBezTo>
                  <a:pt x="4192443" y="2866185"/>
                  <a:pt x="4249063" y="2927918"/>
                  <a:pt x="4303312" y="3039807"/>
                </a:cubicBezTo>
                <a:cubicBezTo>
                  <a:pt x="4326815" y="3088281"/>
                  <a:pt x="4339171" y="3141407"/>
                  <a:pt x="4357100" y="3192207"/>
                </a:cubicBezTo>
                <a:cubicBezTo>
                  <a:pt x="4351123" y="3251972"/>
                  <a:pt x="4378722" y="3326299"/>
                  <a:pt x="4339170" y="3371501"/>
                </a:cubicBezTo>
                <a:cubicBezTo>
                  <a:pt x="4314280" y="3399947"/>
                  <a:pt x="4264243" y="3354688"/>
                  <a:pt x="4231594" y="3335642"/>
                </a:cubicBezTo>
                <a:cubicBezTo>
                  <a:pt x="4155679" y="3291358"/>
                  <a:pt x="4083370" y="3240203"/>
                  <a:pt x="4016441" y="3183242"/>
                </a:cubicBezTo>
                <a:cubicBezTo>
                  <a:pt x="3942421" y="3120246"/>
                  <a:pt x="3869109" y="3054407"/>
                  <a:pt x="3810253" y="2977054"/>
                </a:cubicBezTo>
                <a:cubicBezTo>
                  <a:pt x="3724645" y="2864541"/>
                  <a:pt x="3710303" y="2796288"/>
                  <a:pt x="3675782" y="2681219"/>
                </a:cubicBezTo>
                <a:cubicBezTo>
                  <a:pt x="3681759" y="2630419"/>
                  <a:pt x="3672824" y="2575510"/>
                  <a:pt x="3693712" y="2528819"/>
                </a:cubicBezTo>
                <a:cubicBezTo>
                  <a:pt x="3788481" y="2316983"/>
                  <a:pt x="4171728" y="2029090"/>
                  <a:pt x="4294347" y="1964042"/>
                </a:cubicBezTo>
                <a:cubicBezTo>
                  <a:pt x="5147022" y="1511708"/>
                  <a:pt x="5347694" y="1552797"/>
                  <a:pt x="6257617" y="1408230"/>
                </a:cubicBezTo>
                <a:cubicBezTo>
                  <a:pt x="6786535" y="1444089"/>
                  <a:pt x="7319566" y="1440835"/>
                  <a:pt x="7844370" y="1515807"/>
                </a:cubicBezTo>
                <a:cubicBezTo>
                  <a:pt x="8145328" y="1558801"/>
                  <a:pt x="8820643" y="1836624"/>
                  <a:pt x="9081500" y="2017830"/>
                </a:cubicBezTo>
                <a:cubicBezTo>
                  <a:pt x="9302447" y="2171312"/>
                  <a:pt x="9494229" y="2363402"/>
                  <a:pt x="9691100" y="2546748"/>
                </a:cubicBezTo>
                <a:cubicBezTo>
                  <a:pt x="10197577" y="3018429"/>
                  <a:pt x="11003127" y="3875871"/>
                  <a:pt x="11233029" y="4420372"/>
                </a:cubicBezTo>
                <a:lnTo>
                  <a:pt x="11403359" y="4823783"/>
                </a:lnTo>
                <a:cubicBezTo>
                  <a:pt x="11432261" y="4968298"/>
                  <a:pt x="11554079" y="5330071"/>
                  <a:pt x="11170276" y="5307878"/>
                </a:cubicBezTo>
                <a:cubicBezTo>
                  <a:pt x="10368136" y="5261496"/>
                  <a:pt x="9592488" y="5003078"/>
                  <a:pt x="8803594" y="4850678"/>
                </a:cubicBezTo>
                <a:cubicBezTo>
                  <a:pt x="7845216" y="4472726"/>
                  <a:pt x="7263277" y="4280273"/>
                  <a:pt x="6365194" y="3783878"/>
                </a:cubicBezTo>
                <a:cubicBezTo>
                  <a:pt x="6223664" y="3705651"/>
                  <a:pt x="5203645" y="3170837"/>
                  <a:pt x="4841194" y="2788795"/>
                </a:cubicBezTo>
                <a:cubicBezTo>
                  <a:pt x="4798397" y="2743685"/>
                  <a:pt x="4769476" y="2687195"/>
                  <a:pt x="4733617" y="2636395"/>
                </a:cubicBezTo>
                <a:cubicBezTo>
                  <a:pt x="4724652" y="2600536"/>
                  <a:pt x="4704417" y="2565709"/>
                  <a:pt x="4706723" y="2528819"/>
                </a:cubicBezTo>
                <a:cubicBezTo>
                  <a:pt x="4710566" y="2467335"/>
                  <a:pt x="4709011" y="2394087"/>
                  <a:pt x="4751547" y="2349525"/>
                </a:cubicBezTo>
                <a:cubicBezTo>
                  <a:pt x="5078653" y="2006843"/>
                  <a:pt x="5636136" y="2036194"/>
                  <a:pt x="6042465" y="1964042"/>
                </a:cubicBezTo>
                <a:cubicBezTo>
                  <a:pt x="6368182" y="1984960"/>
                  <a:pt x="6699157" y="1964870"/>
                  <a:pt x="7019617" y="2026795"/>
                </a:cubicBezTo>
                <a:cubicBezTo>
                  <a:pt x="7323009" y="2085421"/>
                  <a:pt x="7619652" y="2188774"/>
                  <a:pt x="7898159" y="2322630"/>
                </a:cubicBezTo>
                <a:cubicBezTo>
                  <a:pt x="8393911" y="2560899"/>
                  <a:pt x="8869754" y="2841103"/>
                  <a:pt x="9332512" y="3138419"/>
                </a:cubicBezTo>
                <a:cubicBezTo>
                  <a:pt x="9449841" y="3213801"/>
                  <a:pt x="9537589" y="3328370"/>
                  <a:pt x="9628347" y="3434254"/>
                </a:cubicBezTo>
                <a:cubicBezTo>
                  <a:pt x="9811270" y="3647664"/>
                  <a:pt x="9839947" y="3711819"/>
                  <a:pt x="9951076" y="3909383"/>
                </a:cubicBezTo>
                <a:cubicBezTo>
                  <a:pt x="9963488" y="3977647"/>
                  <a:pt x="9995507" y="4071141"/>
                  <a:pt x="9933147" y="4133501"/>
                </a:cubicBezTo>
                <a:cubicBezTo>
                  <a:pt x="9885899" y="4180749"/>
                  <a:pt x="9813618" y="4193266"/>
                  <a:pt x="9753853" y="4223148"/>
                </a:cubicBezTo>
                <a:cubicBezTo>
                  <a:pt x="9036676" y="4046842"/>
                  <a:pt x="8298202" y="3941572"/>
                  <a:pt x="7602323" y="3694230"/>
                </a:cubicBezTo>
                <a:cubicBezTo>
                  <a:pt x="7162557" y="3537921"/>
                  <a:pt x="6783491" y="3246098"/>
                  <a:pt x="6374159" y="3021878"/>
                </a:cubicBezTo>
                <a:cubicBezTo>
                  <a:pt x="6314338" y="2989110"/>
                  <a:pt x="6250743" y="2962380"/>
                  <a:pt x="6194865" y="2923266"/>
                </a:cubicBezTo>
                <a:lnTo>
                  <a:pt x="6105217" y="2860513"/>
                </a:lnTo>
                <a:cubicBezTo>
                  <a:pt x="6102229" y="2851548"/>
                  <a:pt x="6086884" y="2834852"/>
                  <a:pt x="6096253" y="2833619"/>
                </a:cubicBezTo>
                <a:cubicBezTo>
                  <a:pt x="6781748" y="2743422"/>
                  <a:pt x="6597900" y="2733139"/>
                  <a:pt x="7055476" y="2824654"/>
                </a:cubicBezTo>
                <a:cubicBezTo>
                  <a:pt x="7140070" y="2875410"/>
                  <a:pt x="7253288" y="2919031"/>
                  <a:pt x="7306488" y="3012913"/>
                </a:cubicBezTo>
                <a:cubicBezTo>
                  <a:pt x="7340147" y="3072312"/>
                  <a:pt x="7360276" y="3138419"/>
                  <a:pt x="7387170" y="3201172"/>
                </a:cubicBezTo>
                <a:cubicBezTo>
                  <a:pt x="7393147" y="3245995"/>
                  <a:pt x="7406774" y="3290453"/>
                  <a:pt x="7405100" y="3335642"/>
                </a:cubicBezTo>
                <a:cubicBezTo>
                  <a:pt x="7401334" y="3437328"/>
                  <a:pt x="7338312" y="3532652"/>
                  <a:pt x="7243735" y="3577689"/>
                </a:cubicBezTo>
                <a:cubicBezTo>
                  <a:pt x="6571442" y="3897828"/>
                  <a:pt x="6527491" y="3804708"/>
                  <a:pt x="5719735" y="3828701"/>
                </a:cubicBezTo>
                <a:cubicBezTo>
                  <a:pt x="4035355" y="3527286"/>
                  <a:pt x="4420670" y="3801958"/>
                  <a:pt x="3442700" y="3183242"/>
                </a:cubicBezTo>
                <a:cubicBezTo>
                  <a:pt x="3381472" y="3144506"/>
                  <a:pt x="3140981" y="2986758"/>
                  <a:pt x="3048253" y="2887407"/>
                </a:cubicBezTo>
                <a:cubicBezTo>
                  <a:pt x="3033550" y="2871654"/>
                  <a:pt x="3024347" y="2851548"/>
                  <a:pt x="3012394" y="2833619"/>
                </a:cubicBezTo>
                <a:cubicBezTo>
                  <a:pt x="3006418" y="2797760"/>
                  <a:pt x="2994465" y="2762396"/>
                  <a:pt x="2994465" y="2726042"/>
                </a:cubicBezTo>
                <a:cubicBezTo>
                  <a:pt x="2994465" y="2689689"/>
                  <a:pt x="2994506" y="2650114"/>
                  <a:pt x="3012394" y="2618466"/>
                </a:cubicBezTo>
                <a:cubicBezTo>
                  <a:pt x="3113559" y="2439481"/>
                  <a:pt x="3459697" y="2412565"/>
                  <a:pt x="3577170" y="2376419"/>
                </a:cubicBezTo>
                <a:cubicBezTo>
                  <a:pt x="3852088" y="2397337"/>
                  <a:pt x="4131263" y="2386632"/>
                  <a:pt x="4401923" y="2439172"/>
                </a:cubicBezTo>
                <a:cubicBezTo>
                  <a:pt x="5077368" y="2570288"/>
                  <a:pt x="5400395" y="2833529"/>
                  <a:pt x="5961782" y="3263925"/>
                </a:cubicBezTo>
                <a:cubicBezTo>
                  <a:pt x="6082338" y="3356351"/>
                  <a:pt x="6182478" y="3485436"/>
                  <a:pt x="6248653" y="3622513"/>
                </a:cubicBezTo>
                <a:cubicBezTo>
                  <a:pt x="6269641" y="3665988"/>
                  <a:pt x="6284512" y="3712160"/>
                  <a:pt x="6302441" y="3756983"/>
                </a:cubicBezTo>
                <a:cubicBezTo>
                  <a:pt x="6308129" y="3825240"/>
                  <a:pt x="6332240" y="3943877"/>
                  <a:pt x="6266582" y="3999030"/>
                </a:cubicBezTo>
                <a:cubicBezTo>
                  <a:pt x="6218805" y="4039163"/>
                  <a:pt x="6147053" y="4034889"/>
                  <a:pt x="6087288" y="4052819"/>
                </a:cubicBezTo>
                <a:cubicBezTo>
                  <a:pt x="5866159" y="4022937"/>
                  <a:pt x="5642638" y="4007272"/>
                  <a:pt x="5423900" y="3963172"/>
                </a:cubicBezTo>
                <a:cubicBezTo>
                  <a:pt x="5073798" y="3892587"/>
                  <a:pt x="5096600" y="3901261"/>
                  <a:pt x="4930841" y="3801807"/>
                </a:cubicBezTo>
                <a:cubicBezTo>
                  <a:pt x="5005547" y="3798819"/>
                  <a:pt x="5080292" y="3788999"/>
                  <a:pt x="5154959" y="3792842"/>
                </a:cubicBezTo>
                <a:cubicBezTo>
                  <a:pt x="6023657" y="3837554"/>
                  <a:pt x="5917218" y="3831300"/>
                  <a:pt x="6526559" y="3918348"/>
                </a:cubicBezTo>
                <a:lnTo>
                  <a:pt x="6804465" y="400799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B915-4B86-4A55-A7B7-8390C4B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AEC0-DF20-4E02-AD3E-F8FEB65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result = 0.0f;</a:t>
            </a:r>
          </a:p>
          <a:p>
            <a:pPr marL="0" indent="0">
              <a:buNone/>
            </a:pPr>
            <a:r>
              <a:rPr lang="en-US" altLang="ko-KR" dirty="0"/>
              <a:t>	for(int n=0; n&lt;=100; n++)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float term = 1.0f/(n*n);</a:t>
            </a:r>
          </a:p>
          <a:p>
            <a:pPr marL="0" indent="0">
              <a:buNone/>
            </a:pPr>
            <a:r>
              <a:rPr lang="en-US" altLang="ko-KR" dirty="0"/>
              <a:t>		result += term;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결과</a:t>
            </a:r>
            <a:r>
              <a:rPr lang="en-US" altLang="ko-KR" dirty="0"/>
              <a:t>:”&lt;&lt;term&lt;&lt;std::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214C5-F681-44B6-8175-CA6139B7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표현 </a:t>
            </a:r>
            <a:r>
              <a:rPr lang="en-US" altLang="ko-KR" dirty="0"/>
              <a:t>: +=</a:t>
            </a:r>
            <a:r>
              <a:rPr lang="ko-KR" altLang="en-US" dirty="0"/>
              <a:t>와 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884B-475F-4949-B806-E1B29C3A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a+=b </a:t>
            </a:r>
            <a:r>
              <a:rPr lang="ko-KR" altLang="en-US" dirty="0"/>
              <a:t>는 </a:t>
            </a:r>
            <a:r>
              <a:rPr lang="en-US" altLang="ko-KR" dirty="0"/>
              <a:t>a=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를 더하는 것의 </a:t>
            </a:r>
            <a:r>
              <a:rPr lang="ko-KR" altLang="en-US" dirty="0" err="1"/>
              <a:t>축약형입니다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증가시키는 것의 경우 </a:t>
            </a:r>
            <a:r>
              <a:rPr lang="en-US" altLang="ko-KR" dirty="0"/>
              <a:t>a++</a:t>
            </a:r>
            <a:r>
              <a:rPr lang="ko-KR" altLang="en-US" dirty="0"/>
              <a:t>나 </a:t>
            </a:r>
            <a:r>
              <a:rPr lang="en-US" altLang="ko-KR" dirty="0"/>
              <a:t>++a</a:t>
            </a:r>
            <a:r>
              <a:rPr lang="ko-KR" altLang="en-US" dirty="0"/>
              <a:t>로 쓸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차이는 다음에 다루기로 합시다</a:t>
            </a:r>
            <a:r>
              <a:rPr lang="en-US" altLang="ko-KR" dirty="0"/>
              <a:t>. </a:t>
            </a:r>
            <a:r>
              <a:rPr lang="ko-KR" altLang="en-US" dirty="0"/>
              <a:t>일단은 같은 뜻이라고 알아 둡시다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-, *, /, %</a:t>
            </a:r>
            <a:r>
              <a:rPr lang="ko-KR" altLang="en-US" dirty="0"/>
              <a:t>연산에 대해서도 똑같이 쓸 수 있습니다</a:t>
            </a:r>
            <a:r>
              <a:rPr lang="en-US" altLang="ko-KR" dirty="0"/>
              <a:t>/.</a:t>
            </a:r>
          </a:p>
          <a:p>
            <a:r>
              <a:rPr lang="en-US" altLang="ko-KR" dirty="0"/>
              <a:t>-=, *=, /=, %=</a:t>
            </a:r>
            <a:r>
              <a:rPr lang="ko-KR" altLang="en-US" dirty="0"/>
              <a:t>을 쓰는 게 가능하고</a:t>
            </a:r>
            <a:r>
              <a:rPr lang="en-US" altLang="ko-KR" dirty="0"/>
              <a:t>, --</a:t>
            </a:r>
            <a:r>
              <a:rPr lang="ko-KR" altLang="en-US" dirty="0"/>
              <a:t>연산은 됩니다</a:t>
            </a:r>
            <a:r>
              <a:rPr lang="en-US" altLang="ko-KR" dirty="0"/>
              <a:t>. (//</a:t>
            </a:r>
            <a:r>
              <a:rPr lang="ko-KR" altLang="en-US" dirty="0"/>
              <a:t>나 </a:t>
            </a:r>
            <a:r>
              <a:rPr lang="en-US" altLang="ko-KR" dirty="0"/>
              <a:t>**</a:t>
            </a:r>
            <a:r>
              <a:rPr lang="ko-KR" altLang="en-US" dirty="0"/>
              <a:t>는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37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AF49-7062-4B38-B9DB-0AF888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1FCB5-8260-406D-99F9-42F3F9F9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a= 10;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//10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a++;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//11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54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D0AA-BDDB-4796-B7FF-04AE5F9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F041-9C0B-42D5-966F-DE8AA87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프로그램이 만들어지는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소스 코드 작성 </a:t>
            </a:r>
            <a:r>
              <a:rPr lang="en-US" altLang="ko-KR" dirty="0"/>
              <a:t>(hello.cpp)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(pre-processing:</a:t>
            </a:r>
            <a:r>
              <a:rPr lang="ko-KR" altLang="en-US" dirty="0"/>
              <a:t> 나중에 배웁니다</a:t>
            </a:r>
            <a:r>
              <a:rPr lang="en-US" altLang="ko-KR" dirty="0"/>
              <a:t>- #</a:t>
            </a:r>
            <a:r>
              <a:rPr lang="ko-KR" altLang="en-US" dirty="0" err="1"/>
              <a:t>달린거</a:t>
            </a:r>
            <a:r>
              <a:rPr lang="ko-KR" altLang="en-US" dirty="0"/>
              <a:t> 처리하는 과정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어셈블리어로 컴파일 </a:t>
            </a:r>
            <a:r>
              <a:rPr lang="en-US" altLang="ko-KR" dirty="0"/>
              <a:t>(</a:t>
            </a:r>
            <a:r>
              <a:rPr lang="ko-KR" altLang="en-US" dirty="0"/>
              <a:t>아직까지는 사람이 읽을 수 있습니다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기계어로 </a:t>
            </a:r>
            <a:r>
              <a:rPr lang="ko-KR" altLang="en-US" dirty="0" err="1"/>
              <a:t>어셈블</a:t>
            </a:r>
            <a:r>
              <a:rPr lang="ko-KR" altLang="en-US" dirty="0"/>
              <a:t> </a:t>
            </a:r>
            <a:r>
              <a:rPr lang="en-US" altLang="ko-KR" dirty="0"/>
              <a:t>(01010101011011</a:t>
            </a:r>
            <a:r>
              <a:rPr lang="ko-KR" altLang="en-US" dirty="0"/>
              <a:t>이 됩니다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다른 파일들을 합쳐서 최종 결과물 생성</a:t>
            </a:r>
            <a:r>
              <a:rPr lang="en-US" altLang="ko-KR" dirty="0"/>
              <a:t>(</a:t>
            </a:r>
            <a:r>
              <a:rPr lang="ko-KR" altLang="en-US" dirty="0" err="1"/>
              <a:t>링킹</a:t>
            </a:r>
            <a:r>
              <a:rPr lang="en-US" altLang="ko-KR" dirty="0"/>
              <a:t>) (</a:t>
            </a:r>
            <a:r>
              <a:rPr lang="ko-KR" altLang="en-US" dirty="0"/>
              <a:t>결과물은 </a:t>
            </a:r>
            <a:r>
              <a:rPr lang="en-US" altLang="ko-KR" dirty="0"/>
              <a:t>exe </a:t>
            </a:r>
            <a:r>
              <a:rPr lang="ko-KR" altLang="en-US" dirty="0"/>
              <a:t>등이 됩니다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442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AFE4-BD2E-4022-8463-7A50A43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4B6B3-D4A1-4F3E-A6EF-6A9D36F6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</a:p>
          <a:p>
            <a:r>
              <a:rPr lang="ko-KR" altLang="en-US" dirty="0"/>
              <a:t>변수를 한번에 여러 개를 만들고</a:t>
            </a:r>
            <a:r>
              <a:rPr lang="en-US" altLang="ko-KR" dirty="0"/>
              <a:t>, </a:t>
            </a:r>
            <a:r>
              <a:rPr lang="ko-KR" altLang="en-US" dirty="0"/>
              <a:t>사용할 때는 인덱스를 이용하여 접근 가능하게 한 것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myarr</a:t>
            </a:r>
            <a:r>
              <a:rPr lang="en-US" altLang="ko-KR" dirty="0"/>
              <a:t>[10]; //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선언한다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[0] = 1;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[1] = 1000;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[9] = 3234;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5453-22E0-4769-8CA7-C15ACCAA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</a:t>
            </a:r>
            <a:r>
              <a:rPr lang="en-US" altLang="ko-KR" dirty="0"/>
              <a:t>: </a:t>
            </a:r>
            <a:r>
              <a:rPr lang="ko-KR" altLang="en-US" dirty="0"/>
              <a:t>벡터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DA73-ABD0-41B9-AD29-66E61756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타입의 </a:t>
            </a:r>
            <a:r>
              <a:rPr lang="en-US" altLang="ko-KR" dirty="0"/>
              <a:t>x, y, z</a:t>
            </a:r>
            <a:r>
              <a:rPr lang="ko-KR" altLang="en-US" dirty="0"/>
              <a:t>를 각 성분으로 가지는 벡터 </a:t>
            </a:r>
            <a:r>
              <a:rPr lang="en-US" altLang="ko-KR" dirty="0"/>
              <a:t>a, b</a:t>
            </a:r>
            <a:r>
              <a:rPr lang="ko-KR" altLang="en-US" dirty="0"/>
              <a:t>를 선언하고자 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a[3];</a:t>
            </a:r>
          </a:p>
          <a:p>
            <a:pPr marL="0" indent="0">
              <a:buNone/>
            </a:pPr>
            <a:r>
              <a:rPr lang="en-US" altLang="ko-KR" dirty="0"/>
              <a:t>float b[3];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한 후 </a:t>
            </a:r>
            <a:r>
              <a:rPr lang="en-US" altLang="ko-KR" dirty="0"/>
              <a:t>a[0],a[1],a[2]</a:t>
            </a:r>
            <a:r>
              <a:rPr lang="ko-KR" altLang="en-US" dirty="0"/>
              <a:t>를 각각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b[0],b[1],b[2]</a:t>
            </a:r>
            <a:r>
              <a:rPr lang="ko-KR" altLang="en-US" dirty="0"/>
              <a:t>를 각각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45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CB5D-91A8-47F9-803C-FF84114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5</a:t>
            </a:r>
            <a:r>
              <a:rPr lang="ko-KR" altLang="en-US" dirty="0"/>
              <a:t>개의 수를 </a:t>
            </a:r>
            <a:r>
              <a:rPr lang="ko-KR" altLang="en-US" dirty="0" err="1"/>
              <a:t>입력받고</a:t>
            </a:r>
            <a:r>
              <a:rPr lang="ko-KR" altLang="en-US" dirty="0"/>
              <a:t> 합을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05D1-B24E-465D-94F9-6DFC0A62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input1, input2, input3, input4, input5 </a:t>
            </a:r>
            <a:r>
              <a:rPr lang="ko-KR" altLang="en-US" dirty="0"/>
              <a:t>이렇게 변수 </a:t>
            </a:r>
            <a:r>
              <a:rPr lang="en-US" altLang="ko-KR" dirty="0"/>
              <a:t>5</a:t>
            </a:r>
            <a:r>
              <a:rPr lang="ko-KR" altLang="en-US" dirty="0"/>
              <a:t>개를 만들어서 할 수도 있다</a:t>
            </a:r>
            <a:r>
              <a:rPr lang="en-US" altLang="ko-KR" dirty="0"/>
              <a:t>. </a:t>
            </a:r>
            <a:r>
              <a:rPr lang="ko-KR" altLang="en-US" dirty="0"/>
              <a:t>그런데 만약 변수가 </a:t>
            </a:r>
            <a:r>
              <a:rPr lang="en-US" altLang="ko-KR" dirty="0"/>
              <a:t>10</a:t>
            </a:r>
            <a:r>
              <a:rPr lang="ko-KR" altLang="en-US" dirty="0"/>
              <a:t>개로 바뀐다면</a:t>
            </a:r>
            <a:r>
              <a:rPr lang="en-US" altLang="ko-KR" dirty="0"/>
              <a:t>? 1000</a:t>
            </a:r>
            <a:r>
              <a:rPr lang="ko-KR" altLang="en-US" dirty="0"/>
              <a:t>개가 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배열을 사용하는 것이 편하다</a:t>
            </a:r>
            <a:r>
              <a:rPr lang="en-US" altLang="ko-KR" dirty="0"/>
              <a:t>. </a:t>
            </a:r>
            <a:r>
              <a:rPr lang="ko-KR" altLang="en-US" dirty="0"/>
              <a:t>일반화가 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1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C907-22E9-43F1-A6D4-03822A66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06372-4818-4455-8D0F-62809134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306"/>
            <a:ext cx="4320335" cy="56656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input[5];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숫자를 입력하세요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cin</a:t>
            </a:r>
            <a:r>
              <a:rPr lang="en-US" altLang="ko-KR" dirty="0"/>
              <a:t>&gt;&gt;input[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입력한 수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&lt;&lt;‘ ‘;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float sum = 0.0f;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0B1B5-7BFA-4AB3-8DB8-BC49023ACC08}"/>
              </a:ext>
            </a:extLst>
          </p:cNvPr>
          <p:cNvSpPr txBox="1"/>
          <p:nvPr/>
        </p:nvSpPr>
        <p:spPr>
          <a:xfrm>
            <a:off x="5423647" y="1138518"/>
            <a:ext cx="572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 += 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합</a:t>
            </a:r>
            <a:r>
              <a:rPr lang="en-US" altLang="ko-KR" dirty="0"/>
              <a:t>:”&lt;&lt;sum&lt;&lt;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0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9407-8D74-4DE1-AB99-FEAE683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4CE7-E9C4-4166-A349-0B724168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호출하면 남이 만들어 둔 기능을 </a:t>
            </a:r>
            <a:r>
              <a:rPr lang="ko-KR" altLang="en-US" dirty="0" err="1"/>
              <a:t>불러다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인자들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13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A4BE-5318-4358-BEE7-28FC9BBB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호출의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F491C5-101B-4809-9BE4-5185F7AF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78" y="1469932"/>
            <a:ext cx="5032121" cy="50234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B04DF-B14D-4913-BAE2-93D7223846CD}"/>
              </a:ext>
            </a:extLst>
          </p:cNvPr>
          <p:cNvSpPr/>
          <p:nvPr/>
        </p:nvSpPr>
        <p:spPr>
          <a:xfrm>
            <a:off x="6096000" y="4131840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https://www.w3schools.com/cpp/cpp_functions.asp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06479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DA79-89C3-4A7E-9BC7-EB97E13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F1AB-AF1E-4C09-8D83-3F4238F5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함숫값</a:t>
            </a:r>
            <a:r>
              <a:rPr lang="en-US" altLang="ko-KR" dirty="0"/>
              <a:t>_</a:t>
            </a:r>
            <a:r>
              <a:rPr lang="ko-KR" altLang="en-US" dirty="0"/>
              <a:t>타입 함수이름</a:t>
            </a:r>
            <a:r>
              <a:rPr lang="en-US" altLang="ko-KR" dirty="0"/>
              <a:t>(</a:t>
            </a:r>
            <a:r>
              <a:rPr lang="ko-KR" altLang="en-US" dirty="0" err="1"/>
              <a:t>함수입력값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1</a:t>
            </a:r>
            <a:r>
              <a:rPr lang="ko-KR" altLang="en-US" dirty="0"/>
              <a:t> 이름</a:t>
            </a:r>
            <a:r>
              <a:rPr lang="en-US" altLang="ko-KR" dirty="0"/>
              <a:t>1, …)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함수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ko-KR" altLang="en-US" dirty="0" err="1"/>
              <a:t>함숫값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1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7CE3-5D89-41B9-9021-C2EFC56F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제작의 예시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더하기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65984-AADD-4DE9-8FF6-F375F4D9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&lt;&lt;add(33,22);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55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5894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4822-AFA2-415A-926B-30878B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길이 벡터를 </a:t>
            </a:r>
            <a:r>
              <a:rPr lang="ko-KR" altLang="en-US" dirty="0" err="1"/>
              <a:t>내적하는</a:t>
            </a:r>
            <a:r>
              <a:rPr lang="ko-KR" altLang="en-US" dirty="0"/>
              <a:t> 함수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D5CC3-AC1C-4C5F-B94D-FF3C7F5F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dot(float[] a, float[]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 = 0.0f;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=0;i&lt;3;i++)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res += a[</a:t>
            </a:r>
            <a:r>
              <a:rPr lang="en-US" altLang="ko-KR" dirty="0" err="1"/>
              <a:t>i</a:t>
            </a:r>
            <a:r>
              <a:rPr lang="en-US" altLang="ko-KR" dirty="0"/>
              <a:t>] *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res;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8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303E-303F-4A29-8507-B6B75AE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40A50-D623-47A6-872C-59F8FFE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testa</a:t>
            </a:r>
            <a:r>
              <a:rPr lang="en-US" altLang="ko-KR" dirty="0"/>
              <a:t>[3] = {1.0f, 2.0f, 3.0f};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testb</a:t>
            </a:r>
            <a:r>
              <a:rPr lang="en-US" altLang="ko-KR" dirty="0"/>
              <a:t>[3] = {-1.0f, 0.0f, 1.0f};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&lt;&lt;dot(</a:t>
            </a:r>
            <a:r>
              <a:rPr lang="en-US" altLang="ko-KR" dirty="0" err="1"/>
              <a:t>testa</a:t>
            </a:r>
            <a:r>
              <a:rPr lang="en-US" altLang="ko-KR" dirty="0"/>
              <a:t>, </a:t>
            </a:r>
            <a:r>
              <a:rPr lang="en-US" altLang="ko-KR" dirty="0" err="1"/>
              <a:t>testb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4841-5641-4A61-81DE-50662C7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744F-0438-4EDA-BF2D-218C9B75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프로그램의 기본 모양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 world”&lt;&lt;</a:t>
            </a:r>
            <a:r>
              <a:rPr lang="en-US" altLang="ko-KR" dirty="0" err="1"/>
              <a:t>endl</a:t>
            </a:r>
            <a:r>
              <a:rPr lang="en-US" altLang="ko-KR" dirty="0"/>
              <a:t>;	//</a:t>
            </a:r>
            <a:r>
              <a:rPr lang="en-US" altLang="ko-KR" dirty="0" err="1"/>
              <a:t>endl</a:t>
            </a:r>
            <a:r>
              <a:rPr lang="ko-KR" altLang="en-US" dirty="0"/>
              <a:t>은 </a:t>
            </a:r>
            <a:r>
              <a:rPr lang="ko-KR" altLang="en-US" dirty="0" err="1"/>
              <a:t>줄바꿈문자를</a:t>
            </a:r>
            <a:r>
              <a:rPr lang="ko-KR" altLang="en-US" dirty="0"/>
              <a:t> 출력해준다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1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057DA-8CF0-43A4-8D76-AE764A4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08D2-1C53-433F-A2CE-D9F0882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MS-DOS</a:t>
            </a:r>
          </a:p>
          <a:p>
            <a:pPr lvl="1"/>
            <a:r>
              <a:rPr lang="ko-KR" altLang="en-US" dirty="0"/>
              <a:t>옛날에 썼던 검은 창만 나오는 운영체제</a:t>
            </a:r>
            <a:endParaRPr lang="en-US" altLang="ko-KR" dirty="0"/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단위</a:t>
            </a:r>
            <a:endParaRPr lang="en-US" altLang="ko-KR" dirty="0"/>
          </a:p>
          <a:p>
            <a:r>
              <a:rPr lang="ko-KR" altLang="en-US" dirty="0"/>
              <a:t>윈도우</a:t>
            </a:r>
            <a:endParaRPr lang="en-US" altLang="ko-KR" dirty="0"/>
          </a:p>
          <a:p>
            <a:pPr lvl="1"/>
            <a:r>
              <a:rPr lang="ko-KR" altLang="en-US" dirty="0"/>
              <a:t>화면에 떠서 사용자와 상호작용할 수 있는 창</a:t>
            </a:r>
            <a:endParaRPr lang="en-US" altLang="ko-KR" dirty="0"/>
          </a:p>
          <a:p>
            <a:r>
              <a:rPr lang="ko-KR" altLang="en-US" dirty="0"/>
              <a:t>커널</a:t>
            </a:r>
            <a:endParaRPr lang="en-US" altLang="ko-KR" dirty="0"/>
          </a:p>
          <a:p>
            <a:pPr lvl="1"/>
            <a:r>
              <a:rPr lang="ko-KR" altLang="en-US" dirty="0"/>
              <a:t>운영체제의 핵심부분을 담당하는 프로그램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32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AEE8-45B4-42CF-96F6-E4D7EFBA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9ED1-6334-42C2-894C-5BF81B62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163"/>
            <a:ext cx="8946541" cy="5567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Application Programming Interface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MS-DOS</a:t>
            </a:r>
            <a:r>
              <a:rPr lang="ko-KR" altLang="en-US" dirty="0"/>
              <a:t>시절에는 한번에 한 프로그램만 실행할 수 있었고</a:t>
            </a:r>
            <a:r>
              <a:rPr lang="en-US" altLang="ko-KR" dirty="0"/>
              <a:t>, </a:t>
            </a:r>
            <a:r>
              <a:rPr lang="ko-KR" altLang="en-US" dirty="0"/>
              <a:t>그 한 프로그램은 컴퓨터의 주변 장치에 대한 모든 권한을 가질 수 있었다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현재  </a:t>
            </a:r>
            <a:r>
              <a:rPr lang="en-US" altLang="ko-KR" dirty="0"/>
              <a:t>Window</a:t>
            </a:r>
            <a:r>
              <a:rPr lang="ko-KR" altLang="en-US" dirty="0"/>
              <a:t>에서는 여러가지 프로그램이 동시에 돌아가기 때문에 응용 프로그램이 함부로 하드웨어를 조작하면 보안에 문제가 생길 수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그래서 </a:t>
            </a:r>
            <a:r>
              <a:rPr lang="en-US" altLang="ko-KR" dirty="0"/>
              <a:t>CPU</a:t>
            </a:r>
            <a:r>
              <a:rPr lang="ko-KR" altLang="en-US" dirty="0"/>
              <a:t>에는 </a:t>
            </a:r>
            <a:r>
              <a:rPr lang="en-US" altLang="ko-KR" dirty="0"/>
              <a:t>RING</a:t>
            </a:r>
            <a:r>
              <a:rPr lang="ko-KR" altLang="en-US" dirty="0"/>
              <a:t>이라는 개념을 도입하여 프로세스별로 실행 가능한 </a:t>
            </a:r>
            <a:r>
              <a:rPr lang="ko-KR" altLang="en-US" dirty="0" err="1"/>
              <a:t>권한등을</a:t>
            </a:r>
            <a:r>
              <a:rPr lang="ko-KR" altLang="en-US" dirty="0"/>
              <a:t> 제한하였다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0</a:t>
            </a:r>
            <a:r>
              <a:rPr lang="ko-KR" altLang="en-US" dirty="0"/>
              <a:t>는 커널에게 할당되고</a:t>
            </a:r>
            <a:r>
              <a:rPr lang="en-US" altLang="ko-KR" dirty="0"/>
              <a:t>, </a:t>
            </a:r>
            <a:r>
              <a:rPr lang="ko-KR" altLang="en-US" dirty="0"/>
              <a:t>모든 명령을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3</a:t>
            </a:r>
            <a:r>
              <a:rPr lang="ko-KR" altLang="en-US" dirty="0"/>
              <a:t>은 유저레벨 애플리케이션에게 할당되고</a:t>
            </a:r>
            <a:r>
              <a:rPr lang="en-US" altLang="ko-KR" dirty="0"/>
              <a:t>, </a:t>
            </a:r>
            <a:r>
              <a:rPr lang="ko-KR" altLang="en-US" dirty="0"/>
              <a:t>제한된 명령만 실행 가능하다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예전에는 유저레벨 애플리케이션이 직접 하드웨어를 조작하여 디스크에 파일을 읽고 쓰거나</a:t>
            </a:r>
            <a:r>
              <a:rPr lang="en-US" altLang="ko-KR" dirty="0"/>
              <a:t>, </a:t>
            </a:r>
            <a:r>
              <a:rPr lang="ko-KR" altLang="en-US" dirty="0"/>
              <a:t>화면에 글씨를 출력할 수 있었는데</a:t>
            </a:r>
            <a:r>
              <a:rPr lang="en-US" altLang="ko-KR" dirty="0"/>
              <a:t>, </a:t>
            </a:r>
            <a:r>
              <a:rPr lang="ko-KR" altLang="en-US" dirty="0"/>
              <a:t>지금은 그게 안된다</a:t>
            </a: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RING 0</a:t>
            </a:r>
            <a:r>
              <a:rPr lang="ko-KR" altLang="en-US" dirty="0"/>
              <a:t>에서만 할 수 있는 일이기 때문이다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실행 흐름을 </a:t>
            </a:r>
            <a:r>
              <a:rPr lang="en-US" altLang="ko-KR" dirty="0">
                <a:hlinkClick r:id="rId2"/>
              </a:rPr>
              <a:t>RING</a:t>
            </a:r>
            <a:r>
              <a:rPr lang="en-US" altLang="ko-KR" dirty="0"/>
              <a:t> 3</a:t>
            </a:r>
            <a:r>
              <a:rPr lang="ko-KR" altLang="en-US" dirty="0"/>
              <a:t>에서 </a:t>
            </a:r>
            <a:r>
              <a:rPr lang="en-US" altLang="ko-KR" dirty="0"/>
              <a:t>RING 0</a:t>
            </a:r>
            <a:r>
              <a:rPr lang="ko-KR" altLang="en-US" dirty="0"/>
              <a:t>으로 옮기는 방법이 필요하다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운영체제는 </a:t>
            </a:r>
            <a:r>
              <a:rPr lang="en-US" altLang="ko-KR" dirty="0"/>
              <a:t>API</a:t>
            </a:r>
            <a:r>
              <a:rPr lang="ko-KR" altLang="en-US" dirty="0"/>
              <a:t>라는 형식을 통해 운영체제의 중요한 기능들을 유저레벨 애플리케이션에게 노출하는 방법을 취하게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2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5886-C7D4-4F34-90D3-DCAE60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17C29-F75C-4ECA-A67A-E917158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란 어떤 사람</a:t>
            </a:r>
            <a:r>
              <a:rPr lang="en-US" altLang="ko-KR" dirty="0"/>
              <a:t>/</a:t>
            </a:r>
            <a:r>
              <a:rPr lang="ko-KR" altLang="en-US" dirty="0"/>
              <a:t>단체가 함수들을 잔뜩 만들어서 잘 포장하고 연결하여 다른 사람이 쉽게 쓸 수 있게 만들어 둔 라이브러리를 호출하는 인터페이스 같은 존재이다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API</a:t>
            </a:r>
            <a:r>
              <a:rPr lang="ko-KR" altLang="en-US" dirty="0"/>
              <a:t>의 함수의 이름과 함수 인자들만 알면 그 함수들을 이용하여 우리가 원하는 프로그램을 쉽게 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 err="1"/>
              <a:t>stdio.h</a:t>
            </a:r>
            <a:r>
              <a:rPr lang="en-US" altLang="ko-KR" dirty="0"/>
              <a:t>, </a:t>
            </a:r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ko-KR" altLang="en-US" dirty="0"/>
              <a:t>등등의 </a:t>
            </a:r>
            <a:r>
              <a:rPr lang="en-US" altLang="ko-KR" dirty="0"/>
              <a:t>C </a:t>
            </a:r>
            <a:r>
              <a:rPr lang="ko-KR" altLang="en-US" dirty="0"/>
              <a:t>표준 라이브러리의 함수들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en-US" altLang="ko-KR" dirty="0"/>
              <a:t>iostream, vector, set </a:t>
            </a:r>
            <a:r>
              <a:rPr lang="ko-KR" altLang="en-US" dirty="0"/>
              <a:t>등의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함수들 집합</a:t>
            </a:r>
            <a:endParaRPr lang="en-US" altLang="ko-KR" dirty="0"/>
          </a:p>
          <a:p>
            <a:pPr lvl="1"/>
            <a:r>
              <a:rPr lang="en-US" altLang="ko-KR" dirty="0"/>
              <a:t>windows API (</a:t>
            </a:r>
            <a:r>
              <a:rPr lang="ko-KR" altLang="en-US" dirty="0"/>
              <a:t>수만 개가 넘음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Posix</a:t>
            </a:r>
            <a:r>
              <a:rPr lang="en-US" altLang="ko-KR" dirty="0"/>
              <a:t> API (</a:t>
            </a:r>
            <a:r>
              <a:rPr lang="ko-KR" altLang="en-US" dirty="0"/>
              <a:t>리눅스에서 주로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OpenGL, </a:t>
            </a:r>
            <a:r>
              <a:rPr lang="en-US" altLang="ko-KR" dirty="0" err="1"/>
              <a:t>OpenAL</a:t>
            </a:r>
            <a:r>
              <a:rPr lang="en-US" altLang="ko-KR" dirty="0"/>
              <a:t>(3</a:t>
            </a:r>
            <a:r>
              <a:rPr lang="ko-KR" altLang="en-US" dirty="0"/>
              <a:t>차원 그래픽</a:t>
            </a:r>
            <a:r>
              <a:rPr lang="en-US" altLang="ko-KR" dirty="0"/>
              <a:t>, </a:t>
            </a:r>
            <a:r>
              <a:rPr lang="ko-KR" altLang="en-US" dirty="0"/>
              <a:t>오디오 출력 라이브러리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81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1DA7-B529-4C5B-A2F3-4E158929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API </a:t>
            </a:r>
            <a:r>
              <a:rPr lang="ko-KR" altLang="en-US" dirty="0"/>
              <a:t>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F7A9E-5564-4DA1-8012-7C65C8E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MessageBox</a:t>
            </a:r>
            <a:r>
              <a:rPr lang="en-US" altLang="ko-KR" dirty="0"/>
              <a:t>(0, “</a:t>
            </a:r>
            <a:r>
              <a:rPr lang="ko-KR" altLang="en-US" dirty="0"/>
              <a:t>내용</a:t>
            </a:r>
            <a:r>
              <a:rPr lang="en-US" altLang="ko-KR" dirty="0"/>
              <a:t>”, “</a:t>
            </a:r>
            <a:r>
              <a:rPr lang="ko-KR" altLang="en-US" dirty="0"/>
              <a:t>제목</a:t>
            </a:r>
            <a:r>
              <a:rPr lang="en-US" altLang="ko-KR" dirty="0"/>
              <a:t>” , MB_OK);</a:t>
            </a:r>
          </a:p>
          <a:p>
            <a:r>
              <a:rPr lang="ko-KR" altLang="en-US" dirty="0"/>
              <a:t>인터넷에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메시지박스 띄우는 방법</a:t>
            </a:r>
            <a:endParaRPr lang="en-US" altLang="ko-KR" dirty="0"/>
          </a:p>
          <a:p>
            <a:pPr lvl="1"/>
            <a:r>
              <a:rPr lang="ko-KR" altLang="en-US" dirty="0"/>
              <a:t>이라고 검색하면 자세한 강좌들이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03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8A71-9D99-4C07-A65F-80F2FCD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1BC9-1787-4D8A-A22F-8D90FBA6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7059"/>
            <a:ext cx="8946541" cy="4195481"/>
          </a:xfrm>
        </p:spPr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언어의 꽃이라고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주소를 다루는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알고 싶을 때 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&amp;a 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읽고 싶을 때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((char*)1000);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쓰고 싶을 때</a:t>
            </a:r>
            <a:r>
              <a:rPr lang="en-US" altLang="ko-KR" dirty="0"/>
              <a:t>: *((char*)1000) = 123;</a:t>
            </a:r>
          </a:p>
          <a:p>
            <a:pPr lvl="1"/>
            <a:r>
              <a:rPr lang="ko-KR" altLang="en-US" dirty="0"/>
              <a:t>즉 메모리의 원하는 번지에 정보를 바이트 단위로 적을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3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35FC-A707-4297-9EBA-6DC2B706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A95BA-391E-4012-B7ED-10068368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알아낸다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a;</a:t>
            </a:r>
          </a:p>
          <a:p>
            <a:pPr marL="457200" lvl="1" indent="0">
              <a:buNone/>
            </a:pPr>
            <a:r>
              <a:rPr lang="en-US" altLang="ko-KR" dirty="0"/>
              <a:t>int * address = &amp;a;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주소로부터 값을 참조한다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valueOfA</a:t>
            </a:r>
            <a:r>
              <a:rPr lang="en-US" altLang="ko-KR" dirty="0"/>
              <a:t> = *address;</a:t>
            </a:r>
          </a:p>
          <a:p>
            <a:pPr marL="457200" lvl="1" indent="0">
              <a:buNone/>
            </a:pPr>
            <a:r>
              <a:rPr lang="en-US" altLang="ko-KR" dirty="0"/>
              <a:t>*address = 10;</a:t>
            </a:r>
          </a:p>
          <a:p>
            <a:pPr marL="457200" lvl="1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	//10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6003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좋은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/* run this program using the console </a:t>
            </a:r>
            <a:r>
              <a:rPr lang="en-US" altLang="ko-KR" dirty="0" err="1"/>
              <a:t>pauser</a:t>
            </a:r>
            <a:r>
              <a:rPr lang="en-US" altLang="ko-KR" dirty="0"/>
              <a:t> or add your own </a:t>
            </a:r>
            <a:r>
              <a:rPr lang="en-US" altLang="ko-KR" dirty="0" err="1"/>
              <a:t>getch</a:t>
            </a:r>
            <a:r>
              <a:rPr lang="en-US" altLang="ko-KR" dirty="0"/>
              <a:t>, system("pause") or input loop */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char** </a:t>
            </a:r>
            <a:r>
              <a:rPr lang="en-US" altLang="ko-KR" dirty="0" err="1"/>
              <a:t>argv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 =11000;		00000000 00000000 00101000 11111000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char * </a:t>
            </a:r>
            <a:r>
              <a:rPr lang="en-US" altLang="ko-KR" dirty="0" err="1"/>
              <a:t>pointer_to_a</a:t>
            </a:r>
            <a:r>
              <a:rPr lang="en-US" altLang="ko-KR" dirty="0"/>
              <a:t> = (char *)&amp;a;</a:t>
            </a:r>
          </a:p>
          <a:p>
            <a:r>
              <a:rPr lang="en-US" altLang="ko-KR" dirty="0"/>
              <a:t>	*</a:t>
            </a:r>
            <a:r>
              <a:rPr lang="en-US" altLang="ko-KR" dirty="0" err="1"/>
              <a:t>pointer_to_a</a:t>
            </a:r>
            <a:r>
              <a:rPr lang="en-US" altLang="ko-KR" dirty="0"/>
              <a:t> = 10;	00000000 00000000 00101000</a:t>
            </a:r>
            <a:r>
              <a:rPr lang="ko-KR" altLang="en-US" dirty="0"/>
              <a:t>은 잘 있지만 </a:t>
            </a:r>
            <a:r>
              <a:rPr lang="en-US" altLang="ko-KR" dirty="0"/>
              <a:t>11111000</a:t>
            </a:r>
            <a:r>
              <a:rPr lang="ko-KR" altLang="en-US" dirty="0"/>
              <a:t>이 </a:t>
            </a:r>
            <a:r>
              <a:rPr lang="en-US" altLang="ko-KR" dirty="0"/>
              <a:t>00001010</a:t>
            </a:r>
            <a:r>
              <a:rPr lang="ko-KR" altLang="en-US" dirty="0"/>
              <a:t>이 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	00000000 00000000 00101000 00001010 == 10762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7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D5D3-C327-4EDA-BF7B-2011E71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그림을 통해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9012-3094-4F3C-BC03-EA0F2CCF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변수는 어떤 주소를 가리키고 있다고 생각하면 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http://sidecommunity.com/cartoonc-06/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포인터 변수도 변수인데 </a:t>
            </a:r>
            <a:r>
              <a:rPr lang="ko-KR" altLang="en-US" dirty="0" err="1"/>
              <a:t>주소값을</a:t>
            </a:r>
            <a:r>
              <a:rPr lang="ko-KR" altLang="en-US" dirty="0"/>
              <a:t> 담는 데 특화된 변수라고 생각하면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05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7597-8DD4-43C3-B866-A99B0B98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7271F-F8C7-4579-86D1-D8D7F9D0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배열의 이름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배열의 실체</a:t>
            </a:r>
            <a:r>
              <a:rPr lang="en-US" altLang="ko-KR" dirty="0"/>
              <a:t>’</a:t>
            </a:r>
            <a:r>
              <a:rPr lang="ko-KR" altLang="en-US" dirty="0"/>
              <a:t>의 첫 번째 요소를 가리키는 포인터의 이름입니다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int scores[10];</a:t>
            </a:r>
          </a:p>
          <a:p>
            <a:pPr marL="0" indent="0">
              <a:buNone/>
            </a:pPr>
            <a:r>
              <a:rPr lang="en-US" altLang="ko-KR" dirty="0"/>
              <a:t>	scores</a:t>
            </a:r>
            <a:r>
              <a:rPr lang="ko-KR" altLang="en-US" dirty="0"/>
              <a:t>는 </a:t>
            </a:r>
            <a:r>
              <a:rPr lang="en-US" altLang="ko-KR" dirty="0"/>
              <a:t>scores</a:t>
            </a:r>
            <a:r>
              <a:rPr lang="ko-KR" altLang="en-US" dirty="0"/>
              <a:t>배열 즉 </a:t>
            </a:r>
            <a:r>
              <a:rPr lang="en-US" altLang="ko-KR" dirty="0"/>
              <a:t>int</a:t>
            </a:r>
            <a:r>
              <a:rPr lang="ko-KR" altLang="en-US" dirty="0"/>
              <a:t>형의 메모리 </a:t>
            </a:r>
            <a:r>
              <a:rPr lang="en-US" altLang="ko-KR" dirty="0"/>
              <a:t>10</a:t>
            </a:r>
            <a:r>
              <a:rPr lang="ko-KR" altLang="en-US" dirty="0"/>
              <a:t>개 즉 </a:t>
            </a:r>
            <a:r>
              <a:rPr lang="en-US" altLang="ko-KR" dirty="0"/>
              <a:t>40</a:t>
            </a:r>
            <a:r>
              <a:rPr lang="ko-KR" altLang="en-US" dirty="0"/>
              <a:t>바이트의 메모리 덩어리를 가리키는 포인터입니다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scores[0]</a:t>
            </a:r>
            <a:r>
              <a:rPr lang="ko-KR" altLang="en-US" dirty="0"/>
              <a:t>은 이 메모리 덩어리의 첫 </a:t>
            </a:r>
            <a:r>
              <a:rPr lang="en-US" altLang="ko-KR" dirty="0"/>
              <a:t>4</a:t>
            </a:r>
            <a:r>
              <a:rPr lang="ko-KR" altLang="en-US" dirty="0"/>
              <a:t>바이트의 이름입니다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*scores</a:t>
            </a:r>
            <a:r>
              <a:rPr lang="ko-KR" altLang="en-US" dirty="0"/>
              <a:t>는 </a:t>
            </a:r>
            <a:r>
              <a:rPr lang="en-US" altLang="ko-KR" dirty="0"/>
              <a:t>scores[0]</a:t>
            </a:r>
            <a:r>
              <a:rPr lang="ko-KR" altLang="en-US" dirty="0"/>
              <a:t>과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*(scores+1)</a:t>
            </a:r>
            <a:r>
              <a:rPr lang="ko-KR" altLang="en-US" dirty="0"/>
              <a:t>는 </a:t>
            </a:r>
            <a:r>
              <a:rPr lang="en-US" altLang="ko-KR" dirty="0"/>
              <a:t>scores[1]</a:t>
            </a:r>
            <a:r>
              <a:rPr lang="ko-KR" altLang="en-US" dirty="0"/>
              <a:t>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2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4C6D-B430-4F6C-ABD3-F4E9ECCA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DF362-843C-4298-AB2A-69804868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일정한 범위의 숫자들의 배열을 문자의 배열로 해석한 것을 문자열</a:t>
            </a:r>
            <a:r>
              <a:rPr lang="en-US" altLang="ko-KR" dirty="0"/>
              <a:t>(string)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문자열을 나타내는 방법은 여러 가지</a:t>
            </a:r>
            <a:r>
              <a:rPr lang="en-US" altLang="ko-KR" dirty="0"/>
              <a:t>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ko-KR" altLang="en-US" dirty="0"/>
              <a:t>인코딩</a:t>
            </a:r>
            <a:r>
              <a:rPr lang="en-US" altLang="ko-KR" dirty="0"/>
              <a:t>)</a:t>
            </a:r>
            <a:r>
              <a:rPr lang="ko-KR" altLang="en-US" dirty="0"/>
              <a:t>가 있지만 이중에서도 가장 기본인 </a:t>
            </a:r>
            <a:r>
              <a:rPr lang="en-US" altLang="ko-KR" dirty="0"/>
              <a:t>ANSI ASCII </a:t>
            </a:r>
            <a:r>
              <a:rPr lang="ko-KR" altLang="en-US" dirty="0"/>
              <a:t>스트링에 대해서 설명합니다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ANSI </a:t>
            </a:r>
            <a:r>
              <a:rPr lang="ko-KR" altLang="en-US" dirty="0"/>
              <a:t>스트링은 </a:t>
            </a:r>
            <a:r>
              <a:rPr lang="en-US" altLang="ko-KR" dirty="0"/>
              <a:t>0~255</a:t>
            </a:r>
            <a:r>
              <a:rPr lang="ko-KR" altLang="en-US" dirty="0"/>
              <a:t>사이의 </a:t>
            </a:r>
            <a:r>
              <a:rPr lang="en-US" altLang="ko-KR" dirty="0"/>
              <a:t>(</a:t>
            </a:r>
            <a:r>
              <a:rPr lang="ko-KR" altLang="en-US" dirty="0"/>
              <a:t>전통적인 </a:t>
            </a:r>
            <a:r>
              <a:rPr lang="en-US" altLang="ko-KR" dirty="0"/>
              <a:t>ASCII</a:t>
            </a:r>
            <a:r>
              <a:rPr lang="ko-KR" altLang="en-US" dirty="0"/>
              <a:t>는 </a:t>
            </a:r>
            <a:r>
              <a:rPr lang="en-US" altLang="ko-KR" dirty="0"/>
              <a:t>0~127) </a:t>
            </a:r>
            <a:r>
              <a:rPr lang="ko-KR" altLang="en-US" dirty="0"/>
              <a:t>숫자들의 배열이 있고 마지막에 </a:t>
            </a:r>
            <a:r>
              <a:rPr lang="en-US" altLang="ko-KR" dirty="0"/>
              <a:t>\0(</a:t>
            </a:r>
            <a:r>
              <a:rPr lang="ko-KR" altLang="en-US" dirty="0"/>
              <a:t>숫자 </a:t>
            </a:r>
            <a:r>
              <a:rPr lang="en-US" altLang="ko-KR" dirty="0"/>
              <a:t>0, NULL)</a:t>
            </a:r>
            <a:r>
              <a:rPr lang="ko-KR" altLang="en-US" dirty="0"/>
              <a:t>을 붙여 문자열의 끝을 나타냅니다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2B0B6-6310-4FFC-B612-8AA3B98E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5" y="4876680"/>
            <a:ext cx="754445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2894-1654-40BB-9CFC-8561086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E3E3-7F7E-4DAE-9968-FF6F963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자료형 변수이름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/>
              <a:t>자료형에는 </a:t>
            </a:r>
            <a:r>
              <a:rPr lang="en-US" altLang="ko-KR" dirty="0"/>
              <a:t>char, short, int, long, float, double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변수이름은 영어 알파벳과 </a:t>
            </a:r>
            <a:r>
              <a:rPr lang="en-US" altLang="ko-KR" dirty="0"/>
              <a:t>_, </a:t>
            </a:r>
            <a:r>
              <a:rPr lang="ko-KR" altLang="en-US" dirty="0"/>
              <a:t>숫자를 이용해서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int age;	//int</a:t>
            </a:r>
            <a:r>
              <a:rPr lang="ko-KR" altLang="en-US" dirty="0"/>
              <a:t>형의 </a:t>
            </a:r>
            <a:r>
              <a:rPr lang="en-US" altLang="ko-KR" dirty="0"/>
              <a:t>age</a:t>
            </a:r>
            <a:r>
              <a:rPr lang="ko-KR" altLang="en-US" dirty="0"/>
              <a:t>라는 이름을 가진 변수를 하나 선언한다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age = 10; 	//age</a:t>
            </a:r>
            <a:r>
              <a:rPr lang="ko-KR" altLang="en-US" dirty="0"/>
              <a:t>라는 변수에 </a:t>
            </a:r>
            <a:r>
              <a:rPr lang="en-US" altLang="ko-KR" dirty="0"/>
              <a:t>10</a:t>
            </a:r>
            <a:r>
              <a:rPr lang="ko-KR" altLang="en-US" dirty="0"/>
              <a:t>을 대입한다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9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AAF5-9D02-4417-884C-1E012F09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table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4763F3-FAA0-4972-8ED9-A87C199A6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17" y="2016125"/>
            <a:ext cx="4039090" cy="34496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F4879B-FB09-4942-B595-93CBC1A95F99}"/>
              </a:ext>
            </a:extLst>
          </p:cNvPr>
          <p:cNvSpPr/>
          <p:nvPr/>
        </p:nvSpPr>
        <p:spPr>
          <a:xfrm>
            <a:off x="7874517" y="2857857"/>
            <a:ext cx="3674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https://www.google.com/url?sa=i&amp;rct=j&amp;q=&amp;esrc=s&amp;source=images&amp;cd=&amp;ved=2ahUKEwiChLLdyMXlAhUNyIsBHfx3DUkQjRx6BAgBEAQ&amp;url=http%3A%2F%2Fwww.bbsing.com%2Fbbsansi%2Fbbsansi.html&amp;psig=AOvVaw3Bnx5E8TnCCI46G03vt4zp&amp;ust=1572579150282330</a:t>
            </a:r>
          </a:p>
        </p:txBody>
      </p:sp>
    </p:spTree>
    <p:extLst>
      <p:ext uri="{BB962C8B-B14F-4D97-AF65-F5344CB8AC3E}">
        <p14:creationId xmlns:p14="http://schemas.microsoft.com/office/powerpoint/2010/main" val="1601055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4ACA4-4AE4-4DE2-8AC6-607D682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코드를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A410B-8E95-41A7-B919-6286D4C6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hellostring</a:t>
            </a:r>
            <a:r>
              <a:rPr lang="en-US" altLang="ko-KR" dirty="0"/>
              <a:t>[] = “Hello”;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=0;hellostring[</a:t>
            </a:r>
            <a:r>
              <a:rPr lang="en-US" altLang="ko-KR" dirty="0" err="1"/>
              <a:t>i</a:t>
            </a:r>
            <a:r>
              <a:rPr lang="en-US" altLang="ko-KR" dirty="0"/>
              <a:t>]!=‘\0’;i++)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63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1C8-312E-44CF-B6DD-073EDEF2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AC1E-D65B-4137-B24E-D5A27B0B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hellostring</a:t>
            </a:r>
            <a:r>
              <a:rPr lang="en-US" altLang="ko-KR" dirty="0"/>
              <a:t>[] = “Hello”;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for(;*</a:t>
            </a:r>
            <a:r>
              <a:rPr lang="en-US" altLang="ko-KR" dirty="0" err="1"/>
              <a:t>hellostring</a:t>
            </a:r>
            <a:r>
              <a:rPr lang="en-US" altLang="ko-KR" dirty="0"/>
              <a:t>!=‘\0’;hellostring++)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&lt;&lt;*</a:t>
            </a:r>
            <a:r>
              <a:rPr lang="en-US" altLang="ko-KR" dirty="0" err="1"/>
              <a:t>hellostring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55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E7F1-535B-437E-A1E7-C51FB2A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또다른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0A8F0-4A24-4A7F-A71D-FADCCC4F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strlen</a:t>
            </a:r>
            <a:r>
              <a:rPr lang="en-US" altLang="ko-KR" dirty="0"/>
              <a:t>(char * s)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 char * </a:t>
            </a:r>
            <a:r>
              <a:rPr lang="en-US" altLang="ko-KR" dirty="0" err="1"/>
              <a:t>origs</a:t>
            </a:r>
            <a:r>
              <a:rPr lang="en-US" altLang="ko-KR" dirty="0"/>
              <a:t> =0;</a:t>
            </a:r>
          </a:p>
          <a:p>
            <a:pPr marL="0" indent="0">
              <a:buNone/>
            </a:pPr>
            <a:r>
              <a:rPr lang="en-US" altLang="ko-KR" dirty="0"/>
              <a:t>	while(*s) s++;</a:t>
            </a:r>
          </a:p>
          <a:p>
            <a:pPr marL="0" indent="0">
              <a:buNone/>
            </a:pPr>
            <a:r>
              <a:rPr lang="en-US" altLang="ko-KR" dirty="0"/>
              <a:t>	return (int)(s-</a:t>
            </a:r>
            <a:r>
              <a:rPr lang="en-US" altLang="ko-KR" dirty="0" err="1"/>
              <a:t>origs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341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4899-7517-41ED-B790-1A2F045F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8EE9E-6379-4863-87BE-5BF52D06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매우 중요한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어려운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많은 연습이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연습 과제</a:t>
            </a:r>
            <a:endParaRPr lang="en-US" altLang="ko-KR" dirty="0"/>
          </a:p>
          <a:p>
            <a:pPr lvl="1"/>
            <a:r>
              <a:rPr lang="ko-KR" altLang="en-US" dirty="0"/>
              <a:t>문자열을 받아 어떤 문자가 존재하는 위치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문자열의 길이 구하기 </a:t>
            </a:r>
            <a:r>
              <a:rPr lang="en-US" altLang="ko-KR" dirty="0"/>
              <a:t>(1</a:t>
            </a:r>
            <a:r>
              <a:rPr lang="ko-KR" altLang="en-US" dirty="0"/>
              <a:t>번의 </a:t>
            </a:r>
            <a:r>
              <a:rPr lang="en-US" altLang="ko-KR" dirty="0"/>
              <a:t>‘\0’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 두 개 합치기</a:t>
            </a:r>
            <a:endParaRPr lang="en-US" altLang="ko-KR" dirty="0"/>
          </a:p>
          <a:p>
            <a:pPr lvl="1"/>
            <a:r>
              <a:rPr lang="ko-KR" altLang="en-US" dirty="0"/>
              <a:t>문자열 두 개 섞기</a:t>
            </a:r>
            <a:endParaRPr lang="en-US" altLang="ko-KR" dirty="0"/>
          </a:p>
          <a:p>
            <a:pPr lvl="1"/>
            <a:r>
              <a:rPr lang="ko-KR" altLang="en-US" dirty="0"/>
              <a:t>문자열 뒤집기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082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275C-D9E7-4E13-A2D6-BD2EBB22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A8165-BE6C-44E3-8550-F6032BD6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대소문자 반전시키기</a:t>
            </a:r>
            <a:endParaRPr lang="en-US" altLang="ko-KR" dirty="0"/>
          </a:p>
          <a:p>
            <a:r>
              <a:rPr lang="ko-KR" altLang="en-US" dirty="0"/>
              <a:t>문자열에서 일부 문자 제거하기</a:t>
            </a:r>
            <a:endParaRPr lang="en-US" altLang="ko-KR" dirty="0"/>
          </a:p>
          <a:p>
            <a:r>
              <a:rPr lang="ko-KR" altLang="en-US" dirty="0"/>
              <a:t>문자열에서 일부 문자 치환하기</a:t>
            </a:r>
          </a:p>
        </p:txBody>
      </p:sp>
    </p:spTree>
    <p:extLst>
      <p:ext uri="{BB962C8B-B14F-4D97-AF65-F5344CB8AC3E}">
        <p14:creationId xmlns:p14="http://schemas.microsoft.com/office/powerpoint/2010/main" val="182187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A3F7-E955-4BE7-B46D-FBD71A55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A3D3-63A7-483A-8233-3F1358D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하면 스트링 처리가 쉬워집니다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C++</a:t>
            </a:r>
            <a:r>
              <a:rPr lang="ko-KR" altLang="en-US" dirty="0"/>
              <a:t>에는 </a:t>
            </a:r>
            <a:r>
              <a:rPr lang="en-US" altLang="ko-KR" dirty="0"/>
              <a:t>&lt;string&gt;</a:t>
            </a:r>
            <a:r>
              <a:rPr lang="ko-KR" altLang="en-US" dirty="0"/>
              <a:t>이라는 매우 편리한 라이브러리가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543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ADB7D-FED1-4B81-A60F-19D53C6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cstring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F2E86-439A-4AB7-B448-879C0E3F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https://www.geeksforgeeks.org/commonly-used-string-functions-in-c-c-with-examples/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08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351F8-1FC9-473E-956E-0A589028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라이브러리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6D9B6-7C4D-49FE-A8E3-E05CF133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https://wiki.kldp.org/HOWTO/html/C++Programming-HOWTO/standard-string.html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448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4242-060E-47C7-84C2-68540D9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또다른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84FD-C6E1-49B5-9A6F-D2AC8C47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swap(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를 하고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swap(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를 하면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바뀌는 함수를 만들고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in python :</a:t>
            </a:r>
          </a:p>
          <a:p>
            <a:pPr marL="457200" lvl="1" indent="0">
              <a:buNone/>
            </a:pPr>
            <a:r>
              <a:rPr lang="en-US" altLang="ko-KR" dirty="0" err="1"/>
              <a:t>a,b</a:t>
            </a:r>
            <a:r>
              <a:rPr lang="en-US" altLang="ko-KR" dirty="0"/>
              <a:t> = b, a</a:t>
            </a:r>
          </a:p>
          <a:p>
            <a:r>
              <a:rPr lang="en-US" altLang="ko-KR" dirty="0"/>
              <a:t>in C:</a:t>
            </a:r>
          </a:p>
          <a:p>
            <a:pPr marL="457200" lvl="1" indent="0">
              <a:buNone/>
            </a:pPr>
            <a:r>
              <a:rPr lang="en-US" altLang="ko-KR" dirty="0"/>
              <a:t>int c = a;</a:t>
            </a:r>
          </a:p>
          <a:p>
            <a:pPr marL="457200" lvl="1" indent="0">
              <a:buNone/>
            </a:pPr>
            <a:r>
              <a:rPr lang="en-US" altLang="ko-KR" dirty="0"/>
              <a:t>a=b;</a:t>
            </a:r>
          </a:p>
          <a:p>
            <a:pPr marL="457200" lvl="1" indent="0">
              <a:buNone/>
            </a:pPr>
            <a:r>
              <a:rPr lang="en-US" altLang="ko-KR" dirty="0"/>
              <a:t>b=c;</a:t>
            </a:r>
          </a:p>
        </p:txBody>
      </p:sp>
    </p:spTree>
    <p:extLst>
      <p:ext uri="{BB962C8B-B14F-4D97-AF65-F5344CB8AC3E}">
        <p14:creationId xmlns:p14="http://schemas.microsoft.com/office/powerpoint/2010/main" val="27655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6882-E786-4B42-B414-784A65E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AE55A-620E-4B96-9D88-7877DCFF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        A</a:t>
            </a:r>
          </a:p>
          <a:p>
            <a:pPr marL="457200" lvl="1" indent="0">
              <a:buNone/>
            </a:pPr>
            <a:r>
              <a:rPr lang="en-US" altLang="ko-KR" dirty="0"/>
              <a:t>    } else {</a:t>
            </a:r>
          </a:p>
          <a:p>
            <a:pPr marL="457200" lvl="1" indent="0">
              <a:buNone/>
            </a:pPr>
            <a:r>
              <a:rPr lang="en-US" altLang="ko-KR" dirty="0"/>
              <a:t>        B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lvl="1"/>
            <a:r>
              <a:rPr lang="ko-KR" altLang="en-US" dirty="0"/>
              <a:t>조건을 만족하면 </a:t>
            </a:r>
            <a:r>
              <a:rPr lang="en-US" altLang="ko-KR" dirty="0"/>
              <a:t>A,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절은 생략할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755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14F86-27BF-4A53-A0B7-CBC503E6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988BA-B1C3-4E79-9443-D567406A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똑똑한 사람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a+=b;</a:t>
            </a:r>
          </a:p>
          <a:p>
            <a:pPr marL="457200" lvl="1" indent="0">
              <a:buNone/>
            </a:pPr>
            <a:r>
              <a:rPr lang="en-US" altLang="ko-KR" dirty="0"/>
              <a:t>b-=a;</a:t>
            </a:r>
          </a:p>
          <a:p>
            <a:pPr marL="457200" lvl="1" indent="0">
              <a:buNone/>
            </a:pPr>
            <a:r>
              <a:rPr lang="en-US" altLang="ko-KR" dirty="0"/>
              <a:t>b=-b;</a:t>
            </a:r>
          </a:p>
          <a:p>
            <a:pPr marL="457200" lvl="1" indent="0">
              <a:buNone/>
            </a:pPr>
            <a:r>
              <a:rPr lang="en-US" altLang="ko-KR" dirty="0"/>
              <a:t>a-=b;</a:t>
            </a:r>
          </a:p>
          <a:p>
            <a:r>
              <a:rPr lang="ko-KR" altLang="en-US" dirty="0"/>
              <a:t>함수로 작성하기 위해서는 포인터가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309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A6D28-8C32-47F3-AC3D-7AD8F381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9D05-4D0C-4136-945B-63987AB6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swap(int *a, int *b)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c = *a;</a:t>
            </a:r>
          </a:p>
          <a:p>
            <a:pPr marL="0" indent="0">
              <a:buNone/>
            </a:pPr>
            <a:r>
              <a:rPr lang="en-US" altLang="ko-KR" dirty="0"/>
              <a:t>	*a = *b;</a:t>
            </a:r>
          </a:p>
          <a:p>
            <a:pPr marL="0" indent="0">
              <a:buNone/>
            </a:pPr>
            <a:r>
              <a:rPr lang="en-US" altLang="ko-KR" dirty="0"/>
              <a:t>	*b = c;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41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527F-1AC6-4CE4-B1B2-565DA0D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생각해볼만한</a:t>
            </a:r>
            <a:r>
              <a:rPr lang="ko-KR" altLang="en-US" dirty="0"/>
              <a:t>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15A92-5DB6-4997-A120-391884E5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함수의 </a:t>
            </a:r>
            <a:r>
              <a:rPr lang="ko-KR" altLang="en-US" dirty="0" err="1"/>
              <a:t>리턴값은</a:t>
            </a:r>
            <a:r>
              <a:rPr lang="ko-KR" altLang="en-US" dirty="0"/>
              <a:t> 한 개인데</a:t>
            </a:r>
            <a:r>
              <a:rPr lang="en-US" altLang="ko-KR" dirty="0"/>
              <a:t>, </a:t>
            </a:r>
            <a:r>
              <a:rPr lang="ko-KR" altLang="en-US" dirty="0"/>
              <a:t>여러 개의 결과를 함수 바깥으로 전달하고 </a:t>
            </a:r>
            <a:r>
              <a:rPr lang="ko-KR" altLang="en-US" dirty="0" err="1"/>
              <a:t>싶을때</a:t>
            </a:r>
            <a:r>
              <a:rPr lang="ko-KR" altLang="en-US" dirty="0"/>
              <a:t> 포인터를 이용할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calculate(int * scores, int count, double * average, double * </a:t>
            </a:r>
            <a:r>
              <a:rPr lang="en-US" altLang="ko-KR" dirty="0" err="1"/>
              <a:t>devi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….</a:t>
            </a:r>
          </a:p>
          <a:p>
            <a:pPr marL="0" indent="0">
              <a:buNone/>
            </a:pPr>
            <a:r>
              <a:rPr lang="en-US" altLang="ko-KR" dirty="0"/>
              <a:t>	*average = </a:t>
            </a:r>
            <a:r>
              <a:rPr lang="en-US" altLang="ko-KR" dirty="0" err="1"/>
              <a:t>calculatedavg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en-US" altLang="ko-KR" dirty="0" err="1"/>
              <a:t>devi</a:t>
            </a:r>
            <a:r>
              <a:rPr lang="en-US" altLang="ko-KR" dirty="0"/>
              <a:t> = </a:t>
            </a:r>
            <a:r>
              <a:rPr lang="en-US" altLang="ko-KR" dirty="0" err="1"/>
              <a:t>calculateddevi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525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B9A4-A12B-4AA9-BE41-E29804EC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단점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59D9D-5283-4AD2-B143-2362F2D1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문제가 생기면 머리가 매우 아픕니다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https://blogs.unity3d.com/2016/04/25/debugging-memory-corruption-who-the-hell-writes-2-into-my-stack-2/</a:t>
            </a:r>
            <a:endParaRPr lang="en-US" altLang="ko-KR" dirty="0"/>
          </a:p>
          <a:p>
            <a:r>
              <a:rPr lang="ko-KR" altLang="en-US" dirty="0"/>
              <a:t>위의 링크는 메모리를 편리하게 관리해 주는 </a:t>
            </a:r>
            <a:r>
              <a:rPr lang="en-US" altLang="ko-KR" dirty="0"/>
              <a:t>C# </a:t>
            </a:r>
            <a:r>
              <a:rPr lang="ko-KR" altLang="en-US" dirty="0"/>
              <a:t>언어의 메모리 </a:t>
            </a:r>
            <a:r>
              <a:rPr lang="ko-KR" altLang="en-US" dirty="0" err="1"/>
              <a:t>디버깅인데도</a:t>
            </a:r>
            <a:r>
              <a:rPr lang="ko-KR" altLang="en-US" dirty="0"/>
              <a:t> 불구하고 사람들이 매우 괴로워하는 것을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메모리를 잘못 건드리면 왜 문제인지 실습을 통해 알아봅시다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12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1433-64A0-4F8C-9623-155F2267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대안</a:t>
            </a:r>
            <a:r>
              <a:rPr lang="en-US" altLang="ko-KR" dirty="0"/>
              <a:t>, </a:t>
            </a:r>
            <a:r>
              <a:rPr lang="ko-KR" altLang="en-US" dirty="0"/>
              <a:t>참조형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998B8-D124-4F2A-BA2F-00634A25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포인터의 </a:t>
            </a:r>
            <a:r>
              <a:rPr lang="en-US" altLang="ko-KR" dirty="0"/>
              <a:t>*</a:t>
            </a:r>
            <a:r>
              <a:rPr lang="ko-KR" altLang="en-US" dirty="0"/>
              <a:t>의 공포에서 벗어나게 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헷갈릴지도 모릅니다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별명을 붙이는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 =10;</a:t>
            </a:r>
          </a:p>
          <a:p>
            <a:pPr marL="0" indent="0">
              <a:buNone/>
            </a:pPr>
            <a:r>
              <a:rPr lang="en-US" altLang="ko-KR" dirty="0"/>
              <a:t>int&amp; </a:t>
            </a:r>
            <a:r>
              <a:rPr lang="en-US" altLang="ko-KR" dirty="0" err="1"/>
              <a:t>aliasofa</a:t>
            </a:r>
            <a:r>
              <a:rPr lang="en-US" altLang="ko-KR" dirty="0"/>
              <a:t> = a;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aliasofa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a=20;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aliasofa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aliasofa</a:t>
            </a:r>
            <a:r>
              <a:rPr lang="en-US" altLang="ko-KR" dirty="0"/>
              <a:t> = 1000;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</p:txBody>
      </p:sp>
    </p:spTree>
    <p:extLst>
      <p:ext uri="{BB962C8B-B14F-4D97-AF65-F5344CB8AC3E}">
        <p14:creationId xmlns:p14="http://schemas.microsoft.com/office/powerpoint/2010/main" val="2867763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66EE-7FD4-42CC-853D-6E2050E8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참조형을 이용하여 </a:t>
            </a:r>
            <a:r>
              <a:rPr lang="en-US" altLang="ko-KR" dirty="0"/>
              <a:t>swap </a:t>
            </a:r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9B775-AACB-4DF0-88E5-4C9CA004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swap(int &amp; a, int &amp;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c = a;</a:t>
            </a:r>
          </a:p>
          <a:p>
            <a:pPr marL="0" indent="0">
              <a:buNone/>
            </a:pPr>
            <a:r>
              <a:rPr lang="en-US" altLang="ko-KR" dirty="0"/>
              <a:t>	a=b;</a:t>
            </a:r>
          </a:p>
          <a:p>
            <a:pPr marL="0" indent="0">
              <a:buNone/>
            </a:pPr>
            <a:r>
              <a:rPr lang="en-US" altLang="ko-KR" dirty="0"/>
              <a:t>	b=c;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816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BC15-95D2-4836-A18D-2DD12CFE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0A0B9-2690-4636-8746-D08FE2C3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어떤 두 개의 변수가 밀접한 연관을 갖고 처리시에 항상 </a:t>
            </a:r>
            <a:r>
              <a:rPr lang="ko-KR" altLang="en-US" dirty="0" err="1"/>
              <a:t>붙어다니는</a:t>
            </a:r>
            <a:r>
              <a:rPr lang="ko-KR" altLang="en-US" dirty="0"/>
              <a:t> 덩어리를 만들고 싶을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언어에서는 구조체</a:t>
            </a:r>
            <a:r>
              <a:rPr lang="en-US" altLang="ko-KR" dirty="0"/>
              <a:t>(structure, struct)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문법</a:t>
            </a:r>
            <a:r>
              <a:rPr lang="en-US" altLang="ko-KR" dirty="0"/>
              <a:t>:</a:t>
            </a:r>
          </a:p>
          <a:p>
            <a:pPr lvl="1">
              <a:buFontTx/>
              <a:buChar char="-"/>
            </a:pPr>
            <a:r>
              <a:rPr lang="en-US" altLang="ko-KR" dirty="0"/>
              <a:t>struct name {</a:t>
            </a:r>
          </a:p>
          <a:p>
            <a:pPr marL="914400" lvl="2" indent="0">
              <a:buNone/>
            </a:pPr>
            <a:r>
              <a:rPr lang="en-US" altLang="ko-KR" dirty="0"/>
              <a:t>    members</a:t>
            </a:r>
          </a:p>
          <a:p>
            <a:pPr lvl="1">
              <a:buFontTx/>
              <a:buChar char="-"/>
            </a:pPr>
            <a:r>
              <a:rPr lang="en-US" altLang="ko-KR" dirty="0"/>
              <a:t>}</a:t>
            </a:r>
          </a:p>
          <a:p>
            <a:pPr lvl="1">
              <a:buFontTx/>
              <a:buChar char="-"/>
            </a:pPr>
            <a:r>
              <a:rPr lang="en-US" altLang="ko-KR" dirty="0"/>
              <a:t>struct name </a:t>
            </a:r>
            <a:r>
              <a:rPr lang="en-US" altLang="ko-KR" dirty="0" err="1"/>
              <a:t>varname</a:t>
            </a:r>
            <a:r>
              <a:rPr lang="en-US" altLang="ko-KR" dirty="0"/>
              <a:t>;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8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5930-FEA1-43FE-A027-8BD4B8D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struct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2E3B3-D8A4-4464-BA2B-6B7FC412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struct Coordinate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x, y;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struct Coordinate mycoord1;</a:t>
            </a:r>
          </a:p>
          <a:p>
            <a:pPr marL="0" indent="0">
              <a:buNone/>
            </a:pPr>
            <a:r>
              <a:rPr lang="en-US" altLang="ko-KR" dirty="0"/>
              <a:t>	mycoord1.x = 10;</a:t>
            </a:r>
          </a:p>
          <a:p>
            <a:pPr marL="0" indent="0">
              <a:buNone/>
            </a:pPr>
            <a:r>
              <a:rPr lang="en-US" altLang="ko-KR" dirty="0"/>
              <a:t>	mycoord1.y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mycoord.x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mycoord.y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55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5F2D-3A9E-46E5-A5EB-0B40F2AD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716F8-9BD5-468D-BE44-D2319341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struct </a:t>
            </a:r>
            <a:r>
              <a:rPr lang="ko-KR" altLang="en-US" dirty="0"/>
              <a:t>변수를 사용할 때마다 </a:t>
            </a:r>
            <a:r>
              <a:rPr lang="en-US" altLang="ko-KR" dirty="0"/>
              <a:t>struct </a:t>
            </a:r>
            <a:r>
              <a:rPr lang="ko-KR" altLang="en-US" dirty="0"/>
              <a:t>구조체이름 변수이름 이렇게 세 단어를 치는 것은 귀찮습니다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typedef </a:t>
            </a:r>
            <a:r>
              <a:rPr lang="ko-KR" altLang="en-US" dirty="0"/>
              <a:t>키워드를 이용하면 </a:t>
            </a:r>
            <a:r>
              <a:rPr lang="ko-KR" altLang="en-US" dirty="0" err="1"/>
              <a:t>간략화할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typedef </a:t>
            </a:r>
            <a:r>
              <a:rPr lang="ko-KR" altLang="en-US" dirty="0"/>
              <a:t>원래타입이름 </a:t>
            </a:r>
            <a:r>
              <a:rPr lang="ko-KR" altLang="en-US" dirty="0" err="1"/>
              <a:t>새로운타입이름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typedef int number;</a:t>
            </a:r>
          </a:p>
          <a:p>
            <a:r>
              <a:rPr lang="en-US" altLang="ko-KR" dirty="0"/>
              <a:t>number a= 10;</a:t>
            </a:r>
          </a:p>
          <a:p>
            <a:r>
              <a:rPr lang="ko-KR" altLang="en-US" dirty="0"/>
              <a:t>새 타입을 정의하는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05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4FE4-E0AB-4543-8205-253EBBC1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 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64874-DB76-454E-B657-B609499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typedef struct </a:t>
            </a:r>
            <a:r>
              <a:rPr lang="en-US" altLang="ko-KR" dirty="0" err="1"/>
              <a:t>MYStruct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int age;</a:t>
            </a:r>
          </a:p>
          <a:p>
            <a:pPr marL="0" indent="0">
              <a:buNone/>
            </a:pPr>
            <a:r>
              <a:rPr lang="en-US" altLang="ko-KR" dirty="0"/>
              <a:t>	char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name;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MYStructure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MYStructure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a.age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a.name = “hello”;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1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C3BF-88B1-4B24-89C4-B67965D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25B2-72DD-4761-A0A1-AD74585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문의 예시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int life = 100; //</a:t>
            </a:r>
            <a:r>
              <a:rPr lang="ko-KR" altLang="en-US" dirty="0"/>
              <a:t>초기 라이프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r>
              <a:rPr lang="ko-KR" altLang="en-US" dirty="0"/>
              <a:t> 뭔가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if(life &lt;0)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 &lt;&lt; “</a:t>
            </a:r>
            <a:r>
              <a:rPr lang="ko-KR" altLang="en-US" dirty="0"/>
              <a:t>죽었습니다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    }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std::</a:t>
            </a:r>
            <a:r>
              <a:rPr lang="en-US" altLang="ko-KR" dirty="0" err="1"/>
              <a:t>cout</a:t>
            </a:r>
            <a:r>
              <a:rPr lang="en-US" altLang="ko-KR" dirty="0"/>
              <a:t>&lt;&lt; “</a:t>
            </a:r>
            <a:r>
              <a:rPr lang="ko-KR" altLang="en-US" dirty="0"/>
              <a:t>살아 있습니다“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549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F2D5-119C-4125-9244-A5659FFD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 struct </a:t>
            </a:r>
            <a:r>
              <a:rPr lang="en-US" altLang="ko-KR" dirty="0" err="1"/>
              <a:t>MYStructure</a:t>
            </a:r>
            <a:r>
              <a:rPr lang="ko-KR" altLang="en-US" dirty="0"/>
              <a:t>도 귀찮다면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D2F16-128B-4839-A855-A5B74050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typedef</a:t>
            </a:r>
            <a:r>
              <a:rPr lang="ko-KR" altLang="en-US" dirty="0"/>
              <a:t> </a:t>
            </a:r>
            <a:r>
              <a:rPr lang="en-US" altLang="ko-KR" dirty="0"/>
              <a:t>struct{</a:t>
            </a:r>
          </a:p>
          <a:p>
            <a:pPr marL="0" indent="0">
              <a:buNone/>
            </a:pPr>
            <a:r>
              <a:rPr lang="en-US" altLang="ko-KR" dirty="0"/>
              <a:t>	int x, y, z</a:t>
            </a:r>
          </a:p>
          <a:p>
            <a:pPr marL="0" indent="0">
              <a:buNone/>
            </a:pPr>
            <a:r>
              <a:rPr lang="en-US" altLang="ko-KR" dirty="0"/>
              <a:t>}Vector3I;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Vector3I </a:t>
            </a:r>
            <a:r>
              <a:rPr lang="en-US" altLang="ko-KR" dirty="0" err="1"/>
              <a:t>myvec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myvec.x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myvec.y</a:t>
            </a:r>
            <a:r>
              <a:rPr lang="en-US" altLang="ko-KR" dirty="0"/>
              <a:t> = 100;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myvec.z</a:t>
            </a:r>
            <a:r>
              <a:rPr lang="en-US" altLang="ko-KR" dirty="0"/>
              <a:t> = -1;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964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C4FE-9E6D-4859-8875-CB106CEF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성적처리 프로그램을 만들기 위해 학생 구조체를 만들어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2B951-C089-402E-A78F-089CDC43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typedef struct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kor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eng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int math;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Student_score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076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6F0E-7469-41DB-86A1-4B302815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함수의 인자로 사용할 수도 있습니다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322-791D-48AB-9699-4A95EC9B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구조체도 결국 타입의 일종이기 때문입니다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printScores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국어</a:t>
            </a:r>
            <a:r>
              <a:rPr lang="en-US" altLang="ko-KR" dirty="0"/>
              <a:t>:”&lt;&lt;</a:t>
            </a:r>
            <a:r>
              <a:rPr lang="en-US" altLang="ko-KR" dirty="0" err="1"/>
              <a:t>score.kor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영어</a:t>
            </a:r>
            <a:r>
              <a:rPr lang="en-US" altLang="ko-KR" dirty="0"/>
              <a:t>:”&lt;&lt;</a:t>
            </a:r>
            <a:r>
              <a:rPr lang="en-US" altLang="ko-KR" dirty="0" err="1"/>
              <a:t>score.eng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수학</a:t>
            </a:r>
            <a:r>
              <a:rPr lang="en-US" altLang="ko-KR" dirty="0"/>
              <a:t>:”&lt;&lt;</a:t>
            </a:r>
            <a:r>
              <a:rPr lang="en-US" altLang="ko-KR" dirty="0" err="1"/>
              <a:t>score.math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058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FB9A-EE7B-4788-849A-7FB715E4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총점을 구하는 함수를 만들어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92B1B-7D0C-4B64-B45E-D6FAC127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average(</a:t>
            </a:r>
            <a:r>
              <a:rPr lang="en-US" altLang="ko-KR" dirty="0" err="1"/>
              <a:t>Student_score</a:t>
            </a:r>
            <a:r>
              <a:rPr lang="en-US" altLang="ko-KR" dirty="0"/>
              <a:t> 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totalScore</a:t>
            </a:r>
            <a:r>
              <a:rPr lang="en-US" altLang="ko-KR" dirty="0"/>
              <a:t>(score)/3.0f; //3</a:t>
            </a:r>
            <a:r>
              <a:rPr lang="ko-KR" altLang="en-US" dirty="0"/>
              <a:t>으로 나누면 </a:t>
            </a:r>
            <a:r>
              <a:rPr lang="ko-KR" altLang="en-US" dirty="0" err="1"/>
              <a:t>정수값</a:t>
            </a:r>
            <a:r>
              <a:rPr lang="en-US" altLang="ko-KR" dirty="0"/>
              <a:t>, 3.0f</a:t>
            </a:r>
            <a:r>
              <a:rPr lang="ko-KR" altLang="en-US" dirty="0"/>
              <a:t>로 나누면 </a:t>
            </a:r>
            <a:r>
              <a:rPr lang="ko-KR" altLang="en-US" dirty="0" err="1"/>
              <a:t>실수값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565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9D8B-0019-4953-BA7D-7D8E5663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비효율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FA5FD-AEB5-4E16-829A-67342769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함수의 인자로 전달할 때는 구조체의 멤버가 전부 복사됩니다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거대한 구조체를 인자로 넘기면 그 거대한 구조체가 복사되는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구조체를 전달할 때는 구조체 자체를 넘기는 것보다는 되도록이면 그 구조체의 참조를 넘기는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9458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A9EC2-9AF9-44AA-A46A-4136FD4F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CFB0D-7848-480F-BBB2-E1D191D2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(*score).</a:t>
            </a:r>
            <a:r>
              <a:rPr lang="en-US" altLang="ko-KR" dirty="0" err="1"/>
              <a:t>kor</a:t>
            </a:r>
            <a:r>
              <a:rPr lang="en-US" altLang="ko-KR" dirty="0"/>
              <a:t> + (*score).</a:t>
            </a:r>
            <a:r>
              <a:rPr lang="en-US" altLang="ko-KR" dirty="0" err="1"/>
              <a:t>eng</a:t>
            </a:r>
            <a:r>
              <a:rPr lang="en-US" altLang="ko-KR" dirty="0"/>
              <a:t> + (*score).math;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08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69F3-1705-4C4C-BD06-56E403DD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 포인터는 위험합니다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93935-D873-4BFE-A2A5-9D638BF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totalScrore</a:t>
            </a:r>
            <a:r>
              <a:rPr lang="en-US" altLang="ko-KR" dirty="0"/>
              <a:t>(NULL);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프로그램이 죽습니다</a:t>
            </a:r>
            <a:r>
              <a:rPr lang="en-US" altLang="ko-KR" dirty="0"/>
              <a:t>. </a:t>
            </a:r>
            <a:r>
              <a:rPr lang="ko-KR" altLang="en-US" dirty="0"/>
              <a:t>따라서 이것보다 안전한 참조형을 사용합시다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&amp;score)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377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7B05A-3474-4D4B-911B-67A326A1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이것도 믿음직스럽지 않습니다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5D4FB-6AAE-4FB3-9ECD-53420431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호출한 함수 내부에서 매개 변수의 값을 변경하면 어떡하죠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값을 전달한 것</a:t>
            </a:r>
            <a:r>
              <a:rPr lang="en-US" altLang="ko-KR" dirty="0"/>
              <a:t>(</a:t>
            </a:r>
            <a:r>
              <a:rPr lang="ko-KR" altLang="en-US" dirty="0"/>
              <a:t>제일 처음 구현한 것</a:t>
            </a:r>
            <a:r>
              <a:rPr lang="en-US" altLang="ko-KR" dirty="0"/>
              <a:t>)</a:t>
            </a:r>
            <a:r>
              <a:rPr lang="ko-KR" altLang="en-US" dirty="0"/>
              <a:t>은 함수 내부에서 매개 변수 구조체의 </a:t>
            </a:r>
            <a:r>
              <a:rPr lang="ko-KR" altLang="en-US" dirty="0" err="1"/>
              <a:t>내부값을</a:t>
            </a:r>
            <a:r>
              <a:rPr lang="ko-KR" altLang="en-US" dirty="0"/>
              <a:t> 변경해도 함수를 호출한 측에서는 변화가 없습니다</a:t>
            </a:r>
            <a:r>
              <a:rPr lang="en-US" altLang="ko-KR" dirty="0"/>
              <a:t>. </a:t>
            </a:r>
            <a:r>
              <a:rPr lang="ko-KR" altLang="en-US" dirty="0"/>
              <a:t>복사본을 변경한 것이기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포인터나 참조형을 전달했을 때 함수 내부에서 매개 변수 구조체의 </a:t>
            </a:r>
            <a:r>
              <a:rPr lang="ko-KR" altLang="en-US" dirty="0" err="1"/>
              <a:t>내부값을</a:t>
            </a:r>
            <a:r>
              <a:rPr lang="ko-KR" altLang="en-US" dirty="0"/>
              <a:t> 변경하면 호출한 측에서의 구조체 내용도 변경됩니다</a:t>
            </a:r>
            <a:r>
              <a:rPr lang="en-US" altLang="ko-KR" dirty="0"/>
              <a:t>. </a:t>
            </a:r>
            <a:r>
              <a:rPr lang="ko-KR" altLang="en-US" dirty="0"/>
              <a:t>그러므로 위험합니다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 </a:t>
            </a:r>
            <a:r>
              <a:rPr lang="en-US" altLang="ko-KR" dirty="0"/>
              <a:t>const</a:t>
            </a:r>
            <a:r>
              <a:rPr lang="ko-KR" altLang="en-US" dirty="0"/>
              <a:t>라는 제한을 거는 습관을 들입시다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39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B68A-8741-44A9-8662-CEA0EBD9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A9276-769D-454E-999D-8B38BA95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(const 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(*score).</a:t>
            </a:r>
            <a:r>
              <a:rPr lang="en-US" altLang="ko-KR" dirty="0" err="1"/>
              <a:t>kor</a:t>
            </a:r>
            <a:r>
              <a:rPr lang="en-US" altLang="ko-KR" dirty="0"/>
              <a:t> + (*score).</a:t>
            </a:r>
            <a:r>
              <a:rPr lang="en-US" altLang="ko-KR" dirty="0" err="1"/>
              <a:t>eng</a:t>
            </a:r>
            <a:r>
              <a:rPr lang="en-US" altLang="ko-KR" dirty="0"/>
              <a:t> + (*score).math;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030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25DD0-C677-4326-9181-75060E8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*(score).</a:t>
            </a:r>
            <a:r>
              <a:rPr lang="ko-KR" altLang="en-US" dirty="0"/>
              <a:t>은 쓰기 불편합니다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FEDFE-6034-4B9E-B0D9-7EC25028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score-&gt;</a:t>
            </a:r>
            <a:r>
              <a:rPr lang="ko-KR" altLang="en-US" dirty="0"/>
              <a:t>로 바꿔 써도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score-&gt;</a:t>
            </a:r>
            <a:r>
              <a:rPr lang="en-US" altLang="ko-KR" dirty="0" err="1"/>
              <a:t>kor</a:t>
            </a:r>
            <a:r>
              <a:rPr lang="en-US" altLang="ko-KR" dirty="0"/>
              <a:t> + score-&gt;</a:t>
            </a:r>
            <a:r>
              <a:rPr lang="en-US" altLang="ko-KR" dirty="0" err="1"/>
              <a:t>eng</a:t>
            </a:r>
            <a:r>
              <a:rPr lang="en-US" altLang="ko-KR" dirty="0"/>
              <a:t> + score-&gt;math;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(&amp;score);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2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292F-9D6F-4991-BFF5-373AEC3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뭔가 입출력하기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E5565-CBB8-4A43-8973-E742F46F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ko-KR" altLang="en-US" dirty="0"/>
              <a:t>출력내용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 </a:t>
            </a:r>
            <a:r>
              <a:rPr lang="ko-KR" altLang="en-US" dirty="0" err="1"/>
              <a:t>입력내용받을변수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7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2EB5D-6D17-4B96-B402-77628569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 참조형이 더 안전하므로 참조형을 사용합시다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DF6BC-8DD7-401D-9BC7-4AC3ED58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(const</a:t>
            </a:r>
            <a:r>
              <a:rPr lang="ko-KR" altLang="en-US" dirty="0"/>
              <a:t> </a:t>
            </a:r>
            <a:r>
              <a:rPr lang="en-US" altLang="ko-KR" dirty="0" err="1"/>
              <a:t>Student_score</a:t>
            </a:r>
            <a:r>
              <a:rPr lang="en-US" altLang="ko-KR" dirty="0"/>
              <a:t> &amp;score)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score.kor</a:t>
            </a:r>
            <a:r>
              <a:rPr lang="en-US" altLang="ko-KR" dirty="0"/>
              <a:t> + </a:t>
            </a:r>
            <a:r>
              <a:rPr lang="en-US" altLang="ko-KR" dirty="0" err="1"/>
              <a:t>score.eng</a:t>
            </a:r>
            <a:r>
              <a:rPr lang="en-US" altLang="ko-KR" dirty="0"/>
              <a:t> + </a:t>
            </a:r>
            <a:r>
              <a:rPr lang="en-US" altLang="ko-KR" dirty="0" err="1"/>
              <a:t>score.math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Student_score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= 100; </a:t>
            </a:r>
            <a:r>
              <a:rPr lang="en-US" altLang="ko-KR" dirty="0" err="1"/>
              <a:t>score.eng</a:t>
            </a:r>
            <a:r>
              <a:rPr lang="en-US" altLang="ko-KR" dirty="0"/>
              <a:t> = 40; </a:t>
            </a:r>
            <a:r>
              <a:rPr lang="en-US" altLang="ko-KR" dirty="0" err="1"/>
              <a:t>score.math</a:t>
            </a:r>
            <a:r>
              <a:rPr lang="en-US" altLang="ko-KR" dirty="0"/>
              <a:t>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totalScore</a:t>
            </a:r>
            <a:r>
              <a:rPr lang="en-US" altLang="ko-KR" dirty="0"/>
              <a:t>(score);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54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BAD0-4D0F-4C68-ACEB-4D26164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애초에 함수에 매개변수로 구조체를 넘겨주는 것 </a:t>
            </a:r>
            <a:r>
              <a:rPr lang="ko-KR" altLang="en-US" dirty="0" err="1"/>
              <a:t>부터가</a:t>
            </a:r>
            <a:r>
              <a:rPr lang="ko-KR" altLang="en-US" dirty="0"/>
              <a:t> 불편합니다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E14EB-3B2D-469F-B5F9-29D17672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3976"/>
            <a:ext cx="8946541" cy="50740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함수를 구조체에 넣어두면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score.totalScore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ko-KR" altLang="en-US" dirty="0"/>
              <a:t>이렇게 깔끔한 느낌으로 사용할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typedef struct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eng</a:t>
            </a:r>
            <a:r>
              <a:rPr lang="en-US" altLang="ko-KR" dirty="0"/>
              <a:t>, math;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total_score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	return this-&gt;</a:t>
            </a:r>
            <a:r>
              <a:rPr lang="en-US" altLang="ko-KR" dirty="0" err="1"/>
              <a:t>kor+this</a:t>
            </a:r>
            <a:r>
              <a:rPr lang="en-US" altLang="ko-KR" dirty="0"/>
              <a:t>-&gt;</a:t>
            </a:r>
            <a:r>
              <a:rPr lang="en-US" altLang="ko-KR" dirty="0" err="1"/>
              <a:t>eng+this</a:t>
            </a:r>
            <a:r>
              <a:rPr lang="en-US" altLang="ko-KR" dirty="0"/>
              <a:t>-&gt;math;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 err="1"/>
              <a:t>MyScore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MyScore</a:t>
            </a:r>
            <a:r>
              <a:rPr lang="en-US" altLang="ko-KR" dirty="0"/>
              <a:t> score;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score.kor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score.math</a:t>
            </a:r>
            <a:r>
              <a:rPr lang="en-US" altLang="ko-KR" dirty="0"/>
              <a:t> = 20;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score.eng</a:t>
            </a:r>
            <a:r>
              <a:rPr lang="en-US" altLang="ko-KR" dirty="0"/>
              <a:t> = 30;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score.total_score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266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80B35-67C4-430C-B440-A39E550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AEDBF-0B77-4802-9DB6-93B57234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구조체나 나중에 배울 클래스의 내부에서 정의된</a:t>
            </a:r>
            <a:r>
              <a:rPr lang="en-US" altLang="ko-KR" dirty="0"/>
              <a:t>, </a:t>
            </a:r>
            <a:r>
              <a:rPr lang="ko-KR" altLang="en-US" dirty="0"/>
              <a:t>즉 구조체나 클래스에 소속된 멤버 함수에서</a:t>
            </a:r>
            <a:r>
              <a:rPr lang="en-US" altLang="ko-KR" dirty="0"/>
              <a:t>, </a:t>
            </a:r>
            <a:r>
              <a:rPr lang="ko-KR" altLang="en-US" dirty="0"/>
              <a:t>자기가 현재 일하고 있는 대상 객체를 나타내는 포인터입니다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int </a:t>
            </a:r>
            <a:r>
              <a:rPr lang="en-US" altLang="ko-KR" dirty="0" err="1"/>
              <a:t>totalScore</a:t>
            </a:r>
            <a:r>
              <a:rPr lang="en-US" altLang="ko-KR" dirty="0"/>
              <a:t>(</a:t>
            </a:r>
            <a:r>
              <a:rPr lang="en-US" altLang="ko-KR" dirty="0" err="1"/>
              <a:t>Student_score</a:t>
            </a:r>
            <a:r>
              <a:rPr lang="en-US" altLang="ko-KR" dirty="0"/>
              <a:t> *score)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score-&gt;</a:t>
            </a:r>
            <a:r>
              <a:rPr lang="en-US" altLang="ko-KR" dirty="0" err="1"/>
              <a:t>kor</a:t>
            </a:r>
            <a:r>
              <a:rPr lang="en-US" altLang="ko-KR" dirty="0"/>
              <a:t> + score-&gt;</a:t>
            </a:r>
            <a:r>
              <a:rPr lang="en-US" altLang="ko-KR" dirty="0" err="1"/>
              <a:t>eng</a:t>
            </a:r>
            <a:r>
              <a:rPr lang="en-US" altLang="ko-KR" dirty="0"/>
              <a:t> + score-&gt;math;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ko-KR" altLang="en-US" dirty="0"/>
              <a:t>에서 </a:t>
            </a:r>
            <a:r>
              <a:rPr lang="en-US" altLang="ko-KR" dirty="0"/>
              <a:t>score </a:t>
            </a:r>
            <a:r>
              <a:rPr lang="ko-KR" altLang="en-US" dirty="0"/>
              <a:t>매개변수에 해당하는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</a:t>
            </a:r>
            <a:r>
              <a:rPr lang="ko-KR" altLang="en-US" dirty="0"/>
              <a:t>표현은 생략할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461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CEFEB-938A-4352-BE6D-D64B550D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자신은 자기가 관리하는 구조체를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2F8EE-EDF7-47A9-9C6B-3D26C2E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typedef struct Vector2I</a:t>
            </a:r>
          </a:p>
          <a:p>
            <a:pPr marL="0" indent="0">
              <a:buNone/>
            </a:pPr>
            <a:r>
              <a:rPr lang="en-US" altLang="ko-KR" dirty="0"/>
              <a:t>     {</a:t>
            </a:r>
          </a:p>
          <a:p>
            <a:pPr marL="0" indent="0">
              <a:buNone/>
            </a:pPr>
            <a:r>
              <a:rPr lang="en-US" altLang="ko-KR" dirty="0"/>
              <a:t>		int x;</a:t>
            </a:r>
          </a:p>
          <a:p>
            <a:pPr marL="0" indent="0">
              <a:buNone/>
            </a:pPr>
            <a:r>
              <a:rPr lang="en-US" altLang="ko-KR" dirty="0"/>
              <a:t>		int y;</a:t>
            </a:r>
          </a:p>
          <a:p>
            <a:pPr marL="0" indent="0">
              <a:buNone/>
            </a:pPr>
            <a:r>
              <a:rPr lang="en-US" altLang="ko-KR" dirty="0"/>
              <a:t>		struct Vector2I &amp; add(const struct Vector2I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x+=</a:t>
            </a:r>
            <a:r>
              <a:rPr lang="en-US" altLang="ko-KR" dirty="0" err="1"/>
              <a:t>other.x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y+=</a:t>
            </a:r>
            <a:r>
              <a:rPr lang="en-US" altLang="ko-KR" dirty="0" err="1"/>
              <a:t>other.y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return *this;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}Vector2I;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1369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FD17-B033-43F0-AA58-3FAE379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typedef struct </a:t>
            </a:r>
            <a:r>
              <a:rPr lang="ko-KR" altLang="en-US" dirty="0"/>
              <a:t>하지 않고 </a:t>
            </a:r>
            <a:r>
              <a:rPr lang="en-US" altLang="ko-KR" dirty="0"/>
              <a:t>struct</a:t>
            </a:r>
            <a:r>
              <a:rPr lang="ko-KR" altLang="en-US" dirty="0"/>
              <a:t>해도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10DB-251B-4A6C-9004-AE1A6D15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struct Vector2I</a:t>
            </a:r>
          </a:p>
          <a:p>
            <a:pPr marL="0" indent="0">
              <a:buNone/>
            </a:pPr>
            <a:r>
              <a:rPr lang="en-US" altLang="ko-KR" dirty="0"/>
              <a:t>     {</a:t>
            </a:r>
          </a:p>
          <a:p>
            <a:pPr marL="0" indent="0">
              <a:buNone/>
            </a:pPr>
            <a:r>
              <a:rPr lang="en-US" altLang="ko-KR" dirty="0"/>
              <a:t>		int x;</a:t>
            </a:r>
          </a:p>
          <a:p>
            <a:pPr marL="0" indent="0">
              <a:buNone/>
            </a:pPr>
            <a:r>
              <a:rPr lang="en-US" altLang="ko-KR" dirty="0"/>
              <a:t>		int y;</a:t>
            </a:r>
          </a:p>
          <a:p>
            <a:pPr marL="0" indent="0">
              <a:buNone/>
            </a:pPr>
            <a:r>
              <a:rPr lang="en-US" altLang="ko-KR" dirty="0"/>
              <a:t>		Vector2I &amp; add(const Vector2I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x+=</a:t>
            </a:r>
            <a:r>
              <a:rPr lang="en-US" altLang="ko-KR" dirty="0" err="1"/>
              <a:t>other.x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y+=</a:t>
            </a:r>
            <a:r>
              <a:rPr lang="en-US" altLang="ko-KR" dirty="0" err="1"/>
              <a:t>other.y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return *this;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9345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512D-8BC0-4D7A-BDAB-A599FF8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AB67-98B3-4E47-BF02-590FF8AA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Vector2I x, 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x.x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x.y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y.x</a:t>
            </a:r>
            <a:r>
              <a:rPr lang="en-US" altLang="ko-KR" dirty="0"/>
              <a:t> = -3;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y.y</a:t>
            </a:r>
            <a:r>
              <a:rPr lang="en-US" altLang="ko-KR" dirty="0"/>
              <a:t> = 29;</a:t>
            </a:r>
          </a:p>
          <a:p>
            <a:pPr marL="0" indent="0">
              <a:buNone/>
            </a:pPr>
            <a:r>
              <a:rPr lang="en-US" altLang="ko-KR" dirty="0"/>
              <a:t>	Vector2I &amp;res = </a:t>
            </a:r>
            <a:r>
              <a:rPr lang="en-US" altLang="ko-KR" dirty="0" err="1"/>
              <a:t>x.add</a:t>
            </a:r>
            <a:r>
              <a:rPr lang="en-US" altLang="ko-KR" dirty="0"/>
              <a:t>(y);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res.x</a:t>
            </a:r>
            <a:r>
              <a:rPr lang="en-US" altLang="ko-KR" dirty="0"/>
              <a:t>&lt;&lt;“,”&lt;&lt;</a:t>
            </a:r>
            <a:r>
              <a:rPr lang="en-US" altLang="ko-KR" dirty="0" err="1"/>
              <a:t>res.y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80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1330-E441-46B4-AC8A-DDBFD1F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AAEB5-7099-4FCB-9514-05819E32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구조체의 객체를 하나 선언하고 매번 그 초기값을 다른 문장으로 서술해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그것의 불편함을 막기 위해 </a:t>
            </a:r>
            <a:r>
              <a:rPr lang="en-US" altLang="ko-KR" dirty="0"/>
              <a:t>constructor(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  <a:r>
              <a:rPr lang="ko-KR" altLang="en-US" dirty="0"/>
              <a:t>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구조체의 이름과 같은 이름의 함수라 보시면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struct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1969238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98C2-8DBD-458F-A6A8-AA562CFA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F6C2-5AE6-49F2-9B84-3C5225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Account </a:t>
            </a:r>
            <a:r>
              <a:rPr lang="en-US" altLang="ko-KR" dirty="0" err="1"/>
              <a:t>chulsu</a:t>
            </a:r>
            <a:r>
              <a:rPr lang="en-US" altLang="ko-KR" dirty="0"/>
              <a:t>(“</a:t>
            </a:r>
            <a:r>
              <a:rPr lang="ko-KR" altLang="en-US" dirty="0"/>
              <a:t>철수</a:t>
            </a:r>
            <a:r>
              <a:rPr lang="en-US" altLang="ko-KR" dirty="0"/>
              <a:t>”, 10000);</a:t>
            </a:r>
          </a:p>
          <a:p>
            <a:pPr marL="0" indent="0">
              <a:buNone/>
            </a:pPr>
            <a:r>
              <a:rPr lang="en-US" altLang="ko-KR" dirty="0"/>
              <a:t>	Account </a:t>
            </a:r>
            <a:r>
              <a:rPr lang="en-US" altLang="ko-KR" dirty="0" err="1"/>
              <a:t>yeonghi</a:t>
            </a:r>
            <a:r>
              <a:rPr lang="en-US" altLang="ko-KR" dirty="0"/>
              <a:t>(“</a:t>
            </a:r>
            <a:r>
              <a:rPr lang="ko-KR" altLang="en-US" dirty="0"/>
              <a:t>영희</a:t>
            </a:r>
            <a:r>
              <a:rPr lang="en-US" altLang="ko-KR" dirty="0"/>
              <a:t>”, 10000);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 </a:t>
            </a:r>
            <a:r>
              <a:rPr lang="en-US" altLang="ko-KR" dirty="0" err="1"/>
              <a:t>chulsu.money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여기서 깨달을 수 있는 게</a:t>
            </a:r>
            <a:r>
              <a:rPr lang="en-US" altLang="ko-KR" dirty="0"/>
              <a:t>, -&gt;</a:t>
            </a:r>
            <a:r>
              <a:rPr lang="ko-KR" altLang="en-US" dirty="0"/>
              <a:t>나 </a:t>
            </a:r>
            <a:r>
              <a:rPr lang="en-US" altLang="ko-KR" dirty="0"/>
              <a:t>.(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‘~</a:t>
            </a:r>
            <a:r>
              <a:rPr lang="ko-KR" altLang="en-US" dirty="0"/>
              <a:t>의</a:t>
            </a:r>
            <a:r>
              <a:rPr lang="en-US" altLang="ko-KR" dirty="0"/>
              <a:t>’</a:t>
            </a:r>
            <a:r>
              <a:rPr lang="ko-KR" altLang="en-US" dirty="0"/>
              <a:t>같은 느낌을 풍긴다는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56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6918-AF79-4A6A-8CEA-597DFDC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struct</a:t>
            </a:r>
            <a:r>
              <a:rPr lang="ko-KR" altLang="en-US" dirty="0"/>
              <a:t>보다 </a:t>
            </a:r>
            <a:r>
              <a:rPr lang="en-US" altLang="ko-KR" dirty="0"/>
              <a:t>class</a:t>
            </a:r>
            <a:r>
              <a:rPr lang="ko-KR" altLang="en-US" dirty="0"/>
              <a:t>라는 것을 쓰는 것이 더 편리합니다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F4BAD-48CD-4422-B10D-EB3C0663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24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8FAFC-6AF8-41DA-B9FB-6FF821AF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그리고 다시 컴파일을 하면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6A169-C68B-4D9F-B049-E31B01B6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발생합니다</a:t>
            </a:r>
            <a:r>
              <a:rPr lang="en-US" altLang="ko-KR" dirty="0"/>
              <a:t>. </a:t>
            </a:r>
            <a:r>
              <a:rPr lang="ko-KR" altLang="en-US" dirty="0"/>
              <a:t>이것이 바로 클래스의 좋은 점이라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Account</a:t>
            </a:r>
            <a:r>
              <a:rPr lang="ko-KR" altLang="en-US" dirty="0"/>
              <a:t>구조체를 아주 정교하게 만들어 두었는데</a:t>
            </a:r>
            <a:r>
              <a:rPr lang="en-US" altLang="ko-KR" dirty="0"/>
              <a:t>, </a:t>
            </a:r>
            <a:r>
              <a:rPr lang="ko-KR" altLang="en-US" dirty="0"/>
              <a:t>이 구조체를 사용하는 측에서 </a:t>
            </a:r>
            <a:r>
              <a:rPr lang="en-US" altLang="ko-KR" dirty="0"/>
              <a:t>Account </a:t>
            </a:r>
            <a:r>
              <a:rPr lang="ko-KR" altLang="en-US" dirty="0"/>
              <a:t>구조체 내부적으로 사용하는 아주 중요한 변수를 마음대로 조작할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클래스로 하면 그 조작을 컴파일러가 막아줍니다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505C-FF6F-4AE1-ABCE-FC9D0A52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시간에 배울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A97B7-30F9-4B6F-8799-C87D0C6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들면 </a:t>
            </a:r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번 출력하고 싶을 때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출력하고 싶을 때</a:t>
            </a:r>
            <a:endParaRPr lang="en-US" altLang="ko-KR" dirty="0"/>
          </a:p>
          <a:p>
            <a:r>
              <a:rPr lang="ko-KR" altLang="en-US" dirty="0"/>
              <a:t>어떤 집합의 모든 요소에 대해 뭔가 하고 싶을 때</a:t>
            </a:r>
            <a:endParaRPr lang="en-US" altLang="ko-KR" dirty="0"/>
          </a:p>
          <a:p>
            <a:r>
              <a:rPr lang="ko-KR" altLang="en-US" dirty="0"/>
              <a:t>등등에 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10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A214-F26B-4958-A04A-B191F2CC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C66F4-2249-4862-AFEF-9235575A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어쨌든 컴파일을 해야 하니까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	char * name;</a:t>
            </a:r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401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68B7-D3AB-4890-8842-AC5FA006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FBA1-C4BC-46B7-8268-CADE1443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</a:t>
            </a:r>
            <a:r>
              <a:rPr lang="en-US" altLang="ko-KR" dirty="0"/>
              <a:t>public:</a:t>
            </a:r>
            <a:r>
              <a:rPr lang="ko-KR" altLang="en-US" dirty="0"/>
              <a:t>을 붙이면 그 아래에 있는 모든 멤버들이 외부에 공개됩니다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private:</a:t>
            </a:r>
            <a:r>
              <a:rPr lang="ko-KR" altLang="en-US" dirty="0"/>
              <a:t>을 붙이면 그 아래에 있는 모든 멤버들이 공개되지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protected:</a:t>
            </a:r>
            <a:r>
              <a:rPr lang="ko-KR" altLang="en-US" dirty="0"/>
              <a:t>를 붙이면 일단은 공개되지 않는데</a:t>
            </a:r>
            <a:r>
              <a:rPr lang="en-US" altLang="ko-KR" dirty="0"/>
              <a:t>, </a:t>
            </a:r>
            <a:r>
              <a:rPr lang="ko-KR" altLang="en-US" dirty="0"/>
              <a:t>자식 클래스들에게는 공개가 됩니다</a:t>
            </a:r>
            <a:r>
              <a:rPr lang="en-US" altLang="ko-KR" dirty="0"/>
              <a:t>. (</a:t>
            </a:r>
            <a:r>
              <a:rPr lang="ko-KR" altLang="en-US" dirty="0"/>
              <a:t>나중에 배웁니다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0008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B48D-2401-4BD2-8B87-70A59233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15F24-EBC2-4592-9091-CE05AA5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어쨌든 컴파일을 해야 하니까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private:</a:t>
            </a:r>
          </a:p>
          <a:p>
            <a:pPr marL="0" indent="0">
              <a:buNone/>
            </a:pPr>
            <a:r>
              <a:rPr lang="en-US" altLang="ko-KR" dirty="0"/>
              <a:t>	char * password;		//</a:t>
            </a:r>
            <a:r>
              <a:rPr lang="ko-KR" altLang="en-US" dirty="0"/>
              <a:t>이것은 클래스 외부에서 접근 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	char * name;			//</a:t>
            </a:r>
            <a:r>
              <a:rPr lang="ko-KR" altLang="en-US" dirty="0"/>
              <a:t>클래스 외부에서 접근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int money;</a:t>
            </a:r>
          </a:p>
          <a:p>
            <a:pPr marL="0" indent="0">
              <a:buNone/>
            </a:pPr>
            <a:r>
              <a:rPr lang="en-US" altLang="ko-KR" dirty="0"/>
              <a:t>	Account(char * n, int </a:t>
            </a:r>
            <a:r>
              <a:rPr lang="en-US" altLang="ko-KR" dirty="0" err="1"/>
              <a:t>initmoney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this-&gt;name = n;</a:t>
            </a:r>
          </a:p>
          <a:p>
            <a:pPr marL="0" indent="0">
              <a:buNone/>
            </a:pPr>
            <a:r>
              <a:rPr lang="en-US" altLang="ko-KR" dirty="0"/>
              <a:t>		this-&gt;money = </a:t>
            </a:r>
            <a:r>
              <a:rPr lang="en-US" altLang="ko-KR" dirty="0" err="1"/>
              <a:t>initmoney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};		//</a:t>
            </a:r>
            <a:r>
              <a:rPr lang="ko-KR" altLang="en-US" dirty="0"/>
              <a:t>세미콜론을 잊지 마세요</a:t>
            </a:r>
            <a:r>
              <a:rPr lang="en-US" altLang="ko-KR" dirty="0"/>
              <a:t>!!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70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F828-94D1-42DD-8748-AA9B91F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Account</a:t>
            </a:r>
            <a:r>
              <a:rPr lang="ko-KR" altLang="en-US" dirty="0"/>
              <a:t>클래스를 구현해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E699-16F2-4526-9F82-CE161265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돈을 가지고 생성됩니다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다른 </a:t>
            </a:r>
            <a:r>
              <a:rPr lang="en-US" altLang="ko-KR" dirty="0"/>
              <a:t>Account</a:t>
            </a:r>
            <a:r>
              <a:rPr lang="ko-KR" altLang="en-US" dirty="0"/>
              <a:t>클래스에게 돈을 보내는 기능이 있습니다</a:t>
            </a:r>
            <a:r>
              <a:rPr lang="en-US" altLang="ko-KR" dirty="0"/>
              <a:t>. </a:t>
            </a:r>
            <a:r>
              <a:rPr lang="ko-KR" altLang="en-US" dirty="0"/>
              <a:t>잔액이 부족하면 오류를 출력하고 돈을 보내지 않습니다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돈을 사용하는 기능이 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돈을 집어넣는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158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BE2D-9611-4C17-B208-F0D19CA7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A45A7-E88F-47D1-9C23-64EB195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Account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private:</a:t>
            </a:r>
          </a:p>
          <a:p>
            <a:pPr marL="0" indent="0">
              <a:buNone/>
            </a:pPr>
            <a:r>
              <a:rPr lang="en-US" altLang="ko-KR" dirty="0"/>
              <a:t>		int money;</a:t>
            </a:r>
          </a:p>
          <a:p>
            <a:pPr marL="0" indent="0">
              <a:buNone/>
            </a:pPr>
            <a:r>
              <a:rPr lang="en-US" altLang="ko-KR" dirty="0"/>
              <a:t>		char * password;</a:t>
            </a:r>
          </a:p>
          <a:p>
            <a:pPr marL="0" indent="0">
              <a:buNone/>
            </a:pPr>
            <a:r>
              <a:rPr lang="en-US" altLang="ko-KR" dirty="0"/>
              <a:t>	public:</a:t>
            </a:r>
          </a:p>
          <a:p>
            <a:pPr marL="0" indent="0">
              <a:buNone/>
            </a:pPr>
            <a:r>
              <a:rPr lang="en-US" altLang="ko-KR" dirty="0"/>
              <a:t>		char * name;</a:t>
            </a:r>
          </a:p>
          <a:p>
            <a:pPr marL="0" indent="0"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return money;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Account(char* name, int money)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this-&gt;name = name;</a:t>
            </a:r>
          </a:p>
          <a:p>
            <a:pPr marL="0" indent="0">
              <a:buNone/>
            </a:pPr>
            <a:r>
              <a:rPr lang="en-US" altLang="ko-KR" dirty="0"/>
              <a:t>			this-&gt;money = money;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51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1CF0D-2841-4770-96CF-0570DA9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F0574-04F7-4F7F-AED8-CF19756F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		void Transfer(int amount, Account &amp; other)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if(amount &gt; money){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cerr</a:t>
            </a:r>
            <a:r>
              <a:rPr lang="en-US" altLang="ko-KR" dirty="0"/>
              <a:t>&lt;&lt;“</a:t>
            </a:r>
            <a:r>
              <a:rPr lang="ko-KR" altLang="en-US" dirty="0"/>
              <a:t>돈이 없습니다“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	return;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money -= amount;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other.money</a:t>
            </a:r>
            <a:r>
              <a:rPr lang="en-US" altLang="ko-KR" dirty="0"/>
              <a:t>+=amount;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23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901-9459-4C01-B60A-11E386F6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473A9-7E67-46C4-8443-E0DA3A3B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		void </a:t>
            </a:r>
            <a:r>
              <a:rPr lang="en-US" altLang="ko-KR" dirty="0" err="1"/>
              <a:t>UseMoney</a:t>
            </a:r>
            <a:r>
              <a:rPr lang="en-US" altLang="ko-KR" dirty="0"/>
              <a:t>(int amount)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if(amount&gt; money)</a:t>
            </a:r>
          </a:p>
          <a:p>
            <a:pPr marL="0" indent="0">
              <a:buNone/>
            </a:pPr>
            <a:r>
              <a:rPr lang="en-US" altLang="ko-KR" dirty="0"/>
              <a:t>			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cerr</a:t>
            </a:r>
            <a:r>
              <a:rPr lang="en-US" altLang="ko-KR" dirty="0"/>
              <a:t>&lt;&lt;“No money”&lt;&lt;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	return;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money -= 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04673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ECCB9-30E2-45F4-884B-D74D97FD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A2078-1A6A-46D1-AD2D-73665384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	void </a:t>
            </a:r>
            <a:r>
              <a:rPr lang="en-US" altLang="ko-KR" dirty="0" err="1"/>
              <a:t>AddMoney</a:t>
            </a:r>
            <a:r>
              <a:rPr lang="en-US" altLang="ko-KR" dirty="0"/>
              <a:t>(int amount)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money += amount;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79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ECE87-D0A3-4D9B-AB25-69025588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CA49C-856A-4314-8EA6-A5679A9E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/>
              <a:t>개념</a:t>
            </a:r>
            <a:r>
              <a:rPr lang="en-US" altLang="ko-KR" dirty="0"/>
              <a:t>: </a:t>
            </a:r>
            <a:r>
              <a:rPr lang="ko-KR" altLang="en-US" dirty="0"/>
              <a:t>함수이름을 같게</a:t>
            </a:r>
            <a:r>
              <a:rPr lang="en-US" altLang="ko-KR" dirty="0"/>
              <a:t>, </a:t>
            </a:r>
            <a:r>
              <a:rPr lang="ko-KR" altLang="en-US" dirty="0"/>
              <a:t>인자 타입은 다르게 한 새로운 함수를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SayHello</a:t>
            </a:r>
            <a:r>
              <a:rPr lang="en-US" altLang="ko-KR" dirty="0"/>
              <a:t>(const char * message)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&lt;&lt;message&lt;&lt;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SayHello</a:t>
            </a:r>
            <a:r>
              <a:rPr lang="en-US" altLang="ko-KR" dirty="0"/>
              <a:t>(“world”);	//</a:t>
            </a:r>
            <a:r>
              <a:rPr lang="ko-KR" altLang="en-US" dirty="0"/>
              <a:t>적법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SayHello</a:t>
            </a:r>
            <a:r>
              <a:rPr lang="en-US" altLang="ko-KR" dirty="0"/>
              <a:t>();			//</a:t>
            </a:r>
            <a:r>
              <a:rPr lang="ko-KR" altLang="en-US" dirty="0"/>
              <a:t>적법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원래는 보통 </a:t>
            </a:r>
            <a:r>
              <a:rPr lang="en-US" altLang="ko-KR" dirty="0"/>
              <a:t>duplicate declaration </a:t>
            </a:r>
            <a:r>
              <a:rPr lang="ko-KR" altLang="en-US" dirty="0"/>
              <a:t>같은 에러가 튀어나옵니다</a:t>
            </a:r>
            <a:r>
              <a:rPr lang="en-US" altLang="ko-KR" dirty="0"/>
              <a:t>. </a:t>
            </a:r>
            <a:r>
              <a:rPr lang="ko-KR" altLang="en-US" dirty="0"/>
              <a:t>함수이름은 같은데 내용이 다르다</a:t>
            </a:r>
            <a:r>
              <a:rPr lang="en-US" altLang="ko-KR" dirty="0"/>
              <a:t>? </a:t>
            </a:r>
            <a:r>
              <a:rPr lang="ko-KR" altLang="en-US" dirty="0" err="1"/>
              <a:t>말도안됩니다</a:t>
            </a:r>
            <a:r>
              <a:rPr lang="en-US" altLang="ko-KR" dirty="0"/>
              <a:t>! </a:t>
            </a:r>
            <a:r>
              <a:rPr lang="ko-KR" altLang="en-US" dirty="0"/>
              <a:t>이러면서 </a:t>
            </a:r>
            <a:r>
              <a:rPr lang="ko-KR" altLang="en-US" dirty="0" err="1"/>
              <a:t>뭐라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103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CC40-E9C1-4F39-AD97-6D094E5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똑같은 기능</a:t>
            </a:r>
            <a:r>
              <a:rPr lang="en-US" altLang="ko-KR" dirty="0"/>
              <a:t>:</a:t>
            </a:r>
            <a:r>
              <a:rPr lang="ko-KR" altLang="en-US" dirty="0"/>
              <a:t>디폴트 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892E3-5D1E-45AF-83D1-6994A706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SayBye</a:t>
            </a:r>
            <a:r>
              <a:rPr lang="en-US" altLang="ko-KR" dirty="0"/>
              <a:t>(char *  count=“</a:t>
            </a:r>
            <a:r>
              <a:rPr lang="en-US" altLang="ko-KR" dirty="0" err="1"/>
              <a:t>fasdfas</a:t>
            </a:r>
            <a:r>
              <a:rPr lang="en-US" altLang="ko-KR" dirty="0"/>
              <a:t>”, </a:t>
            </a:r>
            <a:r>
              <a:rPr lang="en-US" altLang="ko-KR" dirty="0" err="1"/>
              <a:t>const</a:t>
            </a:r>
            <a:r>
              <a:rPr lang="en-US" altLang="ko-KR" dirty="0"/>
              <a:t> char * message “” 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&lt;&lt;“Bye”&lt;&lt;message&lt;&lt;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SayBye</a:t>
            </a:r>
            <a:r>
              <a:rPr lang="en-US" altLang="ko-KR" dirty="0"/>
              <a:t>();					//</a:t>
            </a:r>
            <a:r>
              <a:rPr lang="ko-KR" altLang="en-US" dirty="0"/>
              <a:t>적법</a:t>
            </a:r>
            <a:r>
              <a:rPr lang="en-US" altLang="ko-KR" dirty="0"/>
              <a:t>. </a:t>
            </a:r>
            <a:r>
              <a:rPr lang="en-US" altLang="ko-KR" dirty="0" err="1"/>
              <a:t>SayBye</a:t>
            </a:r>
            <a:r>
              <a:rPr lang="en-US" altLang="ko-KR" dirty="0"/>
              <a:t>(“”);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SayBye</a:t>
            </a:r>
            <a:r>
              <a:rPr lang="en-US" altLang="ko-KR" dirty="0"/>
              <a:t>(“See you later”);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E2D-F6AB-4D43-B3E4-C548883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0CAD-F673-43E6-8639-B94BC663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 err="1"/>
              <a:t>do~while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세가지 모양이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561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CCEE-6D4F-476D-8B0B-477F7BA5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오버로딩의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B9E6C-DF98-4A0F-9E87-43516AC1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따로 기억해야 할 내용은 없고</a:t>
            </a:r>
            <a:r>
              <a:rPr lang="en-US" altLang="ko-KR" dirty="0"/>
              <a:t>, (int 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ko-KR" altLang="en-US" dirty="0"/>
              <a:t>등 섞었을 때 컴파일러가 헷갈릴 것 같으면 주의하는게 좋음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오류가 발생할 시 바로 납득이 될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 add(double a, double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이건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71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9742-C69B-42B9-810E-8EDED22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입력값은</a:t>
            </a:r>
            <a:r>
              <a:rPr lang="ko-KR" altLang="en-US" dirty="0"/>
              <a:t> 같은데 </a:t>
            </a:r>
            <a:r>
              <a:rPr lang="ko-KR" altLang="en-US" dirty="0" err="1"/>
              <a:t>출력값만</a:t>
            </a:r>
            <a:r>
              <a:rPr lang="ko-KR" altLang="en-US" dirty="0"/>
              <a:t> 다른 함수는 오버로딩이 안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791FE-8E2B-49FD-A3CC-90542F99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getPI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3;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err="1"/>
              <a:t>getPI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3.141;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double pi = </a:t>
            </a:r>
            <a:r>
              <a:rPr lang="en-US" altLang="ko-KR" dirty="0" err="1"/>
              <a:t>getPI</a:t>
            </a:r>
            <a:r>
              <a:rPr lang="en-US" altLang="ko-KR" dirty="0"/>
              <a:t>();//</a:t>
            </a:r>
            <a:r>
              <a:rPr lang="ko-KR" altLang="en-US" dirty="0"/>
              <a:t>뭐가 나올지 컴파일러도 모릅니다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15882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5BD6-814A-489A-B9EA-EC4E96E8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53A1-FE26-4C37-8ED1-1CE4CEC6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동물을 나타내는 클래스를 만들겠습니다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동물 클래스에서 생성된 객체</a:t>
            </a:r>
            <a:r>
              <a:rPr lang="en-US" altLang="ko-KR" dirty="0"/>
              <a:t>(instance)</a:t>
            </a:r>
            <a:r>
              <a:rPr lang="ko-KR" altLang="en-US" dirty="0"/>
              <a:t>는 각각 자신의 고유한 생명력과 이름을 가지고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class Animal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char  name[16];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int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Animal(const char* n, int </a:t>
            </a:r>
            <a:r>
              <a:rPr lang="en-US" altLang="ko-KR" dirty="0" err="1"/>
              <a:t>origHealth</a:t>
            </a:r>
            <a:r>
              <a:rPr lang="en-US" altLang="ko-KR" dirty="0"/>
              <a:t> =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strcpy</a:t>
            </a:r>
            <a:r>
              <a:rPr lang="en-US" altLang="ko-KR" dirty="0"/>
              <a:t>(name,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= </a:t>
            </a:r>
            <a:r>
              <a:rPr lang="en-US" altLang="ko-KR" dirty="0" err="1"/>
              <a:t>origHealth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getHealth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return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heal(int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+=amount;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damage(int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-= 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if(health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cout</a:t>
            </a:r>
            <a:r>
              <a:rPr lang="en-US" altLang="ko-KR" dirty="0"/>
              <a:t>&lt;&lt;name&lt;&lt;“</a:t>
            </a:r>
            <a:r>
              <a:rPr lang="ko-KR" altLang="en-US" dirty="0"/>
              <a:t>가 죽었습니다</a:t>
            </a:r>
            <a:r>
              <a:rPr lang="en-US" altLang="ko-KR" dirty="0"/>
              <a:t>.”&lt;&lt;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379045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87BC9-1ABE-4450-BBB3-32F63D44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상속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77B9E-B995-4E56-9DEB-2B65C2F3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일단 테스트를 해 봅시다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Animal animal1(“</a:t>
            </a:r>
            <a:r>
              <a:rPr lang="ko-KR" altLang="en-US" dirty="0"/>
              <a:t>강아지</a:t>
            </a:r>
            <a:r>
              <a:rPr lang="en-US" altLang="ko-KR" dirty="0"/>
              <a:t>”	);	//Animal animal1(“</a:t>
            </a:r>
            <a:r>
              <a:rPr lang="ko-KR" altLang="en-US" dirty="0"/>
              <a:t>강아지</a:t>
            </a:r>
            <a:r>
              <a:rPr lang="en-US" altLang="ko-KR" dirty="0"/>
              <a:t>”,100);</a:t>
            </a:r>
            <a:r>
              <a:rPr lang="ko-KR" altLang="en-US" dirty="0"/>
              <a:t>과 같다</a:t>
            </a:r>
            <a:r>
              <a:rPr lang="en-US" altLang="ko-KR" dirty="0"/>
              <a:t>.	</a:t>
            </a:r>
          </a:p>
          <a:p>
            <a:pPr marL="0" indent="0">
              <a:buNone/>
            </a:pPr>
            <a:r>
              <a:rPr lang="en-US" altLang="ko-KR" dirty="0"/>
              <a:t>	Animal animal2(“</a:t>
            </a:r>
            <a:r>
              <a:rPr lang="ko-KR" altLang="en-US" dirty="0"/>
              <a:t>고양이</a:t>
            </a:r>
            <a:r>
              <a:rPr lang="en-US" altLang="ko-KR" dirty="0"/>
              <a:t>”, 10);</a:t>
            </a:r>
          </a:p>
          <a:p>
            <a:pPr marL="0" indent="0">
              <a:buNone/>
            </a:pPr>
            <a:r>
              <a:rPr lang="en-US" altLang="ko-KR" dirty="0"/>
              <a:t>	animal1.heal(10);</a:t>
            </a:r>
          </a:p>
          <a:p>
            <a:pPr marL="0" indent="0">
              <a:buNone/>
            </a:pPr>
            <a:r>
              <a:rPr lang="en-US" altLang="ko-KR" dirty="0"/>
              <a:t>	animal2.heal(20);</a:t>
            </a:r>
          </a:p>
          <a:p>
            <a:pPr marL="0" indent="0">
              <a:buNone/>
            </a:pPr>
            <a:r>
              <a:rPr lang="en-US" altLang="ko-KR" dirty="0"/>
              <a:t>	animal2.damage(100);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562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2339C-31E8-4EBA-9BD0-2DEFAE6B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말하기 함수를 만들어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2719-A93C-477D-BC93-CD68B6E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클래스 안쪽에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Say(char * s)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583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0549-67B6-4183-8136-5896124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 말고</a:t>
            </a:r>
            <a:r>
              <a:rPr lang="en-US" altLang="ko-KR" dirty="0"/>
              <a:t>, Cat</a:t>
            </a:r>
            <a:r>
              <a:rPr lang="ko-KR" altLang="en-US" dirty="0"/>
              <a:t>이나 </a:t>
            </a:r>
            <a:r>
              <a:rPr lang="en-US" altLang="ko-KR" dirty="0"/>
              <a:t>Dog </a:t>
            </a:r>
            <a:r>
              <a:rPr lang="ko-KR" altLang="en-US" dirty="0"/>
              <a:t>클래스를 만들어 사용하고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41371-09A5-4C54-95A8-2255A527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Say </a:t>
            </a:r>
            <a:r>
              <a:rPr lang="ko-KR" altLang="en-US" dirty="0"/>
              <a:t>함수를 좀 더 다채롭게 만들 수 있는 것입니다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class Cat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char  name[16];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int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Cat(const char* n, int </a:t>
            </a:r>
            <a:r>
              <a:rPr lang="en-US" altLang="ko-KR" dirty="0" err="1"/>
              <a:t>origHealth</a:t>
            </a:r>
            <a:r>
              <a:rPr lang="en-US" altLang="ko-KR" dirty="0"/>
              <a:t> =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strcpy</a:t>
            </a:r>
            <a:r>
              <a:rPr lang="en-US" altLang="ko-KR" dirty="0"/>
              <a:t>(name,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= </a:t>
            </a:r>
            <a:r>
              <a:rPr lang="en-US" altLang="ko-KR" dirty="0" err="1"/>
              <a:t>origHealth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getHealth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return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heal(int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+=amount;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damage(int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-= 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if(health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cout</a:t>
            </a:r>
            <a:r>
              <a:rPr lang="en-US" altLang="ko-KR" dirty="0"/>
              <a:t>&lt;&lt;name&lt;&lt;“</a:t>
            </a:r>
            <a:r>
              <a:rPr lang="ko-KR" altLang="en-US" dirty="0"/>
              <a:t>가 죽었습니다</a:t>
            </a:r>
            <a:r>
              <a:rPr lang="en-US" altLang="ko-KR" dirty="0"/>
              <a:t>.”&lt;&lt;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Say(char *s)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&lt;&lt;“Meow”&lt;&lt;s&lt;&lt;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8435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65EE4-59B0-4ABA-9DEF-EC20E941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DAE74-70E1-488A-B216-D36F2FF3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class Dog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char  name[16];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int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Cat(const char* n, int </a:t>
            </a:r>
            <a:r>
              <a:rPr lang="en-US" altLang="ko-KR" dirty="0" err="1"/>
              <a:t>origHealth</a:t>
            </a:r>
            <a:r>
              <a:rPr lang="en-US" altLang="ko-KR" dirty="0"/>
              <a:t> =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strcpy</a:t>
            </a:r>
            <a:r>
              <a:rPr lang="en-US" altLang="ko-KR" dirty="0"/>
              <a:t>(name,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= </a:t>
            </a:r>
            <a:r>
              <a:rPr lang="en-US" altLang="ko-KR" dirty="0" err="1"/>
              <a:t>origHealth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int </a:t>
            </a:r>
            <a:r>
              <a:rPr lang="en-US" altLang="ko-KR" dirty="0" err="1"/>
              <a:t>getHealth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return health;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heal(int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+=amount;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damage(int amount)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health -= 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if(health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cout</a:t>
            </a:r>
            <a:r>
              <a:rPr lang="en-US" altLang="ko-KR" dirty="0"/>
              <a:t>&lt;&lt;name&lt;&lt;“</a:t>
            </a:r>
            <a:r>
              <a:rPr lang="ko-KR" altLang="en-US" dirty="0"/>
              <a:t>가 죽었습니다</a:t>
            </a:r>
            <a:r>
              <a:rPr lang="en-US" altLang="ko-KR" dirty="0"/>
              <a:t>.”&lt;&lt;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void Say(char *s)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cout</a:t>
            </a:r>
            <a:r>
              <a:rPr lang="en-US" altLang="ko-KR" dirty="0"/>
              <a:t>&lt;&lt;“Bowwow”&lt;&lt;s&lt;&lt;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865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AEC3-7DF8-41B9-99F7-6BCFFC08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0D4DE-6C76-4641-9F58-7639CB3D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Dog doggy(“</a:t>
            </a:r>
            <a:r>
              <a:rPr lang="ko-KR" altLang="en-US" dirty="0"/>
              <a:t>멍멍이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Cat cat(“</a:t>
            </a:r>
            <a:r>
              <a:rPr lang="ko-KR" altLang="en-US" dirty="0"/>
              <a:t>연두</a:t>
            </a:r>
            <a:r>
              <a:rPr lang="en-US" altLang="ko-KR" dirty="0"/>
              <a:t>”,900);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doggy.Say</a:t>
            </a:r>
            <a:r>
              <a:rPr lang="en-US" altLang="ko-KR" dirty="0"/>
              <a:t>(“</a:t>
            </a:r>
            <a:r>
              <a:rPr lang="ko-KR" altLang="en-US" dirty="0"/>
              <a:t>주인님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cat.Say</a:t>
            </a:r>
            <a:r>
              <a:rPr lang="en-US" altLang="ko-KR" dirty="0"/>
              <a:t>(“</a:t>
            </a:r>
            <a:r>
              <a:rPr lang="ko-KR" altLang="en-US" dirty="0"/>
              <a:t>집사야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0073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F756-F8E5-4856-B190-AF7A646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만약에 앞의 코드를 종이에 작성해야 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A9EC3-5281-4393-A55E-ADE1D79B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Ctrl + C, V</a:t>
            </a:r>
            <a:r>
              <a:rPr lang="ko-KR" altLang="en-US" dirty="0"/>
              <a:t>가 안 먹힌다는 것이고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이것은 고통을 수반할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혹시나 </a:t>
            </a:r>
            <a:r>
              <a:rPr lang="en-US" altLang="ko-KR" dirty="0"/>
              <a:t>Ctrl + C, V</a:t>
            </a:r>
            <a:r>
              <a:rPr lang="ko-KR" altLang="en-US" dirty="0"/>
              <a:t>로 소스를 작성해 뒀는데</a:t>
            </a:r>
            <a:r>
              <a:rPr lang="en-US" altLang="ko-KR" dirty="0"/>
              <a:t>, </a:t>
            </a:r>
            <a:r>
              <a:rPr lang="ko-KR" altLang="en-US" dirty="0"/>
              <a:t>만약에 </a:t>
            </a:r>
            <a:r>
              <a:rPr lang="en-US" altLang="ko-KR" dirty="0"/>
              <a:t>Say</a:t>
            </a:r>
            <a:r>
              <a:rPr lang="ko-KR" altLang="en-US" dirty="0"/>
              <a:t>함수를 수정해야 한다면</a:t>
            </a:r>
            <a:r>
              <a:rPr lang="en-US" altLang="ko-KR" dirty="0"/>
              <a:t>? Dog, Cat </a:t>
            </a:r>
            <a:r>
              <a:rPr lang="ko-KR" altLang="en-US" dirty="0"/>
              <a:t>뿐만 아니라 </a:t>
            </a:r>
            <a:r>
              <a:rPr lang="en-US" altLang="ko-KR" dirty="0"/>
              <a:t>Giraffe, Fish, Bear</a:t>
            </a:r>
            <a:r>
              <a:rPr lang="ko-KR" altLang="en-US" dirty="0"/>
              <a:t>가 있었다면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유지보수에 도움이 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4993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DD2F-D6FD-4A1D-B311-524C30C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EA822-BFBB-4F32-8F6D-F2F6AE43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클래스에 모든 동물들의 공통적인 코드를 전부 몰아 넣습니다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Cat, Dog, Giraffe, Fish, Bear, Elephant </a:t>
            </a:r>
            <a:r>
              <a:rPr lang="ko-KR" altLang="en-US" dirty="0" err="1"/>
              <a:t>클래스들에서는</a:t>
            </a:r>
            <a:r>
              <a:rPr lang="ko-KR" altLang="en-US" dirty="0"/>
              <a:t> 각각의 </a:t>
            </a:r>
            <a:r>
              <a:rPr lang="ko-KR" altLang="en-US" dirty="0" err="1"/>
              <a:t>클래스들에서</a:t>
            </a:r>
            <a:r>
              <a:rPr lang="ko-KR" altLang="en-US" dirty="0"/>
              <a:t> 생기는 변경 부분들만 따로 구현해주면 되는 것입니다</a:t>
            </a:r>
            <a:r>
              <a:rPr lang="en-US" altLang="ko-KR" dirty="0"/>
              <a:t>. </a:t>
            </a:r>
            <a:r>
              <a:rPr lang="ko-KR" altLang="en-US" dirty="0"/>
              <a:t>이 구조를 </a:t>
            </a:r>
            <a:r>
              <a:rPr lang="ko-KR" altLang="en-US" dirty="0" err="1"/>
              <a:t>상속이라합니다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Dog,</a:t>
            </a:r>
            <a:r>
              <a:rPr lang="ko-KR" altLang="en-US" dirty="0"/>
              <a:t> </a:t>
            </a:r>
            <a:r>
              <a:rPr lang="en-US" altLang="ko-KR" dirty="0"/>
              <a:t>Cat,</a:t>
            </a:r>
            <a:r>
              <a:rPr lang="ko-KR" altLang="en-US" dirty="0"/>
              <a:t> </a:t>
            </a:r>
            <a:r>
              <a:rPr lang="en-US" altLang="ko-KR" dirty="0"/>
              <a:t>Giraffe, Fish, Bear, Elephant </a:t>
            </a:r>
            <a:r>
              <a:rPr lang="ko-KR" altLang="en-US" dirty="0"/>
              <a:t>클래스는 </a:t>
            </a:r>
            <a:r>
              <a:rPr lang="en-US" altLang="ko-KR" dirty="0"/>
              <a:t>Animal </a:t>
            </a:r>
            <a:r>
              <a:rPr lang="ko-KR" altLang="en-US" dirty="0"/>
              <a:t>클래스를 상속받는다고 표현하고</a:t>
            </a:r>
            <a:r>
              <a:rPr lang="en-US" altLang="ko-KR" dirty="0"/>
              <a:t>, Animal </a:t>
            </a:r>
            <a:r>
              <a:rPr lang="ko-KR" altLang="en-US" dirty="0"/>
              <a:t>클래스를 </a:t>
            </a:r>
            <a:r>
              <a:rPr lang="en-US" altLang="ko-KR" dirty="0"/>
              <a:t>Base </a:t>
            </a:r>
            <a:r>
              <a:rPr lang="ko-KR" altLang="en-US" dirty="0"/>
              <a:t>클래스 또는 부모 클래스라고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72461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15A9954631CA46A77A35A4F28D7451" ma:contentTypeVersion="2" ma:contentTypeDescription="새 문서를 만듭니다." ma:contentTypeScope="" ma:versionID="55666677b5fc2c60081606ba3f897b78">
  <xsd:schema xmlns:xsd="http://www.w3.org/2001/XMLSchema" xmlns:xs="http://www.w3.org/2001/XMLSchema" xmlns:p="http://schemas.microsoft.com/office/2006/metadata/properties" xmlns:ns3="d7ba3e9b-e41f-4eb6-83ef-7160f6d8fee9" targetNamespace="http://schemas.microsoft.com/office/2006/metadata/properties" ma:root="true" ma:fieldsID="c921ee2f244ee8c541cd8498908b14e8" ns3:_="">
    <xsd:import namespace="d7ba3e9b-e41f-4eb6-83ef-7160f6d8fe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a3e9b-e41f-4eb6-83ef-7160f6d8f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791A30-09E3-4F2B-8322-691D8165B3F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7ba3e9b-e41f-4eb6-83ef-7160f6d8fee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5172F5-8F14-4F5F-90DB-B8629459D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ba3e9b-e41f-4eb6-83ef-7160f6d8f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21DC4B-6708-43E9-8AB1-7C257F360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3706</TotalTime>
  <Words>4272</Words>
  <Application>Microsoft Office PowerPoint</Application>
  <PresentationFormat>와이드스크린</PresentationFormat>
  <Paragraphs>1458</Paragraphs>
  <Slides>160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160</vt:i4>
      </vt:variant>
    </vt:vector>
  </HeadingPairs>
  <TitlesOfParts>
    <vt:vector size="164" baseType="lpstr">
      <vt:lpstr>맑은 고딕</vt:lpstr>
      <vt:lpstr>Arial</vt:lpstr>
      <vt:lpstr>Gill Sans MT</vt:lpstr>
      <vt:lpstr>갤러리</vt:lpstr>
      <vt:lpstr>SPLIT 14차</vt:lpstr>
      <vt:lpstr>지난 시간 복습</vt:lpstr>
      <vt:lpstr>지난 시간 복습</vt:lpstr>
      <vt:lpstr>지난 시간 복습</vt:lpstr>
      <vt:lpstr>지난 시간 복습</vt:lpstr>
      <vt:lpstr>지난 시간 복습</vt:lpstr>
      <vt:lpstr>화면에 뭔가 입출력하기</vt:lpstr>
      <vt:lpstr>이번 시간에 배울 것</vt:lpstr>
      <vt:lpstr>반복문의 모양</vt:lpstr>
      <vt:lpstr>반복문의 3요소</vt:lpstr>
      <vt:lpstr>while문</vt:lpstr>
      <vt:lpstr>for문</vt:lpstr>
      <vt:lpstr>for문의 예시</vt:lpstr>
      <vt:lpstr>do~while문</vt:lpstr>
      <vt:lpstr>do~while문의 예시</vt:lpstr>
      <vt:lpstr>반복문의 실습 1. 수열</vt:lpstr>
      <vt:lpstr>답</vt:lpstr>
      <vt:lpstr>새로운 표현 : +=와 ++</vt:lpstr>
      <vt:lpstr>++의 예시</vt:lpstr>
      <vt:lpstr>배열</vt:lpstr>
      <vt:lpstr>배열의 활용: 벡터 나타내기</vt:lpstr>
      <vt:lpstr>사용자에게 5개의 수를 입력받고 합을 출력</vt:lpstr>
      <vt:lpstr>답</vt:lpstr>
      <vt:lpstr>함수 호출하기</vt:lpstr>
      <vt:lpstr>함수 호출의 예시</vt:lpstr>
      <vt:lpstr>함수 만들기</vt:lpstr>
      <vt:lpstr>함수 제작의 예시 - 더하기 함수</vt:lpstr>
      <vt:lpstr>3길이 벡터를 내적하는 함수 만들어 봅시다.</vt:lpstr>
      <vt:lpstr>이 함수의 사용</vt:lpstr>
      <vt:lpstr>여담</vt:lpstr>
      <vt:lpstr>API</vt:lpstr>
      <vt:lpstr>API</vt:lpstr>
      <vt:lpstr>윈도우 API 사용해 보기</vt:lpstr>
      <vt:lpstr>포인터</vt:lpstr>
      <vt:lpstr>포인터 문법</vt:lpstr>
      <vt:lpstr>포인터 좋은 예제</vt:lpstr>
      <vt:lpstr>그림을 통해 이해</vt:lpstr>
      <vt:lpstr>배열과 포인터</vt:lpstr>
      <vt:lpstr>문자열</vt:lpstr>
      <vt:lpstr>ASCII table</vt:lpstr>
      <vt:lpstr>실제 코드를 봅시다</vt:lpstr>
      <vt:lpstr>PowerPoint 프레젠테이션</vt:lpstr>
      <vt:lpstr>또다른 예시</vt:lpstr>
      <vt:lpstr>문자열 처리</vt:lpstr>
      <vt:lpstr>PowerPoint 프레젠테이션</vt:lpstr>
      <vt:lpstr>cstring</vt:lpstr>
      <vt:lpstr>cstring 라이브러리</vt:lpstr>
      <vt:lpstr>string라이브러리(C++)</vt:lpstr>
      <vt:lpstr>포인터의 또다른 활용</vt:lpstr>
      <vt:lpstr>swap</vt:lpstr>
      <vt:lpstr>PowerPoint 프레젠테이션</vt:lpstr>
      <vt:lpstr>여기서 생각해볼만한 것</vt:lpstr>
      <vt:lpstr>포인터의 단점 </vt:lpstr>
      <vt:lpstr>포인터의 대안, 참조형</vt:lpstr>
      <vt:lpstr>참조형을 이용하여 swap 함수 만들기</vt:lpstr>
      <vt:lpstr>구조체</vt:lpstr>
      <vt:lpstr>Coordinate struct </vt:lpstr>
      <vt:lpstr>typedef</vt:lpstr>
      <vt:lpstr>typedef struct</vt:lpstr>
      <vt:lpstr>typedef struct MYStructure도 귀찮다면?</vt:lpstr>
      <vt:lpstr>성적처리 프로그램을 만들기 위해 학생 구조체를 만들어 봅니다.</vt:lpstr>
      <vt:lpstr>구조체를 함수의 인자로 사용할 수도 있습니다. </vt:lpstr>
      <vt:lpstr>총점을 구하는 함수를 만들어 볼까요?</vt:lpstr>
      <vt:lpstr>비효율</vt:lpstr>
      <vt:lpstr>PowerPoint 프레젠테이션</vt:lpstr>
      <vt:lpstr>그러나 포인터는 위험합니다.</vt:lpstr>
      <vt:lpstr>이것도 믿음직스럽지 않습니다. </vt:lpstr>
      <vt:lpstr>PowerPoint 프레젠테이션</vt:lpstr>
      <vt:lpstr>*(score).은 쓰기 불편합니다.</vt:lpstr>
      <vt:lpstr>그러나 참조형이 더 안전하므로 참조형을 사용합시다</vt:lpstr>
      <vt:lpstr>애초에 함수에 매개변수로 구조체를 넘겨주는 것 부터가 불편합니다.</vt:lpstr>
      <vt:lpstr>this 포인터</vt:lpstr>
      <vt:lpstr>자기 자신은 자기가 관리하는 구조체를 만들어 봅시다.</vt:lpstr>
      <vt:lpstr>사실 C++에서는 typedef struct 하지 않고 struct해도 작동합니다.</vt:lpstr>
      <vt:lpstr>PowerPoint 프레젠테이션</vt:lpstr>
      <vt:lpstr>객체의 초기화</vt:lpstr>
      <vt:lpstr>PowerPoint 프레젠테이션</vt:lpstr>
      <vt:lpstr>사실 C++에서는 struct보다 class라는 것을 쓰는 것이 더 편리합니다.</vt:lpstr>
      <vt:lpstr>그리고 다시 컴파일을 하면</vt:lpstr>
      <vt:lpstr>접근 제한자</vt:lpstr>
      <vt:lpstr>PowerPoint 프레젠테이션</vt:lpstr>
      <vt:lpstr>PowerPoint 프레젠테이션</vt:lpstr>
      <vt:lpstr>이제 Account클래스를 구현해 봅시다.</vt:lpstr>
      <vt:lpstr>PowerPoint 프레젠테이션</vt:lpstr>
      <vt:lpstr>PowerPoint 프레젠테이션</vt:lpstr>
      <vt:lpstr>PowerPoint 프레젠테이션</vt:lpstr>
      <vt:lpstr>PowerPoint 프레젠테이션</vt:lpstr>
      <vt:lpstr>함수의 오버로딩</vt:lpstr>
      <vt:lpstr>똑같은 기능:디폴트 인자</vt:lpstr>
      <vt:lpstr>오버로딩의 조건</vt:lpstr>
      <vt:lpstr>함수의 입력값은 같은데 출력값만 다른 함수는 오버로딩이 안 됩니다.</vt:lpstr>
      <vt:lpstr>클래스의 상속</vt:lpstr>
      <vt:lpstr>클래스의 상속 </vt:lpstr>
      <vt:lpstr>말하기 함수를 만들어 봅시다</vt:lpstr>
      <vt:lpstr>Animal 클래스 말고, Cat이나 Dog 클래스를 만들어 사용하고 싶습니다.</vt:lpstr>
      <vt:lpstr>PowerPoint 프레젠테이션</vt:lpstr>
      <vt:lpstr>사용합시다.</vt:lpstr>
      <vt:lpstr>만약에 앞의 코드를 종이에 작성해야 했다면?</vt:lpstr>
      <vt:lpstr>상속</vt:lpstr>
      <vt:lpstr>만들어 보겠습니다.</vt:lpstr>
      <vt:lpstr>PowerPoint 프레젠테이션</vt:lpstr>
      <vt:lpstr>PowerPoint 프레젠테이션</vt:lpstr>
      <vt:lpstr>PowerPoint 프레젠테이션</vt:lpstr>
      <vt:lpstr>Say 함수</vt:lpstr>
      <vt:lpstr>클래스에 대한 포인터와 상속</vt:lpstr>
      <vt:lpstr>PowerPoint 프레젠테이션</vt:lpstr>
      <vt:lpstr>다형성</vt:lpstr>
      <vt:lpstr>반대는 일반적으로는 되지 않습니다.</vt:lpstr>
      <vt:lpstr>대신 프로그래머가 확신할 경우 저 캐스트를 강제할 수 있습니다.</vt:lpstr>
      <vt:lpstr>reinterpret_cast의 사용방법</vt:lpstr>
      <vt:lpstr>즉, reinterpret_cast는</vt:lpstr>
      <vt:lpstr>캐스트란?</vt:lpstr>
      <vt:lpstr>클래스 캐스트의 종류</vt:lpstr>
      <vt:lpstr>클래스 객체 포인터와 virtual</vt:lpstr>
      <vt:lpstr>문제점(?)</vt:lpstr>
      <vt:lpstr>virtual의 응용 패턴</vt:lpstr>
      <vt:lpstr>PowerPoint 프레젠테이션</vt:lpstr>
      <vt:lpstr>순수 가상함수</vt:lpstr>
      <vt:lpstr>순수 가상함수의 선언</vt:lpstr>
      <vt:lpstr>소멸자</vt:lpstr>
      <vt:lpstr>파일</vt:lpstr>
      <vt:lpstr>파일 시스템</vt:lpstr>
      <vt:lpstr>파일 시스템</vt:lpstr>
      <vt:lpstr>방금 소개한 예제 시스템은 매우 불편한 점들이 많습니다.</vt:lpstr>
      <vt:lpstr>파일</vt:lpstr>
      <vt:lpstr>c++에서 파일 읽고 쓰기</vt:lpstr>
      <vt:lpstr>파일 쓰기</vt:lpstr>
      <vt:lpstr>파일 닫기는 필요 없습니다.</vt:lpstr>
      <vt:lpstr>텍스트 파일과 이진 파일</vt:lpstr>
      <vt:lpstr>복사 생성자</vt:lpstr>
      <vt:lpstr>연산자 오버로딩</vt:lpstr>
      <vt:lpstr>연산자 오버로딩 하는 법</vt:lpstr>
      <vt:lpstr>템플릿</vt:lpstr>
      <vt:lpstr>템플릿</vt:lpstr>
      <vt:lpstr>템플릿</vt:lpstr>
      <vt:lpstr>템플릿을 이용하면 알고리즘에만 집중할 수 있습니다.</vt:lpstr>
      <vt:lpstr>템플릿</vt:lpstr>
      <vt:lpstr>템플릿의 요소로 기본 타입뿐만 아니라 클래스도 가능합니다.</vt:lpstr>
      <vt:lpstr>클래스를 선언할 때도 템플릿을 이용할 수 있습니다.</vt:lpstr>
      <vt:lpstr>템플릿을 동시에 여러 개 사용도 가능합니다</vt:lpstr>
      <vt:lpstr>템플릿을 배운 가장 큰 이유: STL</vt:lpstr>
      <vt:lpstr>가변 배열</vt:lpstr>
      <vt:lpstr>1번 방식</vt:lpstr>
      <vt:lpstr>2번 방식</vt:lpstr>
      <vt:lpstr>vector</vt:lpstr>
      <vt:lpstr>string</vt:lpstr>
      <vt:lpstr>list</vt:lpstr>
      <vt:lpstr>map</vt:lpstr>
      <vt:lpstr>queue</vt:lpstr>
      <vt:lpstr>stack </vt:lpstr>
      <vt:lpstr>set</vt:lpstr>
      <vt:lpstr>예외 처리</vt:lpstr>
      <vt:lpstr>PowerPoint 프레젠테이션</vt:lpstr>
      <vt:lpstr>PowerPoint 프레젠테이션</vt:lpstr>
      <vt:lpstr>OpenGL</vt:lpstr>
      <vt:lpstr>stackoverflow</vt:lpstr>
      <vt:lpstr>github</vt:lpstr>
      <vt:lpstr>git이란?</vt:lpstr>
      <vt:lpstr>git 기본 행동</vt:lpstr>
      <vt:lpstr>git 워크플로우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14차</dc:title>
  <dc:creator>양현서</dc:creator>
  <cp:lastModifiedBy>SNU</cp:lastModifiedBy>
  <cp:revision>305</cp:revision>
  <dcterms:created xsi:type="dcterms:W3CDTF">2019-10-09T11:49:12Z</dcterms:created>
  <dcterms:modified xsi:type="dcterms:W3CDTF">2019-11-25T12:04:02Z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0x0101003815A9954631CA46A77A35A4F28D7451</vt:lpwstr>
  </property>
</Properties>
</file>