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sldIdLst>
    <p:sldId id="256" r:id="rId2"/>
    <p:sldId id="257" r:id="rId3"/>
    <p:sldId id="263" r:id="rId4"/>
    <p:sldId id="265" r:id="rId5"/>
    <p:sldId id="264" r:id="rId6"/>
    <p:sldId id="266" r:id="rId7"/>
    <p:sldId id="267" r:id="rId8"/>
    <p:sldId id="268" r:id="rId9"/>
    <p:sldId id="269" r:id="rId10"/>
    <p:sldId id="270" r:id="rId11"/>
    <p:sldId id="272" r:id="rId12"/>
    <p:sldId id="271" r:id="rId13"/>
    <p:sldId id="258" r:id="rId14"/>
    <p:sldId id="274" r:id="rId15"/>
    <p:sldId id="259" r:id="rId16"/>
    <p:sldId id="275" r:id="rId17"/>
    <p:sldId id="273" r:id="rId18"/>
    <p:sldId id="276" r:id="rId19"/>
    <p:sldId id="278" r:id="rId20"/>
    <p:sldId id="279" r:id="rId21"/>
    <p:sldId id="280" r:id="rId22"/>
    <p:sldId id="281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88152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51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425219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6434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34510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11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31027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14504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064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0761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8439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11320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6026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4581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647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6301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49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0CD80-5019-4D26-B701-12410F5E6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/>
              <a:t>SPLIT</a:t>
            </a:r>
            <a:r>
              <a:rPr lang="ko-KR" altLang="en-US"/>
              <a:t> </a:t>
            </a:r>
            <a:r>
              <a:rPr lang="en-US" altLang="ko-KR"/>
              <a:t>14</a:t>
            </a:r>
            <a:r>
              <a:rPr lang="ko-KR" altLang="en-US"/>
              <a:t>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CE82A3-23FC-4108-BEB3-8E2518416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000"/>
              <a:t>1</a:t>
            </a:r>
            <a:r>
              <a:rPr lang="ko-KR" altLang="en-US" sz="2000"/>
              <a:t>회차</a:t>
            </a: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4A720DB2-0918-4E2F-9EF3-3F3166E314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19" r="12118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6749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4489D-7FA8-4603-9AF3-0F357F73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14BE5-E3D0-4A5B-A7C9-1BC36A023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콘솔에 </a:t>
            </a:r>
            <a:r>
              <a:rPr lang="en-US" altLang="ko-KR" dirty="0"/>
              <a:t>Hi, world</a:t>
            </a:r>
            <a:r>
              <a:rPr lang="ko-KR" altLang="en-US" dirty="0"/>
              <a:t>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7119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44A45-1D0B-4C78-BC7A-A744BA3D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C++</a:t>
            </a:r>
            <a:r>
              <a:rPr lang="ko-KR" altLang="en-US" dirty="0"/>
              <a:t>로 화면에 출력하는 것은 어렵지 않습니다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F0DE7-472E-40C8-87FB-F9AE1DD28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기계어로 프로그램을 작성하려면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972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851CE-3FCF-4E25-8C7D-6ADD1BC3C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CPU, </a:t>
            </a:r>
            <a:r>
              <a:rPr lang="ko-KR" altLang="en-US" dirty="0"/>
              <a:t>메모리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EF0A67-87F0-433D-B1C2-B0BEC0D48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CPU,</a:t>
            </a:r>
            <a:r>
              <a:rPr lang="ko-KR" altLang="en-US" dirty="0"/>
              <a:t> 메모리는 무엇일까요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53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4469F-E323-4233-9D25-9FE9F9D51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튜링기계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F92329-F542-4B11-B21B-CF691D172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종이의 임의의 위치에 자료를 읽고 쓸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종이에는 튜링 기계가 할 일이 쓰여 있고</a:t>
            </a:r>
            <a:r>
              <a:rPr lang="en-US" altLang="ko-KR" dirty="0"/>
              <a:t>, </a:t>
            </a:r>
            <a:r>
              <a:rPr lang="ko-KR" altLang="en-US" dirty="0"/>
              <a:t>이 기계는 자신이 읽을 할 일이 </a:t>
            </a:r>
            <a:r>
              <a:rPr lang="ko-KR" altLang="en-US" dirty="0" err="1"/>
              <a:t>몇째줄에</a:t>
            </a:r>
            <a:r>
              <a:rPr lang="ko-KR" altLang="en-US" dirty="0"/>
              <a:t> 있는지를 저장하는 변수</a:t>
            </a:r>
            <a:r>
              <a:rPr lang="en-US" altLang="ko-KR" dirty="0"/>
              <a:t>(IP)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기계는 매 사이클마다 </a:t>
            </a:r>
            <a:r>
              <a:rPr lang="en-US" altLang="ko-KR" dirty="0"/>
              <a:t>IP</a:t>
            </a:r>
            <a:r>
              <a:rPr lang="ko-KR" altLang="en-US" dirty="0"/>
              <a:t>에 </a:t>
            </a:r>
            <a:r>
              <a:rPr lang="ko-KR" altLang="en-US" dirty="0" err="1"/>
              <a:t>적혀있는</a:t>
            </a:r>
            <a:r>
              <a:rPr lang="ko-KR" altLang="en-US" dirty="0"/>
              <a:t> 주소의 명령을 읽어와 실행하고</a:t>
            </a:r>
            <a:r>
              <a:rPr lang="en-US" altLang="ko-KR" dirty="0"/>
              <a:t>, IP</a:t>
            </a:r>
            <a:r>
              <a:rPr lang="ko-KR" altLang="en-US" dirty="0"/>
              <a:t>에 </a:t>
            </a:r>
            <a:r>
              <a:rPr lang="en-US" altLang="ko-KR" dirty="0"/>
              <a:t>1</a:t>
            </a:r>
            <a:r>
              <a:rPr lang="ko-KR" altLang="en-US" dirty="0"/>
              <a:t>을 더해 다음 명령어를 읽을 주소를 저장한다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명령어에는 </a:t>
            </a:r>
            <a:r>
              <a:rPr lang="en-US" altLang="ko-KR" dirty="0"/>
              <a:t>IP</a:t>
            </a:r>
            <a:r>
              <a:rPr lang="ko-KR" altLang="en-US" dirty="0"/>
              <a:t>를 조건부로 변경하는 명령어도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7265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1418E-7BA9-41F9-A5D5-6D6499982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</a:t>
            </a:r>
            <a:r>
              <a:rPr lang="ko-KR" altLang="en-US" dirty="0"/>
              <a:t>는 </a:t>
            </a:r>
            <a:r>
              <a:rPr lang="ko-KR" altLang="en-US" dirty="0" err="1"/>
              <a:t>튜링기계</a:t>
            </a:r>
            <a:r>
              <a:rPr lang="en-US" altLang="ko-KR" dirty="0"/>
              <a:t>, </a:t>
            </a:r>
            <a:r>
              <a:rPr lang="ko-KR" altLang="en-US" dirty="0"/>
              <a:t>메모리는 종이입니다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FFF89-E662-41D4-AB4E-39130F824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CPU</a:t>
            </a:r>
            <a:r>
              <a:rPr lang="ko-KR" altLang="en-US" dirty="0"/>
              <a:t>는 계산 기능을 하는 </a:t>
            </a:r>
            <a:r>
              <a:rPr lang="en-US" altLang="ko-KR" dirty="0"/>
              <a:t>ALU(Arithmetic Logical Unit)</a:t>
            </a:r>
            <a:r>
              <a:rPr lang="ko-KR" altLang="en-US" dirty="0"/>
              <a:t>와 계산 결과를 임시 저장하는 레지스터라는 것을 묶어 둔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CPU</a:t>
            </a:r>
            <a:r>
              <a:rPr lang="ko-KR" altLang="en-US" dirty="0"/>
              <a:t>는 </a:t>
            </a:r>
            <a:r>
              <a:rPr lang="en-US" altLang="ko-KR" dirty="0"/>
              <a:t>RIP </a:t>
            </a:r>
            <a:r>
              <a:rPr lang="ko-KR" altLang="en-US" dirty="0"/>
              <a:t>레지스터에 적혀 있는 주소를 이용해 메모리에서 다음 명령어를 가져오며</a:t>
            </a:r>
            <a:r>
              <a:rPr lang="en-US" altLang="ko-KR" dirty="0"/>
              <a:t>, </a:t>
            </a:r>
            <a:r>
              <a:rPr lang="ko-KR" altLang="en-US" dirty="0"/>
              <a:t>해석한 뒤 </a:t>
            </a:r>
            <a:r>
              <a:rPr lang="en-US" altLang="ko-KR" dirty="0"/>
              <a:t>ALU</a:t>
            </a:r>
            <a:r>
              <a:rPr lang="ko-KR" altLang="en-US" dirty="0"/>
              <a:t>로 보내고</a:t>
            </a:r>
            <a:r>
              <a:rPr lang="en-US" altLang="ko-KR" dirty="0"/>
              <a:t>, </a:t>
            </a:r>
            <a:r>
              <a:rPr lang="ko-KR" altLang="en-US" dirty="0"/>
              <a:t>그 결과를 다시 레지스터나 메모리에 저장합니다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어떤 명령어가 </a:t>
            </a:r>
            <a:r>
              <a:rPr lang="en-US" altLang="ko-KR" dirty="0"/>
              <a:t>RIP </a:t>
            </a:r>
            <a:r>
              <a:rPr lang="ko-KR" altLang="en-US" dirty="0"/>
              <a:t>레지스터를 조작한다면</a:t>
            </a:r>
            <a:r>
              <a:rPr lang="en-US" altLang="ko-KR" dirty="0"/>
              <a:t>, CPU</a:t>
            </a:r>
            <a:r>
              <a:rPr lang="ko-KR" altLang="en-US" dirty="0"/>
              <a:t>가 다음에 읽을 명령어의 위치가 변경됩니다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RIP </a:t>
            </a:r>
            <a:r>
              <a:rPr lang="ko-KR" altLang="en-US" dirty="0"/>
              <a:t>레지스터를 계속 같은 위치로 돌아가게 하는 명령을 만나면</a:t>
            </a:r>
            <a:r>
              <a:rPr lang="en-US" altLang="ko-KR" dirty="0"/>
              <a:t>, CPU</a:t>
            </a:r>
            <a:r>
              <a:rPr lang="ko-KR" altLang="en-US" dirty="0"/>
              <a:t>는 다음 명령 대신 그 명령만 계속 실행하게 할 수도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715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F9CA6-4C52-4DCD-8CB5-AC8F244B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어셈블리어로 </a:t>
            </a:r>
            <a:r>
              <a:rPr lang="en-US" altLang="ko-KR" dirty="0"/>
              <a:t>1+2 </a:t>
            </a:r>
            <a:r>
              <a:rPr lang="ko-KR" altLang="en-US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20D2E7-A54F-4098-A591-5680904DB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CPU</a:t>
            </a:r>
            <a:r>
              <a:rPr lang="ko-KR" altLang="en-US" dirty="0"/>
              <a:t>는 기본적으로 사용할 수 있는 변수 </a:t>
            </a:r>
            <a:r>
              <a:rPr lang="en-US" altLang="ko-KR" dirty="0"/>
              <a:t>(</a:t>
            </a:r>
            <a:r>
              <a:rPr lang="ko-KR" altLang="en-US" dirty="0"/>
              <a:t>전자공학적으로 만들어진 내장 메모리 모듈</a:t>
            </a:r>
            <a:r>
              <a:rPr lang="en-US" altLang="ko-KR" dirty="0"/>
              <a:t>)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RAX,</a:t>
            </a:r>
            <a:r>
              <a:rPr lang="ko-KR" altLang="en-US" dirty="0"/>
              <a:t> </a:t>
            </a:r>
            <a:r>
              <a:rPr lang="en-US" altLang="ko-KR" dirty="0"/>
              <a:t>RBX,</a:t>
            </a:r>
            <a:r>
              <a:rPr lang="ko-KR" altLang="en-US" dirty="0"/>
              <a:t> </a:t>
            </a:r>
            <a:r>
              <a:rPr lang="en-US" altLang="ko-KR" dirty="0"/>
              <a:t>RCX,</a:t>
            </a:r>
            <a:r>
              <a:rPr lang="ko-KR" altLang="en-US" dirty="0"/>
              <a:t> </a:t>
            </a:r>
            <a:r>
              <a:rPr lang="en-US" altLang="ko-KR" dirty="0"/>
              <a:t>RDX</a:t>
            </a:r>
            <a:r>
              <a:rPr lang="ko-KR" altLang="en-US" dirty="0"/>
              <a:t> 등이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myloop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mov</a:t>
            </a:r>
            <a:r>
              <a:rPr lang="ko-KR" altLang="en-US" dirty="0"/>
              <a:t> </a:t>
            </a:r>
            <a:r>
              <a:rPr lang="en-US" altLang="ko-KR" dirty="0" err="1"/>
              <a:t>rax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	; </a:t>
            </a:r>
            <a:r>
              <a:rPr lang="en-US" altLang="ko-KR" dirty="0" err="1"/>
              <a:t>rax</a:t>
            </a:r>
            <a:r>
              <a:rPr lang="ko-KR" altLang="en-US" dirty="0"/>
              <a:t>에 </a:t>
            </a:r>
            <a:r>
              <a:rPr lang="en-US" altLang="ko-KR" dirty="0"/>
              <a:t>1 </a:t>
            </a:r>
            <a:r>
              <a:rPr lang="ko-KR" altLang="en-US" dirty="0"/>
              <a:t>넣기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mov </a:t>
            </a:r>
            <a:r>
              <a:rPr lang="en-US" altLang="ko-KR" dirty="0" err="1"/>
              <a:t>rbx</a:t>
            </a:r>
            <a:r>
              <a:rPr lang="en-US" altLang="ko-KR" dirty="0"/>
              <a:t>, 2	; </a:t>
            </a:r>
            <a:r>
              <a:rPr lang="en-US" altLang="ko-KR" dirty="0" err="1"/>
              <a:t>rbx</a:t>
            </a:r>
            <a:r>
              <a:rPr lang="ko-KR" altLang="en-US" dirty="0"/>
              <a:t>에 </a:t>
            </a:r>
            <a:r>
              <a:rPr lang="en-US" altLang="ko-KR" dirty="0"/>
              <a:t>2 </a:t>
            </a:r>
            <a:r>
              <a:rPr lang="ko-KR" altLang="en-US" dirty="0"/>
              <a:t>넣기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add</a:t>
            </a:r>
            <a:r>
              <a:rPr lang="ko-KR" altLang="en-US" dirty="0"/>
              <a:t> </a:t>
            </a:r>
            <a:r>
              <a:rPr lang="en-US" altLang="ko-KR" dirty="0" err="1"/>
              <a:t>rax</a:t>
            </a:r>
            <a:r>
              <a:rPr lang="en-US" altLang="ko-KR" dirty="0"/>
              <a:t>, </a:t>
            </a:r>
            <a:r>
              <a:rPr lang="en-US" altLang="ko-KR" dirty="0" err="1"/>
              <a:t>rbx</a:t>
            </a:r>
            <a:r>
              <a:rPr lang="en-US" altLang="ko-KR" dirty="0"/>
              <a:t>	; </a:t>
            </a:r>
            <a:r>
              <a:rPr lang="en-US" altLang="ko-KR" dirty="0" err="1"/>
              <a:t>rax</a:t>
            </a:r>
            <a:r>
              <a:rPr lang="ko-KR" altLang="en-US" dirty="0"/>
              <a:t>에 </a:t>
            </a:r>
            <a:r>
              <a:rPr lang="en-US" altLang="ko-KR" dirty="0" err="1"/>
              <a:t>rbx</a:t>
            </a:r>
            <a:r>
              <a:rPr lang="en-US" altLang="ko-KR" dirty="0"/>
              <a:t> </a:t>
            </a:r>
            <a:r>
              <a:rPr lang="ko-KR" altLang="en-US" dirty="0"/>
              <a:t>더하여 </a:t>
            </a:r>
            <a:r>
              <a:rPr lang="en-US" altLang="ko-KR" dirty="0" err="1"/>
              <a:t>rax</a:t>
            </a:r>
            <a:r>
              <a:rPr lang="ko-KR" altLang="en-US" dirty="0"/>
              <a:t>에 저장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jmp</a:t>
            </a:r>
            <a:r>
              <a:rPr lang="en-US" altLang="ko-KR" dirty="0"/>
              <a:t> </a:t>
            </a:r>
            <a:r>
              <a:rPr lang="en-US" altLang="ko-KR" dirty="0" err="1"/>
              <a:t>myloop</a:t>
            </a:r>
            <a:r>
              <a:rPr lang="en-US" altLang="ko-KR" dirty="0"/>
              <a:t>	; rip</a:t>
            </a:r>
            <a:r>
              <a:rPr lang="ko-KR" altLang="en-US" dirty="0"/>
              <a:t>에 </a:t>
            </a:r>
            <a:r>
              <a:rPr lang="en-US" altLang="ko-KR" dirty="0"/>
              <a:t>‘mov </a:t>
            </a:r>
            <a:r>
              <a:rPr lang="en-US" altLang="ko-KR" dirty="0" err="1"/>
              <a:t>rax</a:t>
            </a:r>
            <a:r>
              <a:rPr lang="en-US" altLang="ko-KR" dirty="0"/>
              <a:t>, 1’</a:t>
            </a:r>
            <a:r>
              <a:rPr lang="ko-KR" altLang="en-US" dirty="0"/>
              <a:t>의 기계어의 시작 주소 저장</a:t>
            </a:r>
          </a:p>
        </p:txBody>
      </p:sp>
    </p:spTree>
    <p:extLst>
      <p:ext uri="{BB962C8B-B14F-4D97-AF65-F5344CB8AC3E}">
        <p14:creationId xmlns:p14="http://schemas.microsoft.com/office/powerpoint/2010/main" val="4172010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E5274-8514-415A-8ADD-8107891A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어셈블리어는 읽기가 싫습니다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872BE6-28D9-40D2-A2CB-076F52F6D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저것을 쉽게 쓰면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myloop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a = 1</a:t>
            </a:r>
          </a:p>
          <a:p>
            <a:pPr marL="0" indent="0">
              <a:buNone/>
            </a:pPr>
            <a:r>
              <a:rPr lang="en-US" altLang="ko-KR" dirty="0"/>
              <a:t>b = 2</a:t>
            </a:r>
          </a:p>
          <a:p>
            <a:pPr marL="0" indent="0">
              <a:buNone/>
            </a:pPr>
            <a:r>
              <a:rPr lang="en-US" altLang="ko-KR" dirty="0"/>
              <a:t>a = </a:t>
            </a:r>
            <a:r>
              <a:rPr lang="en-US" altLang="ko-KR" dirty="0" err="1"/>
              <a:t>a+b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goto</a:t>
            </a:r>
            <a:r>
              <a:rPr lang="en-US" altLang="ko-KR" dirty="0"/>
              <a:t> </a:t>
            </a:r>
            <a:r>
              <a:rPr lang="en-US" altLang="ko-KR" dirty="0" err="1"/>
              <a:t>myloop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7049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48400-DF5E-4E5E-A0C7-8FD2AA2B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7DE203-4AFB-4984-91E5-5F15EA090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방금 코드는 </a:t>
            </a:r>
            <a:r>
              <a:rPr lang="ko-KR" altLang="en-US" dirty="0" err="1"/>
              <a:t>파이썬과</a:t>
            </a:r>
            <a:r>
              <a:rPr lang="ko-KR" altLang="en-US" dirty="0"/>
              <a:t> 유사합니다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 코드에다가 문장마다 세미콜론을 찍고 변수 선언만 잘 해 주면 </a:t>
            </a:r>
            <a:r>
              <a:rPr lang="en-US" altLang="ko-KR" dirty="0"/>
              <a:t>C/C++/Java/C# … </a:t>
            </a:r>
            <a:r>
              <a:rPr lang="ko-KR" altLang="en-US" dirty="0"/>
              <a:t>코드가 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338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2C49E-5F58-4744-BEAE-2DD8E9E33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2</a:t>
            </a:r>
            <a:r>
              <a:rPr lang="ko-KR" altLang="en-US" dirty="0"/>
              <a:t>를 더하여 출력하는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BCD327-B2B4-4BF0-A33C-3DD518CB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16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#include</a:t>
            </a:r>
            <a:r>
              <a:rPr lang="ko-KR" altLang="en-US" dirty="0"/>
              <a:t> </a:t>
            </a:r>
            <a:r>
              <a:rPr lang="en-US" altLang="ko-KR" dirty="0"/>
              <a:t>&lt;iostream&gt;</a:t>
            </a:r>
          </a:p>
          <a:p>
            <a:pPr marL="0" indent="0">
              <a:buNone/>
            </a:pPr>
            <a:r>
              <a:rPr lang="en-US" altLang="ko-KR" dirty="0"/>
              <a:t>int main(int </a:t>
            </a:r>
            <a:r>
              <a:rPr lang="en-US" altLang="ko-KR" dirty="0" err="1"/>
              <a:t>argc</a:t>
            </a:r>
            <a:r>
              <a:rPr lang="en-US" altLang="ko-KR" dirty="0"/>
              <a:t>, char**</a:t>
            </a:r>
            <a:r>
              <a:rPr lang="en-US" altLang="ko-KR" dirty="0" err="1"/>
              <a:t>argv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int a, b;</a:t>
            </a:r>
          </a:p>
          <a:p>
            <a:pPr marL="0" indent="0">
              <a:buNone/>
            </a:pPr>
            <a:r>
              <a:rPr lang="en-US" altLang="ko-KR" dirty="0"/>
              <a:t>	a=1;</a:t>
            </a:r>
          </a:p>
          <a:p>
            <a:pPr marL="0" indent="0">
              <a:buNone/>
            </a:pPr>
            <a:r>
              <a:rPr lang="en-US" altLang="ko-KR" dirty="0"/>
              <a:t>	b=2;</a:t>
            </a:r>
          </a:p>
          <a:p>
            <a:pPr marL="0" indent="0">
              <a:buNone/>
            </a:pPr>
            <a:r>
              <a:rPr lang="en-US" altLang="ko-KR" dirty="0"/>
              <a:t>	a=</a:t>
            </a:r>
            <a:r>
              <a:rPr lang="en-US" altLang="ko-KR" dirty="0" err="1"/>
              <a:t>a+b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std::</a:t>
            </a:r>
            <a:r>
              <a:rPr lang="en-US" altLang="ko-KR" dirty="0" err="1"/>
              <a:t>cout</a:t>
            </a:r>
            <a:r>
              <a:rPr lang="en-US" altLang="ko-KR" dirty="0"/>
              <a:t>&lt;&lt;a;</a:t>
            </a:r>
          </a:p>
          <a:p>
            <a:pPr marL="0" indent="0">
              <a:buNone/>
            </a:pPr>
            <a:r>
              <a:rPr lang="en-US" altLang="ko-KR" dirty="0"/>
              <a:t>	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182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E37EC-8C97-4E08-94B1-634F23B4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C62C88-E3FE-422B-ADCE-FD82623C4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int a;</a:t>
            </a:r>
          </a:p>
          <a:p>
            <a:pPr marL="0" indent="0">
              <a:buNone/>
            </a:pPr>
            <a:r>
              <a:rPr lang="ko-KR" altLang="en-US" dirty="0"/>
              <a:t>의 의미는 </a:t>
            </a:r>
            <a:r>
              <a:rPr lang="en-US" altLang="ko-KR" dirty="0"/>
              <a:t>a</a:t>
            </a:r>
            <a:r>
              <a:rPr lang="ko-KR" altLang="en-US" dirty="0"/>
              <a:t>라는 이름을 갖는 정수형 변수를 사용할 것이라고 알려주는 것입니다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그러면 정수 말고 소수는 넣지 못할까요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int a;</a:t>
            </a:r>
          </a:p>
          <a:p>
            <a:pPr marL="0" indent="0">
              <a:buNone/>
            </a:pPr>
            <a:r>
              <a:rPr lang="en-US" altLang="ko-KR" dirty="0"/>
              <a:t>a= 4.2;</a:t>
            </a:r>
          </a:p>
          <a:p>
            <a:pPr marL="0" indent="0">
              <a:buNone/>
            </a:pPr>
            <a:r>
              <a:rPr lang="en-US" altLang="ko-KR" dirty="0" err="1"/>
              <a:t>cout</a:t>
            </a:r>
            <a:r>
              <a:rPr lang="en-US" altLang="ko-KR" dirty="0"/>
              <a:t>&lt;&lt;a;</a:t>
            </a:r>
          </a:p>
          <a:p>
            <a:pPr marL="0" indent="0">
              <a:buNone/>
            </a:pPr>
            <a:r>
              <a:rPr lang="ko-KR" altLang="en-US" dirty="0"/>
              <a:t>해봅시다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969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C7971-B817-49C6-AA25-F0C93FB5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개발툴</a:t>
            </a:r>
            <a:r>
              <a:rPr lang="ko-KR" altLang="en-US" dirty="0"/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61FB2-230F-4131-BF18-9E0CA085C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Visual C++</a:t>
            </a:r>
          </a:p>
          <a:p>
            <a:r>
              <a:rPr lang="en-US" altLang="ko-KR" dirty="0"/>
              <a:t>Dev C++</a:t>
            </a:r>
          </a:p>
          <a:p>
            <a:r>
              <a:rPr lang="en-US" altLang="ko-KR" dirty="0" err="1"/>
              <a:t>gcc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417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EED4E-A3A1-4A7E-9A3F-1D4B96DF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 </a:t>
            </a:r>
            <a:r>
              <a:rPr lang="ko-KR" altLang="en-US" dirty="0"/>
              <a:t>대신 </a:t>
            </a:r>
            <a:r>
              <a:rPr lang="en-US" altLang="ko-KR" dirty="0"/>
              <a:t>float</a:t>
            </a:r>
            <a:r>
              <a:rPr lang="ko-KR" altLang="en-US" dirty="0"/>
              <a:t>나 </a:t>
            </a:r>
            <a:r>
              <a:rPr lang="en-US" altLang="ko-KR" dirty="0"/>
              <a:t>double</a:t>
            </a:r>
            <a:r>
              <a:rPr lang="ko-KR" altLang="en-US" dirty="0"/>
              <a:t>을 사용하면 실수 정보를 담을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CA8AAC-4626-4BBA-BC88-2257B9765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float a = 3.3f;</a:t>
            </a:r>
          </a:p>
          <a:p>
            <a:pPr marL="0" indent="0">
              <a:buNone/>
            </a:pPr>
            <a:r>
              <a:rPr lang="en-US" altLang="ko-KR" dirty="0" err="1"/>
              <a:t>cout</a:t>
            </a:r>
            <a:r>
              <a:rPr lang="en-US" altLang="ko-KR" dirty="0"/>
              <a:t>&lt;&lt;a;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또는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double a = 4.5;</a:t>
            </a:r>
          </a:p>
          <a:p>
            <a:pPr marL="0" indent="0">
              <a:buNone/>
            </a:pPr>
            <a:r>
              <a:rPr lang="en-US" altLang="ko-KR" dirty="0" err="1"/>
              <a:t>cout</a:t>
            </a:r>
            <a:r>
              <a:rPr lang="en-US" altLang="ko-KR" dirty="0"/>
              <a:t>&lt;&lt;a;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977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8AA31-F792-4B3B-A446-980B03A97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그러면 </a:t>
            </a:r>
            <a:r>
              <a:rPr lang="en-US" altLang="ko-KR" dirty="0"/>
              <a:t>float</a:t>
            </a:r>
            <a:r>
              <a:rPr lang="ko-KR" altLang="en-US" dirty="0"/>
              <a:t>나 </a:t>
            </a:r>
            <a:r>
              <a:rPr lang="en-US" altLang="ko-KR" dirty="0"/>
              <a:t>double</a:t>
            </a:r>
            <a:r>
              <a:rPr lang="ko-KR" altLang="en-US" dirty="0"/>
              <a:t>을 쓰지 굳이 </a:t>
            </a:r>
            <a:r>
              <a:rPr lang="en-US" altLang="ko-KR" dirty="0"/>
              <a:t>int</a:t>
            </a:r>
            <a:r>
              <a:rPr lang="ko-KR" altLang="en-US" dirty="0"/>
              <a:t>를 사용하는가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995EBD-885E-45CE-A09A-1DE1283F5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ko-KR" altLang="en-US" dirty="0"/>
              <a:t>부정확성의 문제</a:t>
            </a:r>
            <a:endParaRPr lang="en-US" altLang="ko-KR" dirty="0"/>
          </a:p>
          <a:p>
            <a:pPr lvl="1">
              <a:buAutoNum type="arabicPeriod"/>
            </a:pPr>
            <a:r>
              <a:rPr lang="ko-KR" altLang="en-US" dirty="0"/>
              <a:t>컴퓨터는 </a:t>
            </a:r>
            <a:r>
              <a:rPr lang="en-US" altLang="ko-KR" dirty="0"/>
              <a:t>2</a:t>
            </a:r>
            <a:r>
              <a:rPr lang="ko-KR" altLang="en-US" dirty="0"/>
              <a:t>진법을 사용하기 때문에 </a:t>
            </a:r>
            <a:r>
              <a:rPr lang="en-US" altLang="ko-KR" dirty="0"/>
              <a:t>10</a:t>
            </a:r>
            <a:r>
              <a:rPr lang="ko-KR" altLang="en-US" dirty="0"/>
              <a:t>진법의 소수점을 정확하게 처리하지 못합니다</a:t>
            </a:r>
            <a:r>
              <a:rPr lang="en-US" altLang="ko-KR" dirty="0"/>
              <a:t>.</a:t>
            </a:r>
          </a:p>
          <a:p>
            <a:pPr>
              <a:buAutoNum type="arabicPeriod"/>
            </a:pPr>
            <a:r>
              <a:rPr lang="ko-KR" altLang="en-US" dirty="0"/>
              <a:t>계산 속도의 문제</a:t>
            </a:r>
            <a:endParaRPr lang="en-US" altLang="ko-KR" dirty="0"/>
          </a:p>
          <a:p>
            <a:pPr lvl="1">
              <a:buAutoNum type="arabicPeriod"/>
            </a:pPr>
            <a:r>
              <a:rPr lang="en-US" altLang="ko-KR" dirty="0"/>
              <a:t>CPU</a:t>
            </a:r>
            <a:r>
              <a:rPr lang="ko-KR" altLang="en-US" dirty="0"/>
              <a:t>는 실수 연산을 직접 하지 못하고 </a:t>
            </a:r>
            <a:r>
              <a:rPr lang="en-US" altLang="ko-KR" dirty="0"/>
              <a:t>FPU</a:t>
            </a:r>
            <a:r>
              <a:rPr lang="ko-KR" altLang="en-US" dirty="0"/>
              <a:t>라는 </a:t>
            </a:r>
            <a:r>
              <a:rPr lang="en-US" altLang="ko-KR" dirty="0"/>
              <a:t>floating point unit</a:t>
            </a:r>
            <a:r>
              <a:rPr lang="ko-KR" altLang="en-US" dirty="0"/>
              <a:t>이라는 부품에게 외주를 맡기기 때문에 느립니다</a:t>
            </a:r>
            <a:r>
              <a:rPr lang="en-US" altLang="ko-KR" dirty="0"/>
              <a:t>. (</a:t>
            </a:r>
            <a:r>
              <a:rPr lang="ko-KR" altLang="en-US" dirty="0"/>
              <a:t>물론 현재는 같은 칩 내에 있지만 아직도 느립니다</a:t>
            </a:r>
            <a:r>
              <a:rPr lang="en-US" altLang="ko-KR" dirty="0"/>
              <a:t>.)</a:t>
            </a:r>
          </a:p>
          <a:p>
            <a:pPr lvl="1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9609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BB864-D3F2-4264-8B94-E00160BD5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CAD434-06AF-4DD9-AB87-8B50971A6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char	1</a:t>
            </a:r>
            <a:r>
              <a:rPr lang="ko-KR" altLang="en-US" dirty="0"/>
              <a:t>바이트 정수</a:t>
            </a:r>
            <a:r>
              <a:rPr lang="en-US" altLang="ko-KR" dirty="0"/>
              <a:t>		-128~127</a:t>
            </a:r>
          </a:p>
          <a:p>
            <a:pPr marL="0" indent="0">
              <a:buNone/>
            </a:pPr>
            <a:r>
              <a:rPr lang="en-US" altLang="ko-KR" dirty="0"/>
              <a:t>short	2</a:t>
            </a:r>
            <a:r>
              <a:rPr lang="ko-KR" altLang="en-US" dirty="0"/>
              <a:t>바이트 정수</a:t>
            </a:r>
            <a:r>
              <a:rPr lang="en-US" altLang="ko-KR" dirty="0"/>
              <a:t>		-2^15~2^15-1</a:t>
            </a:r>
          </a:p>
          <a:p>
            <a:pPr marL="0" indent="0">
              <a:buNone/>
            </a:pPr>
            <a:r>
              <a:rPr lang="en-US" altLang="ko-KR" dirty="0"/>
              <a:t>int		4</a:t>
            </a:r>
            <a:r>
              <a:rPr lang="ko-KR" altLang="en-US" dirty="0"/>
              <a:t>바이트 정수</a:t>
            </a:r>
            <a:r>
              <a:rPr lang="en-US" altLang="ko-KR" dirty="0"/>
              <a:t>		-2147….~2147….</a:t>
            </a:r>
          </a:p>
          <a:p>
            <a:pPr marL="0" indent="0">
              <a:buNone/>
            </a:pPr>
            <a:r>
              <a:rPr lang="en-US" altLang="ko-KR" dirty="0"/>
              <a:t>long	8</a:t>
            </a:r>
            <a:r>
              <a:rPr lang="ko-KR" altLang="en-US" dirty="0"/>
              <a:t>바이트 정수</a:t>
            </a:r>
            <a:r>
              <a:rPr lang="en-US" altLang="ko-KR" dirty="0"/>
              <a:t>		-2^63~2^63-1</a:t>
            </a:r>
          </a:p>
          <a:p>
            <a:pPr marL="0" indent="0">
              <a:buNone/>
            </a:pPr>
            <a:r>
              <a:rPr lang="en-US" altLang="ko-KR" dirty="0"/>
              <a:t>float	4</a:t>
            </a:r>
            <a:r>
              <a:rPr lang="ko-KR" altLang="en-US" dirty="0"/>
              <a:t>바이트 실수</a:t>
            </a:r>
            <a:r>
              <a:rPr lang="en-US" altLang="ko-KR" dirty="0"/>
              <a:t>		</a:t>
            </a:r>
            <a:r>
              <a:rPr lang="ko-KR" altLang="en-US" dirty="0"/>
              <a:t>더 큰 범위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double	8</a:t>
            </a:r>
            <a:r>
              <a:rPr lang="ko-KR" altLang="en-US" dirty="0"/>
              <a:t>바이트 실수</a:t>
            </a:r>
            <a:r>
              <a:rPr lang="en-US" altLang="ko-KR" dirty="0"/>
              <a:t>		</a:t>
            </a:r>
            <a:r>
              <a:rPr lang="ko-KR" altLang="en-US" dirty="0"/>
              <a:t>훨씬 큰 범위 </a:t>
            </a:r>
            <a:r>
              <a:rPr lang="en-US" altLang="ko-KR" dirty="0"/>
              <a:t>(10^301 </a:t>
            </a:r>
            <a:r>
              <a:rPr lang="ko-KR" altLang="en-US" dirty="0"/>
              <a:t>느낌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8067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E126A-6BF6-4B2F-81B9-E20D39C0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int, char, </a:t>
            </a:r>
            <a:r>
              <a:rPr lang="ko-KR" altLang="en-US" dirty="0"/>
              <a:t>등등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357E2-F6D3-4433-B7C6-1E2D152C5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CPU</a:t>
            </a:r>
            <a:r>
              <a:rPr lang="ko-KR" altLang="en-US" dirty="0"/>
              <a:t>는 일반적으로 바이트 단위로 접근합니다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 byte = 8 bits</a:t>
            </a:r>
          </a:p>
          <a:p>
            <a:r>
              <a:rPr lang="en-US" altLang="ko-KR" dirty="0"/>
              <a:t>8</a:t>
            </a:r>
            <a:r>
              <a:rPr lang="ko-KR" altLang="en-US" dirty="0"/>
              <a:t>비트로 표현 가능한 가지수는 </a:t>
            </a:r>
            <a:r>
              <a:rPr lang="en-US" altLang="ko-KR" dirty="0"/>
              <a:t>2^8 == 256</a:t>
            </a:r>
            <a:r>
              <a:rPr lang="ko-KR" altLang="en-US" dirty="0"/>
              <a:t>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2</a:t>
            </a:r>
            <a:r>
              <a:rPr lang="ko-KR" altLang="en-US" dirty="0"/>
              <a:t>진법으로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11111111 </a:t>
            </a:r>
            <a:r>
              <a:rPr lang="ko-KR" altLang="en-US" dirty="0"/>
              <a:t>즉 </a:t>
            </a:r>
            <a:r>
              <a:rPr lang="en-US" altLang="ko-KR" dirty="0"/>
              <a:t>255</a:t>
            </a:r>
            <a:r>
              <a:rPr lang="ko-KR" altLang="en-US" dirty="0"/>
              <a:t>까지의 숫자를 표현할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55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C2C5B-E1B0-449F-8FCE-9D8663C62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Hello,</a:t>
            </a:r>
            <a:r>
              <a:rPr lang="ko-KR" altLang="en-US" dirty="0"/>
              <a:t> </a:t>
            </a:r>
            <a:r>
              <a:rPr lang="en-US" altLang="ko-KR" dirty="0"/>
              <a:t>world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4E86FD-54A9-4F9B-BB1D-16B139452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#include &lt;iostream&gt;</a:t>
            </a:r>
          </a:p>
          <a:p>
            <a:pPr marL="0" indent="0">
              <a:buNone/>
            </a:pPr>
            <a:r>
              <a:rPr lang="en-US" altLang="ko-KR" dirty="0"/>
              <a:t>int main(int </a:t>
            </a:r>
            <a:r>
              <a:rPr lang="en-US" altLang="ko-KR" dirty="0" err="1"/>
              <a:t>argc</a:t>
            </a:r>
            <a:r>
              <a:rPr lang="en-US" altLang="ko-KR" dirty="0"/>
              <a:t>, char *[] </a:t>
            </a:r>
            <a:r>
              <a:rPr lang="en-US" altLang="ko-KR" dirty="0" err="1"/>
              <a:t>argv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          std::</a:t>
            </a:r>
            <a:r>
              <a:rPr lang="en-US" altLang="ko-KR" dirty="0" err="1"/>
              <a:t>cout</a:t>
            </a:r>
            <a:r>
              <a:rPr lang="en-US" altLang="ko-KR" dirty="0"/>
              <a:t>&lt;&lt;“Hello World”;</a:t>
            </a:r>
          </a:p>
          <a:p>
            <a:pPr marL="0" indent="0">
              <a:buNone/>
            </a:pPr>
            <a:r>
              <a:rPr lang="en-US" altLang="ko-KR" dirty="0"/>
              <a:t>              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152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99F36-83A3-452D-A4BB-B00537C8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719AB-D28B-4A00-A30F-FB5B2B77E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c, </a:t>
            </a:r>
            <a:r>
              <a:rPr lang="en-US" altLang="ko-KR" dirty="0" err="1"/>
              <a:t>c++</a:t>
            </a:r>
            <a:r>
              <a:rPr lang="en-US" altLang="ko-KR" dirty="0"/>
              <a:t> </a:t>
            </a:r>
            <a:r>
              <a:rPr lang="ko-KR" altLang="en-US" dirty="0"/>
              <a:t>소스 파일 </a:t>
            </a:r>
            <a:r>
              <a:rPr lang="en-US" altLang="ko-KR" dirty="0"/>
              <a:t>-&gt; </a:t>
            </a:r>
            <a:r>
              <a:rPr lang="ko-KR" altLang="en-US" dirty="0" err="1"/>
              <a:t>전처리된</a:t>
            </a:r>
            <a:r>
              <a:rPr lang="ko-KR" altLang="en-US" dirty="0"/>
              <a:t> 소스 파일 </a:t>
            </a:r>
            <a:r>
              <a:rPr lang="en-US" altLang="ko-KR" dirty="0"/>
              <a:t>-&gt; </a:t>
            </a:r>
            <a:r>
              <a:rPr lang="ko-KR" altLang="en-US" dirty="0"/>
              <a:t>어셈블리 파일 </a:t>
            </a:r>
            <a:r>
              <a:rPr lang="en-US" altLang="ko-KR" dirty="0"/>
              <a:t>-&gt; </a:t>
            </a:r>
            <a:r>
              <a:rPr lang="ko-KR" altLang="en-US" dirty="0"/>
              <a:t>기계어 파일 </a:t>
            </a:r>
            <a:r>
              <a:rPr lang="en-US" altLang="ko-KR" dirty="0"/>
              <a:t>-&gt; </a:t>
            </a:r>
            <a:r>
              <a:rPr lang="ko-KR" altLang="en-US" dirty="0"/>
              <a:t>실행 파일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일반적으로 컴파일은 두번째 단계를 의미하지만</a:t>
            </a:r>
            <a:r>
              <a:rPr lang="en-US" altLang="ko-KR" dirty="0"/>
              <a:t>, </a:t>
            </a:r>
            <a:r>
              <a:rPr lang="ko-KR" altLang="en-US" dirty="0"/>
              <a:t>요즘 컴파일러들은 한번에 다 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gcc</a:t>
            </a:r>
            <a:r>
              <a:rPr lang="en-US" altLang="ko-KR" dirty="0"/>
              <a:t> –o hello hello.cpp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11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1C373-B04A-4DE2-8509-895963D7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#include &lt;iostream&gt;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44E75-6AEC-4771-A6F1-BA91B085D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#include &lt;</a:t>
            </a:r>
            <a:r>
              <a:rPr lang="ko-KR" altLang="en-US" dirty="0"/>
              <a:t>파일이름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파일이름의 파일 내용을 미리 집어넣습니다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두가지 모양이 있습니다</a:t>
            </a:r>
            <a:endParaRPr lang="en-US" altLang="ko-KR" dirty="0"/>
          </a:p>
          <a:p>
            <a:pPr lvl="1"/>
            <a:r>
              <a:rPr lang="en-US" altLang="ko-KR" dirty="0"/>
              <a:t>#include &lt;</a:t>
            </a:r>
            <a:r>
              <a:rPr lang="ko-KR" altLang="en-US" dirty="0"/>
              <a:t>파일이름</a:t>
            </a:r>
            <a:r>
              <a:rPr lang="en-US" altLang="ko-KR" dirty="0"/>
              <a:t>&gt; : </a:t>
            </a:r>
            <a:r>
              <a:rPr lang="ko-KR" altLang="en-US" dirty="0"/>
              <a:t>파일이 컴파일러가 갖고 있는 파일일 때</a:t>
            </a:r>
            <a:endParaRPr lang="en-US" altLang="ko-KR" dirty="0"/>
          </a:p>
          <a:p>
            <a:pPr lvl="1"/>
            <a:r>
              <a:rPr lang="en-US" altLang="ko-KR" dirty="0"/>
              <a:t>#include “</a:t>
            </a:r>
            <a:r>
              <a:rPr lang="ko-KR" altLang="en-US" dirty="0"/>
              <a:t>파일이름</a:t>
            </a:r>
            <a:r>
              <a:rPr lang="en-US" altLang="ko-KR" dirty="0"/>
              <a:t>” : </a:t>
            </a:r>
            <a:r>
              <a:rPr lang="ko-KR" altLang="en-US" dirty="0"/>
              <a:t>파일이 현재 소스파일과 같은 폴더에 있을 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9699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47AC4-6EB6-43BA-9802-84DE8037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 main(int </a:t>
            </a:r>
            <a:r>
              <a:rPr lang="en-US" altLang="ko-KR" dirty="0" err="1"/>
              <a:t>argc</a:t>
            </a:r>
            <a:r>
              <a:rPr lang="en-US" altLang="ko-KR" dirty="0"/>
              <a:t>, char *[] </a:t>
            </a:r>
            <a:r>
              <a:rPr lang="en-US" altLang="ko-KR" dirty="0" err="1"/>
              <a:t>argv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3AE5E-3B4D-4B73-B26C-DA444732A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C/C++</a:t>
            </a:r>
            <a:r>
              <a:rPr lang="ko-KR" altLang="en-US" dirty="0"/>
              <a:t> 프로그램의 시작 지점입니다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함수를 만드는 것인데</a:t>
            </a:r>
            <a:r>
              <a:rPr lang="en-US" altLang="ko-KR" dirty="0"/>
              <a:t>, </a:t>
            </a:r>
            <a:r>
              <a:rPr lang="ko-KR" altLang="en-US" dirty="0"/>
              <a:t>나중에 배웁니다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일단은 함수 이름이 </a:t>
            </a:r>
            <a:r>
              <a:rPr lang="en-US" altLang="ko-KR" dirty="0"/>
              <a:t>main</a:t>
            </a:r>
            <a:r>
              <a:rPr lang="ko-KR" altLang="en-US" dirty="0"/>
              <a:t>이라는 점에 대해서 주목합시다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7862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8F11F-4469-4FA1-81D5-8958B459D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{, }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51F5D2-E720-42DA-ACCA-E3E6324B5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함수의 내용을 정의하기 위해서</a:t>
            </a:r>
            <a:r>
              <a:rPr lang="en-US" altLang="ko-KR" dirty="0"/>
              <a:t>, </a:t>
            </a:r>
            <a:r>
              <a:rPr lang="ko-KR" altLang="en-US" dirty="0"/>
              <a:t>코드들을 </a:t>
            </a:r>
            <a:r>
              <a:rPr lang="ko-KR" altLang="en-US" dirty="0" err="1"/>
              <a:t>묶어두는</a:t>
            </a:r>
            <a:r>
              <a:rPr lang="ko-KR" altLang="en-US" dirty="0"/>
              <a:t>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775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4F988-7E7E-4117-BFF8-5B5785B1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std::</a:t>
            </a:r>
            <a:r>
              <a:rPr lang="en-US" altLang="ko-KR" dirty="0" err="1"/>
              <a:t>cout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/>
              <a:t>“Hello</a:t>
            </a:r>
            <a:r>
              <a:rPr lang="ko-KR" altLang="en-US" dirty="0"/>
              <a:t> </a:t>
            </a:r>
            <a:r>
              <a:rPr lang="en-US" altLang="ko-KR" dirty="0"/>
              <a:t>world”;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43876-C688-4BF4-A301-8E7128D76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std		std</a:t>
            </a:r>
            <a:r>
              <a:rPr lang="ko-KR" altLang="en-US" dirty="0"/>
              <a:t>라는 네임스페이스 이름입니다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::		</a:t>
            </a:r>
            <a:r>
              <a:rPr lang="en-US" altLang="ko-KR" dirty="0" err="1"/>
              <a:t>cout</a:t>
            </a:r>
            <a:r>
              <a:rPr lang="ko-KR" altLang="en-US" dirty="0"/>
              <a:t>이 </a:t>
            </a:r>
            <a:r>
              <a:rPr lang="en-US" altLang="ko-KR" dirty="0"/>
              <a:t>std </a:t>
            </a:r>
            <a:r>
              <a:rPr lang="ko-KR" altLang="en-US" dirty="0"/>
              <a:t>네임스페이스에 속한다는 뜻입니다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		</a:t>
            </a:r>
            <a:r>
              <a:rPr lang="ko-KR" altLang="en-US" dirty="0"/>
              <a:t>콘솔에 화면을 출력하기 위한 객체입니다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&lt;&lt;		</a:t>
            </a:r>
            <a:r>
              <a:rPr lang="en-US" altLang="ko-KR" dirty="0" err="1"/>
              <a:t>cout</a:t>
            </a:r>
            <a:r>
              <a:rPr lang="ko-KR" altLang="en-US" dirty="0"/>
              <a:t>이라는 객체로 오른쪽 피연산자를 보냅니다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“Hello world”	</a:t>
            </a:r>
            <a:r>
              <a:rPr lang="ko-KR" altLang="en-US" dirty="0"/>
              <a:t>문자열을 나타내기 위해서는 </a:t>
            </a:r>
            <a:r>
              <a:rPr lang="en-US" altLang="ko-KR" dirty="0"/>
              <a:t>“”</a:t>
            </a:r>
            <a:r>
              <a:rPr lang="ko-KR" altLang="en-US" dirty="0"/>
              <a:t>으로 감쌉니다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;		C++</a:t>
            </a:r>
            <a:r>
              <a:rPr lang="ko-KR" altLang="en-US" dirty="0"/>
              <a:t> 문장의 마침표입니다</a:t>
            </a:r>
            <a:r>
              <a:rPr lang="en-US" altLang="ko-KR" dirty="0"/>
              <a:t>. </a:t>
            </a:r>
            <a:r>
              <a:rPr lang="ko-KR" altLang="en-US" dirty="0"/>
              <a:t>꼭 </a:t>
            </a:r>
            <a:r>
              <a:rPr lang="ko-KR" altLang="en-US" dirty="0" err="1"/>
              <a:t>찍어야합니다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49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BCF4C-B057-4EE0-B3D7-A05750680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return 0;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DC5BC-EB86-4D94-9850-0F3427BF6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/>
              <a:t>함수를 </a:t>
            </a:r>
            <a:r>
              <a:rPr lang="en-US" altLang="ko-KR" dirty="0"/>
              <a:t>0</a:t>
            </a:r>
            <a:r>
              <a:rPr lang="ko-KR" altLang="en-US" dirty="0"/>
              <a:t>의 </a:t>
            </a:r>
            <a:r>
              <a:rPr lang="ko-KR" altLang="en-US" dirty="0" err="1"/>
              <a:t>함수값으로</a:t>
            </a:r>
            <a:r>
              <a:rPr lang="ko-KR" altLang="en-US" dirty="0"/>
              <a:t> 마칩니다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main</a:t>
            </a:r>
            <a:r>
              <a:rPr lang="ko-KR" altLang="en-US" dirty="0"/>
              <a:t>이 끝나면 프로그램도 종료된다고 생각합니다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442238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</TotalTime>
  <Words>674</Words>
  <Application>Microsoft Office PowerPoint</Application>
  <PresentationFormat>와이드스크린</PresentationFormat>
  <Paragraphs>126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줄기</vt:lpstr>
      <vt:lpstr>SPLIT 14차</vt:lpstr>
      <vt:lpstr>개발툴 설치</vt:lpstr>
      <vt:lpstr>Hello, world</vt:lpstr>
      <vt:lpstr>컴파일</vt:lpstr>
      <vt:lpstr>#include &lt;iostream&gt;</vt:lpstr>
      <vt:lpstr>int main(int argc, char *[] argv)</vt:lpstr>
      <vt:lpstr>{, }</vt:lpstr>
      <vt:lpstr>std::cout &lt;&lt; “Hello world”;</vt:lpstr>
      <vt:lpstr>return 0;</vt:lpstr>
      <vt:lpstr>연습문제 1</vt:lpstr>
      <vt:lpstr>C++로 화면에 출력하는 것은 어렵지 않습니다.</vt:lpstr>
      <vt:lpstr>CPU, 메모리</vt:lpstr>
      <vt:lpstr>튜링기계</vt:lpstr>
      <vt:lpstr>CPU는 튜링기계, 메모리는 종이입니다.</vt:lpstr>
      <vt:lpstr>어셈블리어로 1+2 하기</vt:lpstr>
      <vt:lpstr>어셈블리어는 읽기가 싫습니다.</vt:lpstr>
      <vt:lpstr>PowerPoint 프레젠테이션</vt:lpstr>
      <vt:lpstr>1과 2를 더하여 출력하는 프로그램</vt:lpstr>
      <vt:lpstr>int란 무엇인가?</vt:lpstr>
      <vt:lpstr>int 대신 float나 double을 사용하면 실수 정보를 담을 수 있다.</vt:lpstr>
      <vt:lpstr>그러면 float나 double을 쓰지 굳이 int를 사용하는가?</vt:lpstr>
      <vt:lpstr>자료형</vt:lpstr>
      <vt:lpstr>int, char, 등등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SPLIT 14차</dc:title>
  <dc:creator>양현서</dc:creator>
  <cp:lastModifiedBy>양현서</cp:lastModifiedBy>
  <cp:revision>15</cp:revision>
  <dcterms:created xsi:type="dcterms:W3CDTF">2019-10-02T08:42:30Z</dcterms:created>
  <dcterms:modified xsi:type="dcterms:W3CDTF">2019-10-02T09:50:43Z</dcterms:modified>
</cp:coreProperties>
</file>