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41" r:id="rId110"/>
    <p:sldId id="343" r:id="rId111"/>
    <p:sldId id="352" r:id="rId112"/>
    <p:sldId id="354" r:id="rId113"/>
    <p:sldId id="355" r:id="rId114"/>
    <p:sldId id="371" r:id="rId115"/>
    <p:sldId id="353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sv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svg"/><Relationship Id="rId4" Type="http://schemas.openxmlformats.org/officeDocument/2006/relationships/image" Target="../media/image83.svg"/><Relationship Id="rId9" Type="http://schemas.openxmlformats.org/officeDocument/2006/relationships/image" Target="../media/image8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92.png"/><Relationship Id="rId7" Type="http://schemas.openxmlformats.org/officeDocument/2006/relationships/image" Target="../media/image93.png"/><Relationship Id="rId12" Type="http://schemas.openxmlformats.org/officeDocument/2006/relationships/image" Target="../media/image91.sv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11" Type="http://schemas.openxmlformats.org/officeDocument/2006/relationships/image" Target="../media/image95.png"/><Relationship Id="rId5" Type="http://schemas.openxmlformats.org/officeDocument/2006/relationships/image" Target="../media/image84.png"/><Relationship Id="rId10" Type="http://schemas.openxmlformats.org/officeDocument/2006/relationships/image" Target="../media/image89.svg"/><Relationship Id="rId4" Type="http://schemas.openxmlformats.org/officeDocument/2006/relationships/image" Target="../media/image83.svg"/><Relationship Id="rId9" Type="http://schemas.openxmlformats.org/officeDocument/2006/relationships/image" Target="../media/image9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76263-C872-40DC-8B9D-337EA187C1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41CBA6-E903-4032-BBD3-D2DDABC329EA}">
      <dgm:prSet/>
      <dgm:spPr/>
      <dgm:t>
        <a:bodyPr/>
        <a:lstStyle/>
        <a:p>
          <a:r>
            <a:rPr lang="ko-KR"/>
            <a:t>리스트</a:t>
          </a:r>
          <a:endParaRPr lang="en-US"/>
        </a:p>
      </dgm:t>
    </dgm:pt>
    <dgm:pt modelId="{12FB2A40-742B-4F18-BD81-6866CC645988}" type="parTrans" cxnId="{6B703474-2B08-48FF-BEA2-7DC2B14351C5}">
      <dgm:prSet/>
      <dgm:spPr/>
      <dgm:t>
        <a:bodyPr/>
        <a:lstStyle/>
        <a:p>
          <a:endParaRPr lang="en-US"/>
        </a:p>
      </dgm:t>
    </dgm:pt>
    <dgm:pt modelId="{030414C8-D2A1-44DB-BCE9-9CA067F7DBAF}" type="sibTrans" cxnId="{6B703474-2B08-48FF-BEA2-7DC2B14351C5}">
      <dgm:prSet/>
      <dgm:spPr/>
      <dgm:t>
        <a:bodyPr/>
        <a:lstStyle/>
        <a:p>
          <a:endParaRPr lang="en-US"/>
        </a:p>
      </dgm:t>
    </dgm:pt>
    <dgm:pt modelId="{390F9707-75FB-4565-9F4B-5F14102DE272}">
      <dgm:prSet/>
      <dgm:spPr/>
      <dgm:t>
        <a:bodyPr/>
        <a:lstStyle/>
        <a:p>
          <a:r>
            <a:rPr lang="ko-KR"/>
            <a:t>스택</a:t>
          </a:r>
          <a:endParaRPr lang="en-US"/>
        </a:p>
      </dgm:t>
    </dgm:pt>
    <dgm:pt modelId="{85F8CA25-A12E-4553-B98F-CDAE2758F597}" type="parTrans" cxnId="{F112AE0C-2E00-405F-9A2B-2882436DF197}">
      <dgm:prSet/>
      <dgm:spPr/>
      <dgm:t>
        <a:bodyPr/>
        <a:lstStyle/>
        <a:p>
          <a:endParaRPr lang="en-US"/>
        </a:p>
      </dgm:t>
    </dgm:pt>
    <dgm:pt modelId="{F304719D-6613-4D43-A613-AD56203E4CF2}" type="sibTrans" cxnId="{F112AE0C-2E00-405F-9A2B-2882436DF197}">
      <dgm:prSet/>
      <dgm:spPr/>
      <dgm:t>
        <a:bodyPr/>
        <a:lstStyle/>
        <a:p>
          <a:endParaRPr lang="en-US"/>
        </a:p>
      </dgm:t>
    </dgm:pt>
    <dgm:pt modelId="{0DBEC0AD-A106-4449-97A0-A9A1B8BD62C8}">
      <dgm:prSet/>
      <dgm:spPr/>
      <dgm:t>
        <a:bodyPr/>
        <a:lstStyle/>
        <a:p>
          <a:r>
            <a:rPr lang="ko-KR"/>
            <a:t>큐</a:t>
          </a:r>
          <a:endParaRPr lang="en-US"/>
        </a:p>
      </dgm:t>
    </dgm:pt>
    <dgm:pt modelId="{7208E247-E39A-42A6-A038-2F30DAE528B5}" type="parTrans" cxnId="{D34AFA28-EFAF-44EA-8D24-DFDF80FA1B1C}">
      <dgm:prSet/>
      <dgm:spPr/>
      <dgm:t>
        <a:bodyPr/>
        <a:lstStyle/>
        <a:p>
          <a:endParaRPr lang="en-US"/>
        </a:p>
      </dgm:t>
    </dgm:pt>
    <dgm:pt modelId="{40D2E228-36BD-4D3F-8C2E-F3E187D48842}" type="sibTrans" cxnId="{D34AFA28-EFAF-44EA-8D24-DFDF80FA1B1C}">
      <dgm:prSet/>
      <dgm:spPr/>
      <dgm:t>
        <a:bodyPr/>
        <a:lstStyle/>
        <a:p>
          <a:endParaRPr lang="en-US"/>
        </a:p>
      </dgm:t>
    </dgm:pt>
    <dgm:pt modelId="{06962890-DDEE-4489-8576-38391423EE68}">
      <dgm:prSet/>
      <dgm:spPr/>
      <dgm:t>
        <a:bodyPr/>
        <a:lstStyle/>
        <a:p>
          <a:r>
            <a:rPr lang="ko-KR"/>
            <a:t>트리</a:t>
          </a:r>
          <a:endParaRPr lang="en-US"/>
        </a:p>
      </dgm:t>
    </dgm:pt>
    <dgm:pt modelId="{8FB90D32-E97B-42C8-A4EE-825AA15FFEDC}" type="parTrans" cxnId="{FB7D8573-3ADA-4B3A-8C39-9F328B4B0636}">
      <dgm:prSet/>
      <dgm:spPr/>
      <dgm:t>
        <a:bodyPr/>
        <a:lstStyle/>
        <a:p>
          <a:endParaRPr lang="en-US"/>
        </a:p>
      </dgm:t>
    </dgm:pt>
    <dgm:pt modelId="{C94B6ABA-F312-4B59-9DDC-A9CE0991B471}" type="sibTrans" cxnId="{FB7D8573-3ADA-4B3A-8C39-9F328B4B0636}">
      <dgm:prSet/>
      <dgm:spPr/>
      <dgm:t>
        <a:bodyPr/>
        <a:lstStyle/>
        <a:p>
          <a:endParaRPr lang="en-US"/>
        </a:p>
      </dgm:t>
    </dgm:pt>
    <dgm:pt modelId="{A306AFD1-74EE-4575-9A68-D88B77050F04}">
      <dgm:prSet/>
      <dgm:spPr/>
      <dgm:t>
        <a:bodyPr/>
        <a:lstStyle/>
        <a:p>
          <a:r>
            <a:rPr lang="ko-KR"/>
            <a:t>맵</a:t>
          </a:r>
          <a:endParaRPr lang="en-US"/>
        </a:p>
      </dgm:t>
    </dgm:pt>
    <dgm:pt modelId="{073799A4-D9BB-4901-8060-09B06834B82D}" type="parTrans" cxnId="{CFBBFFA0-0FA2-4F91-B47C-6F923029E19B}">
      <dgm:prSet/>
      <dgm:spPr/>
      <dgm:t>
        <a:bodyPr/>
        <a:lstStyle/>
        <a:p>
          <a:endParaRPr lang="en-US"/>
        </a:p>
      </dgm:t>
    </dgm:pt>
    <dgm:pt modelId="{F62B59CA-6043-447C-8F1C-6A2ACC1AE00E}" type="sibTrans" cxnId="{CFBBFFA0-0FA2-4F91-B47C-6F923029E19B}">
      <dgm:prSet/>
      <dgm:spPr/>
      <dgm:t>
        <a:bodyPr/>
        <a:lstStyle/>
        <a:p>
          <a:endParaRPr lang="en-US"/>
        </a:p>
      </dgm:t>
    </dgm:pt>
    <dgm:pt modelId="{70745971-A375-4D4A-85B1-7DEAB9C55288}">
      <dgm:prSet/>
      <dgm:spPr/>
      <dgm:t>
        <a:bodyPr/>
        <a:lstStyle/>
        <a:p>
          <a:r>
            <a:rPr lang="ko-KR"/>
            <a:t>집합</a:t>
          </a:r>
          <a:endParaRPr lang="en-US"/>
        </a:p>
      </dgm:t>
    </dgm:pt>
    <dgm:pt modelId="{CEF8D423-4757-4748-979E-961C6F6FEE37}" type="parTrans" cxnId="{74C1C5B8-D70B-4712-A2A1-98E8F89A9773}">
      <dgm:prSet/>
      <dgm:spPr/>
      <dgm:t>
        <a:bodyPr/>
        <a:lstStyle/>
        <a:p>
          <a:endParaRPr lang="en-US"/>
        </a:p>
      </dgm:t>
    </dgm:pt>
    <dgm:pt modelId="{13DBF2CF-68AC-4CF3-A150-F74D7486C48D}" type="sibTrans" cxnId="{74C1C5B8-D70B-4712-A2A1-98E8F89A9773}">
      <dgm:prSet/>
      <dgm:spPr/>
      <dgm:t>
        <a:bodyPr/>
        <a:lstStyle/>
        <a:p>
          <a:endParaRPr lang="en-US"/>
        </a:p>
      </dgm:t>
    </dgm:pt>
    <dgm:pt modelId="{C5980A0B-4C70-437E-9652-6EB20C770491}" type="pres">
      <dgm:prSet presAssocID="{52076263-C872-40DC-8B9D-337EA187C1E5}" presName="root" presStyleCnt="0">
        <dgm:presLayoutVars>
          <dgm:dir/>
          <dgm:resizeHandles val="exact"/>
        </dgm:presLayoutVars>
      </dgm:prSet>
      <dgm:spPr/>
    </dgm:pt>
    <dgm:pt modelId="{FE2A578A-1CF6-40F7-9CEA-6E7F0A0F729A}" type="pres">
      <dgm:prSet presAssocID="{CF41CBA6-E903-4032-BBD3-D2DDABC329EA}" presName="compNode" presStyleCnt="0"/>
      <dgm:spPr/>
    </dgm:pt>
    <dgm:pt modelId="{ADDA6E3C-FB9D-4499-8E8A-C9A039EB7023}" type="pres">
      <dgm:prSet presAssocID="{CF41CBA6-E903-4032-BBD3-D2DDABC329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93EA0DA-2501-4002-A251-900CF54917CE}" type="pres">
      <dgm:prSet presAssocID="{CF41CBA6-E903-4032-BBD3-D2DDABC329EA}" presName="spaceRect" presStyleCnt="0"/>
      <dgm:spPr/>
    </dgm:pt>
    <dgm:pt modelId="{34A16F7F-1ABC-4BB4-BB3C-26883D1BC689}" type="pres">
      <dgm:prSet presAssocID="{CF41CBA6-E903-4032-BBD3-D2DDABC329EA}" presName="textRect" presStyleLbl="revTx" presStyleIdx="0" presStyleCnt="6">
        <dgm:presLayoutVars>
          <dgm:chMax val="1"/>
          <dgm:chPref val="1"/>
        </dgm:presLayoutVars>
      </dgm:prSet>
      <dgm:spPr/>
    </dgm:pt>
    <dgm:pt modelId="{A17F2BD2-E425-464E-988F-05F016798F7A}" type="pres">
      <dgm:prSet presAssocID="{030414C8-D2A1-44DB-BCE9-9CA067F7DBAF}" presName="sibTrans" presStyleCnt="0"/>
      <dgm:spPr/>
    </dgm:pt>
    <dgm:pt modelId="{65963114-AA7B-49C4-AA85-C0882111BCD4}" type="pres">
      <dgm:prSet presAssocID="{390F9707-75FB-4565-9F4B-5F14102DE272}" presName="compNode" presStyleCnt="0"/>
      <dgm:spPr/>
    </dgm:pt>
    <dgm:pt modelId="{D1EA103E-3549-4832-B885-6D70538102E6}" type="pres">
      <dgm:prSet presAssocID="{390F9707-75FB-4565-9F4B-5F14102DE2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7D92F-0EEA-49B3-8D24-F23511156829}" type="pres">
      <dgm:prSet presAssocID="{390F9707-75FB-4565-9F4B-5F14102DE272}" presName="spaceRect" presStyleCnt="0"/>
      <dgm:spPr/>
    </dgm:pt>
    <dgm:pt modelId="{244D5A22-1952-4B77-A143-023E055C9EA4}" type="pres">
      <dgm:prSet presAssocID="{390F9707-75FB-4565-9F4B-5F14102DE272}" presName="textRect" presStyleLbl="revTx" presStyleIdx="1" presStyleCnt="6">
        <dgm:presLayoutVars>
          <dgm:chMax val="1"/>
          <dgm:chPref val="1"/>
        </dgm:presLayoutVars>
      </dgm:prSet>
      <dgm:spPr/>
    </dgm:pt>
    <dgm:pt modelId="{A440809C-2302-4BBB-A4D6-B6C248D280CA}" type="pres">
      <dgm:prSet presAssocID="{F304719D-6613-4D43-A613-AD56203E4CF2}" presName="sibTrans" presStyleCnt="0"/>
      <dgm:spPr/>
    </dgm:pt>
    <dgm:pt modelId="{2F5215F5-D5A9-40E1-B3F4-BEBAD3F95DC2}" type="pres">
      <dgm:prSet presAssocID="{0DBEC0AD-A106-4449-97A0-A9A1B8BD62C8}" presName="compNode" presStyleCnt="0"/>
      <dgm:spPr/>
    </dgm:pt>
    <dgm:pt modelId="{55F88FD2-D2FB-486E-8EAF-FFA179E0F3B5}" type="pres">
      <dgm:prSet presAssocID="{0DBEC0AD-A106-4449-97A0-A9A1B8BD6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779813B-EBE8-4807-81D4-1331A73223CF}" type="pres">
      <dgm:prSet presAssocID="{0DBEC0AD-A106-4449-97A0-A9A1B8BD62C8}" presName="spaceRect" presStyleCnt="0"/>
      <dgm:spPr/>
    </dgm:pt>
    <dgm:pt modelId="{FECCC60B-2376-4E29-A1CA-EAA91803F2D1}" type="pres">
      <dgm:prSet presAssocID="{0DBEC0AD-A106-4449-97A0-A9A1B8BD62C8}" presName="textRect" presStyleLbl="revTx" presStyleIdx="2" presStyleCnt="6">
        <dgm:presLayoutVars>
          <dgm:chMax val="1"/>
          <dgm:chPref val="1"/>
        </dgm:presLayoutVars>
      </dgm:prSet>
      <dgm:spPr/>
    </dgm:pt>
    <dgm:pt modelId="{31C5C86A-1D5F-44CC-814E-0295735A063F}" type="pres">
      <dgm:prSet presAssocID="{40D2E228-36BD-4D3F-8C2E-F3E187D48842}" presName="sibTrans" presStyleCnt="0"/>
      <dgm:spPr/>
    </dgm:pt>
    <dgm:pt modelId="{ECD34D96-5504-4E37-9B76-7689E0457EF5}" type="pres">
      <dgm:prSet presAssocID="{06962890-DDEE-4489-8576-38391423EE68}" presName="compNode" presStyleCnt="0"/>
      <dgm:spPr/>
    </dgm:pt>
    <dgm:pt modelId="{FC5AD126-FB8C-4D86-BCCA-A2800C6A3C5A}" type="pres">
      <dgm:prSet presAssocID="{06962890-DDEE-4489-8576-38391423EE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7D683B9-CEFF-41A2-AF63-DE662ED60FA0}" type="pres">
      <dgm:prSet presAssocID="{06962890-DDEE-4489-8576-38391423EE68}" presName="spaceRect" presStyleCnt="0"/>
      <dgm:spPr/>
    </dgm:pt>
    <dgm:pt modelId="{041B6477-81A5-4CD7-8053-04CE136B1E23}" type="pres">
      <dgm:prSet presAssocID="{06962890-DDEE-4489-8576-38391423EE68}" presName="textRect" presStyleLbl="revTx" presStyleIdx="3" presStyleCnt="6">
        <dgm:presLayoutVars>
          <dgm:chMax val="1"/>
          <dgm:chPref val="1"/>
        </dgm:presLayoutVars>
      </dgm:prSet>
      <dgm:spPr/>
    </dgm:pt>
    <dgm:pt modelId="{798B30CB-7483-41EC-930B-0BC4502724A5}" type="pres">
      <dgm:prSet presAssocID="{C94B6ABA-F312-4B59-9DDC-A9CE0991B471}" presName="sibTrans" presStyleCnt="0"/>
      <dgm:spPr/>
    </dgm:pt>
    <dgm:pt modelId="{B5E79B07-FD30-4E2A-89D0-07C2D243473C}" type="pres">
      <dgm:prSet presAssocID="{A306AFD1-74EE-4575-9A68-D88B77050F04}" presName="compNode" presStyleCnt="0"/>
      <dgm:spPr/>
    </dgm:pt>
    <dgm:pt modelId="{60FFA1BF-0522-4D7E-B25A-05A4277DA62B}" type="pres">
      <dgm:prSet presAssocID="{A306AFD1-74EE-4575-9A68-D88B77050F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B762BD9-5F95-41F2-9129-9CC07382B19E}" type="pres">
      <dgm:prSet presAssocID="{A306AFD1-74EE-4575-9A68-D88B77050F04}" presName="spaceRect" presStyleCnt="0"/>
      <dgm:spPr/>
    </dgm:pt>
    <dgm:pt modelId="{18EEDD83-2CA6-4377-9F3E-347D75D39A79}" type="pres">
      <dgm:prSet presAssocID="{A306AFD1-74EE-4575-9A68-D88B77050F04}" presName="textRect" presStyleLbl="revTx" presStyleIdx="4" presStyleCnt="6">
        <dgm:presLayoutVars>
          <dgm:chMax val="1"/>
          <dgm:chPref val="1"/>
        </dgm:presLayoutVars>
      </dgm:prSet>
      <dgm:spPr/>
    </dgm:pt>
    <dgm:pt modelId="{50A2E601-0D92-4801-AA9C-209BD3ECE7D8}" type="pres">
      <dgm:prSet presAssocID="{F62B59CA-6043-447C-8F1C-6A2ACC1AE00E}" presName="sibTrans" presStyleCnt="0"/>
      <dgm:spPr/>
    </dgm:pt>
    <dgm:pt modelId="{AB5CCB42-AC40-44CD-B265-6AE06C823646}" type="pres">
      <dgm:prSet presAssocID="{70745971-A375-4D4A-85B1-7DEAB9C55288}" presName="compNode" presStyleCnt="0"/>
      <dgm:spPr/>
    </dgm:pt>
    <dgm:pt modelId="{F94167CF-159A-43B4-B1B8-91817ADF17A3}" type="pres">
      <dgm:prSet presAssocID="{70745971-A375-4D4A-85B1-7DEAB9C55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472B7-168C-4AE0-AB4B-B5CE6B712802}" type="pres">
      <dgm:prSet presAssocID="{70745971-A375-4D4A-85B1-7DEAB9C55288}" presName="spaceRect" presStyleCnt="0"/>
      <dgm:spPr/>
    </dgm:pt>
    <dgm:pt modelId="{36CE3A9C-4CE6-4F80-89EE-CBDAF39443DC}" type="pres">
      <dgm:prSet presAssocID="{70745971-A375-4D4A-85B1-7DEAB9C552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12AE0C-2E00-405F-9A2B-2882436DF197}" srcId="{52076263-C872-40DC-8B9D-337EA187C1E5}" destId="{390F9707-75FB-4565-9F4B-5F14102DE272}" srcOrd="1" destOrd="0" parTransId="{85F8CA25-A12E-4553-B98F-CDAE2758F597}" sibTransId="{F304719D-6613-4D43-A613-AD56203E4CF2}"/>
    <dgm:cxn modelId="{D34AFA28-EFAF-44EA-8D24-DFDF80FA1B1C}" srcId="{52076263-C872-40DC-8B9D-337EA187C1E5}" destId="{0DBEC0AD-A106-4449-97A0-A9A1B8BD62C8}" srcOrd="2" destOrd="0" parTransId="{7208E247-E39A-42A6-A038-2F30DAE528B5}" sibTransId="{40D2E228-36BD-4D3F-8C2E-F3E187D48842}"/>
    <dgm:cxn modelId="{33F3CF3D-47B6-4766-B2A0-6CF926BE82CD}" type="presOf" srcId="{390F9707-75FB-4565-9F4B-5F14102DE272}" destId="{244D5A22-1952-4B77-A143-023E055C9EA4}" srcOrd="0" destOrd="0" presId="urn:microsoft.com/office/officeart/2018/2/layout/IconLabelList"/>
    <dgm:cxn modelId="{FB7D8573-3ADA-4B3A-8C39-9F328B4B0636}" srcId="{52076263-C872-40DC-8B9D-337EA187C1E5}" destId="{06962890-DDEE-4489-8576-38391423EE68}" srcOrd="3" destOrd="0" parTransId="{8FB90D32-E97B-42C8-A4EE-825AA15FFEDC}" sibTransId="{C94B6ABA-F312-4B59-9DDC-A9CE0991B471}"/>
    <dgm:cxn modelId="{6B703474-2B08-48FF-BEA2-7DC2B14351C5}" srcId="{52076263-C872-40DC-8B9D-337EA187C1E5}" destId="{CF41CBA6-E903-4032-BBD3-D2DDABC329EA}" srcOrd="0" destOrd="0" parTransId="{12FB2A40-742B-4F18-BD81-6866CC645988}" sibTransId="{030414C8-D2A1-44DB-BCE9-9CA067F7DBAF}"/>
    <dgm:cxn modelId="{DF12729F-174D-4B30-83C8-EF7ED4A11B2B}" type="presOf" srcId="{0DBEC0AD-A106-4449-97A0-A9A1B8BD62C8}" destId="{FECCC60B-2376-4E29-A1CA-EAA91803F2D1}" srcOrd="0" destOrd="0" presId="urn:microsoft.com/office/officeart/2018/2/layout/IconLabelList"/>
    <dgm:cxn modelId="{CFBBFFA0-0FA2-4F91-B47C-6F923029E19B}" srcId="{52076263-C872-40DC-8B9D-337EA187C1E5}" destId="{A306AFD1-74EE-4575-9A68-D88B77050F04}" srcOrd="4" destOrd="0" parTransId="{073799A4-D9BB-4901-8060-09B06834B82D}" sibTransId="{F62B59CA-6043-447C-8F1C-6A2ACC1AE00E}"/>
    <dgm:cxn modelId="{145183B5-87DD-4562-82DB-FABB9E38C2DA}" type="presOf" srcId="{70745971-A375-4D4A-85B1-7DEAB9C55288}" destId="{36CE3A9C-4CE6-4F80-89EE-CBDAF39443DC}" srcOrd="0" destOrd="0" presId="urn:microsoft.com/office/officeart/2018/2/layout/IconLabelList"/>
    <dgm:cxn modelId="{74C1C5B8-D70B-4712-A2A1-98E8F89A9773}" srcId="{52076263-C872-40DC-8B9D-337EA187C1E5}" destId="{70745971-A375-4D4A-85B1-7DEAB9C55288}" srcOrd="5" destOrd="0" parTransId="{CEF8D423-4757-4748-979E-961C6F6FEE37}" sibTransId="{13DBF2CF-68AC-4CF3-A150-F74D7486C48D}"/>
    <dgm:cxn modelId="{E35B6DBE-1873-4172-80BD-3C8E0AB122DB}" type="presOf" srcId="{A306AFD1-74EE-4575-9A68-D88B77050F04}" destId="{18EEDD83-2CA6-4377-9F3E-347D75D39A79}" srcOrd="0" destOrd="0" presId="urn:microsoft.com/office/officeart/2018/2/layout/IconLabelList"/>
    <dgm:cxn modelId="{1BC734DA-B1E1-4461-A1D4-FAF62F5F82C7}" type="presOf" srcId="{06962890-DDEE-4489-8576-38391423EE68}" destId="{041B6477-81A5-4CD7-8053-04CE136B1E23}" srcOrd="0" destOrd="0" presId="urn:microsoft.com/office/officeart/2018/2/layout/IconLabelList"/>
    <dgm:cxn modelId="{013EEDE4-AE1A-4F50-B9D9-764DB14A1D17}" type="presOf" srcId="{52076263-C872-40DC-8B9D-337EA187C1E5}" destId="{C5980A0B-4C70-437E-9652-6EB20C770491}" srcOrd="0" destOrd="0" presId="urn:microsoft.com/office/officeart/2018/2/layout/IconLabelList"/>
    <dgm:cxn modelId="{47E44DFA-B8E4-444A-92E8-36655CF933E7}" type="presOf" srcId="{CF41CBA6-E903-4032-BBD3-D2DDABC329EA}" destId="{34A16F7F-1ABC-4BB4-BB3C-26883D1BC689}" srcOrd="0" destOrd="0" presId="urn:microsoft.com/office/officeart/2018/2/layout/IconLabelList"/>
    <dgm:cxn modelId="{1CEADD3D-62F9-4565-9DF2-6A00989B5A9C}" type="presParOf" srcId="{C5980A0B-4C70-437E-9652-6EB20C770491}" destId="{FE2A578A-1CF6-40F7-9CEA-6E7F0A0F729A}" srcOrd="0" destOrd="0" presId="urn:microsoft.com/office/officeart/2018/2/layout/IconLabelList"/>
    <dgm:cxn modelId="{B7128F62-E054-49DA-81E2-0EC55CDAC773}" type="presParOf" srcId="{FE2A578A-1CF6-40F7-9CEA-6E7F0A0F729A}" destId="{ADDA6E3C-FB9D-4499-8E8A-C9A039EB7023}" srcOrd="0" destOrd="0" presId="urn:microsoft.com/office/officeart/2018/2/layout/IconLabelList"/>
    <dgm:cxn modelId="{7DF5178E-8D6C-4F0D-83B0-0E6262D5DAC3}" type="presParOf" srcId="{FE2A578A-1CF6-40F7-9CEA-6E7F0A0F729A}" destId="{F93EA0DA-2501-4002-A251-900CF54917CE}" srcOrd="1" destOrd="0" presId="urn:microsoft.com/office/officeart/2018/2/layout/IconLabelList"/>
    <dgm:cxn modelId="{C01DF5A5-26CA-4D58-833D-ABF4755CC14A}" type="presParOf" srcId="{FE2A578A-1CF6-40F7-9CEA-6E7F0A0F729A}" destId="{34A16F7F-1ABC-4BB4-BB3C-26883D1BC689}" srcOrd="2" destOrd="0" presId="urn:microsoft.com/office/officeart/2018/2/layout/IconLabelList"/>
    <dgm:cxn modelId="{FB681C3B-4979-4211-9E66-B208D2BC585D}" type="presParOf" srcId="{C5980A0B-4C70-437E-9652-6EB20C770491}" destId="{A17F2BD2-E425-464E-988F-05F016798F7A}" srcOrd="1" destOrd="0" presId="urn:microsoft.com/office/officeart/2018/2/layout/IconLabelList"/>
    <dgm:cxn modelId="{33164E72-DFB4-4ECE-A0E5-B02537C1443C}" type="presParOf" srcId="{C5980A0B-4C70-437E-9652-6EB20C770491}" destId="{65963114-AA7B-49C4-AA85-C0882111BCD4}" srcOrd="2" destOrd="0" presId="urn:microsoft.com/office/officeart/2018/2/layout/IconLabelList"/>
    <dgm:cxn modelId="{DDA395D4-0219-4DE0-8544-8F41C6A28388}" type="presParOf" srcId="{65963114-AA7B-49C4-AA85-C0882111BCD4}" destId="{D1EA103E-3549-4832-B885-6D70538102E6}" srcOrd="0" destOrd="0" presId="urn:microsoft.com/office/officeart/2018/2/layout/IconLabelList"/>
    <dgm:cxn modelId="{6C1B8B1B-C2DC-443C-AFED-60EE892E2F4B}" type="presParOf" srcId="{65963114-AA7B-49C4-AA85-C0882111BCD4}" destId="{8EE7D92F-0EEA-49B3-8D24-F23511156829}" srcOrd="1" destOrd="0" presId="urn:microsoft.com/office/officeart/2018/2/layout/IconLabelList"/>
    <dgm:cxn modelId="{8E044842-C66D-4C62-9599-8693168911E7}" type="presParOf" srcId="{65963114-AA7B-49C4-AA85-C0882111BCD4}" destId="{244D5A22-1952-4B77-A143-023E055C9EA4}" srcOrd="2" destOrd="0" presId="urn:microsoft.com/office/officeart/2018/2/layout/IconLabelList"/>
    <dgm:cxn modelId="{6CC44A81-1A0F-45E6-BAAF-AB89467CD1FA}" type="presParOf" srcId="{C5980A0B-4C70-437E-9652-6EB20C770491}" destId="{A440809C-2302-4BBB-A4D6-B6C248D280CA}" srcOrd="3" destOrd="0" presId="urn:microsoft.com/office/officeart/2018/2/layout/IconLabelList"/>
    <dgm:cxn modelId="{7EFC7CED-6B76-4C8F-BFF9-68103BC3062C}" type="presParOf" srcId="{C5980A0B-4C70-437E-9652-6EB20C770491}" destId="{2F5215F5-D5A9-40E1-B3F4-BEBAD3F95DC2}" srcOrd="4" destOrd="0" presId="urn:microsoft.com/office/officeart/2018/2/layout/IconLabelList"/>
    <dgm:cxn modelId="{E70DD431-650B-4DB9-B7A5-7A1B465B3A33}" type="presParOf" srcId="{2F5215F5-D5A9-40E1-B3F4-BEBAD3F95DC2}" destId="{55F88FD2-D2FB-486E-8EAF-FFA179E0F3B5}" srcOrd="0" destOrd="0" presId="urn:microsoft.com/office/officeart/2018/2/layout/IconLabelList"/>
    <dgm:cxn modelId="{A73F16C0-B756-4369-93E2-DB459434D6B0}" type="presParOf" srcId="{2F5215F5-D5A9-40E1-B3F4-BEBAD3F95DC2}" destId="{6779813B-EBE8-4807-81D4-1331A73223CF}" srcOrd="1" destOrd="0" presId="urn:microsoft.com/office/officeart/2018/2/layout/IconLabelList"/>
    <dgm:cxn modelId="{103DE238-2328-4064-8BBF-776DBD4CD095}" type="presParOf" srcId="{2F5215F5-D5A9-40E1-B3F4-BEBAD3F95DC2}" destId="{FECCC60B-2376-4E29-A1CA-EAA91803F2D1}" srcOrd="2" destOrd="0" presId="urn:microsoft.com/office/officeart/2018/2/layout/IconLabelList"/>
    <dgm:cxn modelId="{376F8319-CFF9-4564-A7F9-A587A23D1243}" type="presParOf" srcId="{C5980A0B-4C70-437E-9652-6EB20C770491}" destId="{31C5C86A-1D5F-44CC-814E-0295735A063F}" srcOrd="5" destOrd="0" presId="urn:microsoft.com/office/officeart/2018/2/layout/IconLabelList"/>
    <dgm:cxn modelId="{773A7677-28B5-469D-B00F-FCE4E8C819D4}" type="presParOf" srcId="{C5980A0B-4C70-437E-9652-6EB20C770491}" destId="{ECD34D96-5504-4E37-9B76-7689E0457EF5}" srcOrd="6" destOrd="0" presId="urn:microsoft.com/office/officeart/2018/2/layout/IconLabelList"/>
    <dgm:cxn modelId="{08E2FE9A-EBD1-4D68-B7C6-A0F85DC40964}" type="presParOf" srcId="{ECD34D96-5504-4E37-9B76-7689E0457EF5}" destId="{FC5AD126-FB8C-4D86-BCCA-A2800C6A3C5A}" srcOrd="0" destOrd="0" presId="urn:microsoft.com/office/officeart/2018/2/layout/IconLabelList"/>
    <dgm:cxn modelId="{595B2123-5A75-468E-9E58-9FCEBA953B36}" type="presParOf" srcId="{ECD34D96-5504-4E37-9B76-7689E0457EF5}" destId="{87D683B9-CEFF-41A2-AF63-DE662ED60FA0}" srcOrd="1" destOrd="0" presId="urn:microsoft.com/office/officeart/2018/2/layout/IconLabelList"/>
    <dgm:cxn modelId="{40E8D23A-256A-48A7-9446-F31698732B18}" type="presParOf" srcId="{ECD34D96-5504-4E37-9B76-7689E0457EF5}" destId="{041B6477-81A5-4CD7-8053-04CE136B1E23}" srcOrd="2" destOrd="0" presId="urn:microsoft.com/office/officeart/2018/2/layout/IconLabelList"/>
    <dgm:cxn modelId="{6481E86B-6C92-4F8C-9552-581C2CA55144}" type="presParOf" srcId="{C5980A0B-4C70-437E-9652-6EB20C770491}" destId="{798B30CB-7483-41EC-930B-0BC4502724A5}" srcOrd="7" destOrd="0" presId="urn:microsoft.com/office/officeart/2018/2/layout/IconLabelList"/>
    <dgm:cxn modelId="{76B924BD-73F9-4879-8219-2963832EFFEF}" type="presParOf" srcId="{C5980A0B-4C70-437E-9652-6EB20C770491}" destId="{B5E79B07-FD30-4E2A-89D0-07C2D243473C}" srcOrd="8" destOrd="0" presId="urn:microsoft.com/office/officeart/2018/2/layout/IconLabelList"/>
    <dgm:cxn modelId="{7959C87C-808B-461B-A53F-83C651533766}" type="presParOf" srcId="{B5E79B07-FD30-4E2A-89D0-07C2D243473C}" destId="{60FFA1BF-0522-4D7E-B25A-05A4277DA62B}" srcOrd="0" destOrd="0" presId="urn:microsoft.com/office/officeart/2018/2/layout/IconLabelList"/>
    <dgm:cxn modelId="{5E75DEC9-6082-44D4-A058-1BD9553089B8}" type="presParOf" srcId="{B5E79B07-FD30-4E2A-89D0-07C2D243473C}" destId="{CB762BD9-5F95-41F2-9129-9CC07382B19E}" srcOrd="1" destOrd="0" presId="urn:microsoft.com/office/officeart/2018/2/layout/IconLabelList"/>
    <dgm:cxn modelId="{45DEB84A-3690-4F7D-96C8-FBD1F078322E}" type="presParOf" srcId="{B5E79B07-FD30-4E2A-89D0-07C2D243473C}" destId="{18EEDD83-2CA6-4377-9F3E-347D75D39A79}" srcOrd="2" destOrd="0" presId="urn:microsoft.com/office/officeart/2018/2/layout/IconLabelList"/>
    <dgm:cxn modelId="{59C368BD-DF61-4AC3-AEA3-19034DCC60B8}" type="presParOf" srcId="{C5980A0B-4C70-437E-9652-6EB20C770491}" destId="{50A2E601-0D92-4801-AA9C-209BD3ECE7D8}" srcOrd="9" destOrd="0" presId="urn:microsoft.com/office/officeart/2018/2/layout/IconLabelList"/>
    <dgm:cxn modelId="{335AE764-CDDD-4259-AB63-DED4CBD98B4F}" type="presParOf" srcId="{C5980A0B-4C70-437E-9652-6EB20C770491}" destId="{AB5CCB42-AC40-44CD-B265-6AE06C823646}" srcOrd="10" destOrd="0" presId="urn:microsoft.com/office/officeart/2018/2/layout/IconLabelList"/>
    <dgm:cxn modelId="{D90539BC-0A87-4FCC-BCD8-2B6CC2EE8FB6}" type="presParOf" srcId="{AB5CCB42-AC40-44CD-B265-6AE06C823646}" destId="{F94167CF-159A-43B4-B1B8-91817ADF17A3}" srcOrd="0" destOrd="0" presId="urn:microsoft.com/office/officeart/2018/2/layout/IconLabelList"/>
    <dgm:cxn modelId="{131213D5-95FE-4356-BC40-7E0254835D5C}" type="presParOf" srcId="{AB5CCB42-AC40-44CD-B265-6AE06C823646}" destId="{8D6472B7-168C-4AE0-AB4B-B5CE6B712802}" srcOrd="1" destOrd="0" presId="urn:microsoft.com/office/officeart/2018/2/layout/IconLabelList"/>
    <dgm:cxn modelId="{11C1DB36-A9BA-47C9-A291-6346DE343D0F}" type="presParOf" srcId="{AB5CCB42-AC40-44CD-B265-6AE06C823646}" destId="{36CE3A9C-4CE6-4F80-89EE-CBDAF39443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A6E3C-FB9D-4499-8E8A-C9A039EB7023}">
      <dsp:nvSpPr>
        <dsp:cNvPr id="0" name=""/>
        <dsp:cNvSpPr/>
      </dsp:nvSpPr>
      <dsp:spPr>
        <a:xfrm>
          <a:off x="422385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16F7F-1ABC-4BB4-BB3C-26883D1BC689}">
      <dsp:nvSpPr>
        <dsp:cNvPr id="0" name=""/>
        <dsp:cNvSpPr/>
      </dsp:nvSpPr>
      <dsp:spPr>
        <a:xfrm>
          <a:off x="2312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리스트</a:t>
          </a:r>
          <a:endParaRPr lang="en-US" sz="2400" kern="1200"/>
        </a:p>
      </dsp:txBody>
      <dsp:txXfrm>
        <a:off x="2312" y="2468209"/>
        <a:ext cx="1527539" cy="611015"/>
      </dsp:txXfrm>
    </dsp:sp>
    <dsp:sp modelId="{D1EA103E-3549-4832-B885-6D70538102E6}">
      <dsp:nvSpPr>
        <dsp:cNvPr id="0" name=""/>
        <dsp:cNvSpPr/>
      </dsp:nvSpPr>
      <dsp:spPr>
        <a:xfrm>
          <a:off x="2217244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5A22-1952-4B77-A143-023E055C9EA4}">
      <dsp:nvSpPr>
        <dsp:cNvPr id="0" name=""/>
        <dsp:cNvSpPr/>
      </dsp:nvSpPr>
      <dsp:spPr>
        <a:xfrm>
          <a:off x="1797170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스택</a:t>
          </a:r>
          <a:endParaRPr lang="en-US" sz="2400" kern="1200"/>
        </a:p>
      </dsp:txBody>
      <dsp:txXfrm>
        <a:off x="1797170" y="2468209"/>
        <a:ext cx="1527539" cy="611015"/>
      </dsp:txXfrm>
    </dsp:sp>
    <dsp:sp modelId="{55F88FD2-D2FB-486E-8EAF-FFA179E0F3B5}">
      <dsp:nvSpPr>
        <dsp:cNvPr id="0" name=""/>
        <dsp:cNvSpPr/>
      </dsp:nvSpPr>
      <dsp:spPr>
        <a:xfrm>
          <a:off x="4012102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C60B-2376-4E29-A1CA-EAA91803F2D1}">
      <dsp:nvSpPr>
        <dsp:cNvPr id="0" name=""/>
        <dsp:cNvSpPr/>
      </dsp:nvSpPr>
      <dsp:spPr>
        <a:xfrm>
          <a:off x="3592029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큐</a:t>
          </a:r>
          <a:endParaRPr lang="en-US" sz="2400" kern="1200"/>
        </a:p>
      </dsp:txBody>
      <dsp:txXfrm>
        <a:off x="3592029" y="2468209"/>
        <a:ext cx="1527539" cy="611015"/>
      </dsp:txXfrm>
    </dsp:sp>
    <dsp:sp modelId="{FC5AD126-FB8C-4D86-BCCA-A2800C6A3C5A}">
      <dsp:nvSpPr>
        <dsp:cNvPr id="0" name=""/>
        <dsp:cNvSpPr/>
      </dsp:nvSpPr>
      <dsp:spPr>
        <a:xfrm>
          <a:off x="5806960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B6477-81A5-4CD7-8053-04CE136B1E23}">
      <dsp:nvSpPr>
        <dsp:cNvPr id="0" name=""/>
        <dsp:cNvSpPr/>
      </dsp:nvSpPr>
      <dsp:spPr>
        <a:xfrm>
          <a:off x="5386887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트리</a:t>
          </a:r>
          <a:endParaRPr lang="en-US" sz="2400" kern="1200"/>
        </a:p>
      </dsp:txBody>
      <dsp:txXfrm>
        <a:off x="5386887" y="2468209"/>
        <a:ext cx="1527539" cy="611015"/>
      </dsp:txXfrm>
    </dsp:sp>
    <dsp:sp modelId="{60FFA1BF-0522-4D7E-B25A-05A4277DA62B}">
      <dsp:nvSpPr>
        <dsp:cNvPr id="0" name=""/>
        <dsp:cNvSpPr/>
      </dsp:nvSpPr>
      <dsp:spPr>
        <a:xfrm>
          <a:off x="7601819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DD83-2CA6-4377-9F3E-347D75D39A79}">
      <dsp:nvSpPr>
        <dsp:cNvPr id="0" name=""/>
        <dsp:cNvSpPr/>
      </dsp:nvSpPr>
      <dsp:spPr>
        <a:xfrm>
          <a:off x="7181746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맵</a:t>
          </a:r>
          <a:endParaRPr lang="en-US" sz="2400" kern="1200"/>
        </a:p>
      </dsp:txBody>
      <dsp:txXfrm>
        <a:off x="7181746" y="2468209"/>
        <a:ext cx="1527539" cy="611015"/>
      </dsp:txXfrm>
    </dsp:sp>
    <dsp:sp modelId="{F94167CF-159A-43B4-B1B8-91817ADF17A3}">
      <dsp:nvSpPr>
        <dsp:cNvPr id="0" name=""/>
        <dsp:cNvSpPr/>
      </dsp:nvSpPr>
      <dsp:spPr>
        <a:xfrm>
          <a:off x="9396677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3A9C-4CE6-4F80-89EE-CBDAF39443DC}">
      <dsp:nvSpPr>
        <dsp:cNvPr id="0" name=""/>
        <dsp:cNvSpPr/>
      </dsp:nvSpPr>
      <dsp:spPr>
        <a:xfrm>
          <a:off x="8976604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집합</a:t>
          </a:r>
          <a:endParaRPr lang="en-US" sz="2400" kern="1200"/>
        </a:p>
      </dsp:txBody>
      <dsp:txXfrm>
        <a:off x="8976604" y="2468209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/nested-classes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worldonline.com/javatutorial/java_exception.php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llections/map.html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wh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상속 구조로 바꾸어 다시 작성하면 더 관리하기 편한 프로그램을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A7E7-1AC9-429B-9A56-FE0BB38E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AF17C-A440-4E27-B549-9154BD0D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부모 클래스로부터 물려받은 메소드를 자식 클래스에서 재정의하는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클래스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하고</a:t>
            </a:r>
            <a:r>
              <a:rPr lang="en-US" altLang="ko-KR" dirty="0"/>
              <a:t>,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의 메소드 </a:t>
            </a:r>
            <a:r>
              <a:rPr lang="en-US" altLang="ko-KR" dirty="0"/>
              <a:t>foo</a:t>
            </a:r>
            <a:r>
              <a:rPr lang="ko-KR" altLang="en-US" dirty="0"/>
              <a:t>를 </a:t>
            </a:r>
            <a:r>
              <a:rPr lang="ko-KR" altLang="en-US" dirty="0" err="1"/>
              <a:t>오버라이드하면</a:t>
            </a:r>
            <a:r>
              <a:rPr lang="en-US" altLang="ko-KR" dirty="0"/>
              <a:t>, B</a:t>
            </a:r>
            <a:r>
              <a:rPr lang="ko-KR" altLang="en-US" dirty="0"/>
              <a:t>의 인스턴스에 대해 </a:t>
            </a:r>
            <a:r>
              <a:rPr lang="en-US" altLang="ko-KR" dirty="0"/>
              <a:t>foo</a:t>
            </a:r>
            <a:r>
              <a:rPr lang="ko-KR" altLang="en-US" dirty="0"/>
              <a:t>를 호출하면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foo </a:t>
            </a:r>
            <a:r>
              <a:rPr lang="ko-KR" altLang="en-US" dirty="0"/>
              <a:t>대신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foo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8685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EDA5-4372-47CC-A317-B989738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A739-32E5-4E00-AC35-E9191DF7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부모 클래스를 설계할 때</a:t>
            </a:r>
            <a:r>
              <a:rPr lang="en-US" altLang="ko-KR" dirty="0"/>
              <a:t>, </a:t>
            </a:r>
            <a:r>
              <a:rPr lang="ko-KR" altLang="en-US" dirty="0"/>
              <a:t>구현은 딱히 정해지지 않았지만 이 클래스를 상속받는 클래스들은 반드시 이러이러한 메소드들을 정의해야 한다는 규칙을 만들고 싶을 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이 부모클래스에서 구현할 만한 메소드가 없다면 </a:t>
            </a:r>
            <a:r>
              <a:rPr lang="en-US" altLang="ko-KR" dirty="0"/>
              <a:t>interface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이 부모 클래스에서 구현할 만한 메소드가 있거나 필드를 정의해야 할 때 </a:t>
            </a:r>
            <a:r>
              <a:rPr lang="en-US" altLang="ko-KR" dirty="0"/>
              <a:t>abstract class</a:t>
            </a:r>
            <a:r>
              <a:rPr lang="ko-KR" altLang="en-US" dirty="0"/>
              <a:t>로 선언하는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237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1BE6-E614-44E0-A0D2-2A1FD59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상속과 </a:t>
            </a:r>
            <a:r>
              <a:rPr lang="ko-KR" altLang="en-US" dirty="0" err="1"/>
              <a:t>오버라이드만</a:t>
            </a:r>
            <a:r>
              <a:rPr lang="ko-KR" altLang="en-US" dirty="0"/>
              <a:t> 하면 되지 뭐 하러 저런 것들을 만드는가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04857-7009-4370-B083-D006361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이런 것의 상당 부분은 메소드를 메소드의 매개변수로 넘기고 싶은데 자바는 그런 기능들이 덜 발달해 있기 때문이라고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087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6FCE-1AA9-4732-A5AD-58E8D5F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어떤 배열</a:t>
            </a:r>
            <a:r>
              <a:rPr lang="en-US" altLang="ko-KR" dirty="0" err="1"/>
              <a:t>arr</a:t>
            </a:r>
            <a:r>
              <a:rPr lang="ko-KR" altLang="en-US" dirty="0"/>
              <a:t>의 모든 요소에 대해 기능 </a:t>
            </a:r>
            <a:r>
              <a:rPr lang="en-US" altLang="ko-KR" dirty="0"/>
              <a:t>foo</a:t>
            </a:r>
            <a:r>
              <a:rPr lang="ko-KR" altLang="en-US" dirty="0"/>
              <a:t>를 실행하고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38C3-8C4E-40BF-A364-E7F3F2DA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foo(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4567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C26C-13B4-47DF-9A01-5673D435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예제를 메소드로 뽑아내고 싶다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A5E4-D13E-4295-A87A-CCAAA5EC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method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7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A1E8-E2A5-4E9E-A700-EEAC23D2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자바에 </a:t>
            </a:r>
            <a:r>
              <a:rPr lang="en-US" altLang="ko-KR" dirty="0"/>
              <a:t>method</a:t>
            </a:r>
            <a:r>
              <a:rPr lang="ko-KR" altLang="en-US" dirty="0"/>
              <a:t>라는 타입은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E4491-9B73-4657-9C6A-CDD037D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대신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정의하기로 약속된 객체를 받으면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</a:t>
            </a:r>
            <a:r>
              <a:rPr lang="en-US" altLang="ko-KR" dirty="0" err="1"/>
              <a:t>MyClass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1668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451B-269E-4D57-99FE-5BABA8E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962-E22B-468C-AECF-78541AD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호출하는 측에서는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 = new int[]{1,2,3,4,5,6,30,5,6};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254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7A92-D34A-47CB-BEF5-D63FE742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경우는 </a:t>
            </a:r>
            <a:r>
              <a:rPr lang="en-US" altLang="ko-KR" dirty="0" err="1"/>
              <a:t>doOnEveryElements</a:t>
            </a:r>
            <a:r>
              <a:rPr lang="ko-KR" altLang="en-US" dirty="0"/>
              <a:t>와 </a:t>
            </a:r>
            <a:r>
              <a:rPr lang="en-US" altLang="ko-KR" dirty="0" err="1"/>
              <a:t>MyClass</a:t>
            </a:r>
            <a:r>
              <a:rPr lang="ko-KR" altLang="en-US" dirty="0"/>
              <a:t>의 내용을 만드는 사람이 같은 사람이었습니다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E5F8B-4018-47C9-8762-91FFD8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</a:t>
            </a:r>
            <a:r>
              <a:rPr lang="en-US" altLang="ko-KR" dirty="0" err="1"/>
              <a:t>doOnEveryElements</a:t>
            </a:r>
            <a:r>
              <a:rPr lang="ko-KR" altLang="en-US" dirty="0"/>
              <a:t>를 만드는 사람과 이용하는 사람이 서로 의사소통이 안 된다면 어떻게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525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EAD3-3B55-43F5-A38B-044092A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AB8F9-6ECE-4DD0-9CA2-21DFEB82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interface Actionable{</a:t>
            </a:r>
          </a:p>
          <a:p>
            <a:pPr marL="0" indent="0">
              <a:buNone/>
            </a:pPr>
            <a:r>
              <a:rPr lang="en-US" altLang="ko-KR" dirty="0"/>
              <a:t>	public void action(int a);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Actionable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076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91A9-39E4-4D18-8766-630EDA8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이용하는 측에서는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215-E676-418A-AD54-58B17E4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 implements Actionable {</a:t>
            </a:r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myarr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117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8827-BABC-480A-B6F8-C09A466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예제에서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5D72-4DE8-4F6B-BE37-B3F869BF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en-US" altLang="ko-KR" dirty="0" err="1"/>
              <a:t>MyClass</a:t>
            </a:r>
            <a:r>
              <a:rPr lang="ko-KR" altLang="en-US" dirty="0"/>
              <a:t>는 반드시 </a:t>
            </a:r>
            <a:r>
              <a:rPr lang="en-US" altLang="ko-KR" dirty="0"/>
              <a:t>Actionable</a:t>
            </a:r>
            <a:r>
              <a:rPr lang="ko-KR" altLang="en-US" dirty="0"/>
              <a:t>의 모든 메소드를 </a:t>
            </a:r>
            <a:r>
              <a:rPr lang="en-US" altLang="ko-KR" dirty="0"/>
              <a:t>Override</a:t>
            </a:r>
            <a:r>
              <a:rPr lang="ko-KR" altLang="en-US" dirty="0"/>
              <a:t>해야 합니다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정의해야 한다는 것입니다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en-US" altLang="ko-KR" dirty="0" err="1"/>
              <a:t>MyClass</a:t>
            </a:r>
            <a:r>
              <a:rPr lang="ko-KR" altLang="en-US" dirty="0"/>
              <a:t>가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 얻어진 </a:t>
            </a:r>
            <a:r>
              <a:rPr lang="en-US" altLang="ko-KR" dirty="0"/>
              <a:t>Actionable</a:t>
            </a:r>
            <a:r>
              <a:rPr lang="ko-KR" altLang="en-US" dirty="0"/>
              <a:t>이 될 자격을 이용하여 </a:t>
            </a:r>
            <a:r>
              <a:rPr lang="en-US" altLang="ko-KR" dirty="0" err="1"/>
              <a:t>doOnEveryElements</a:t>
            </a:r>
            <a:r>
              <a:rPr lang="ko-KR" altLang="en-US" dirty="0"/>
              <a:t>의 인자로 넘겨질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270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C604-2AFD-4B77-9888-9EEE7D3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효력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902D8-C49D-454B-8D37-C70D650C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메소드</a:t>
            </a:r>
            <a:r>
              <a:rPr lang="en-US" altLang="ko-KR" dirty="0"/>
              <a:t>(B)</a:t>
            </a:r>
            <a:r>
              <a:rPr lang="ko-KR" altLang="en-US" dirty="0"/>
              <a:t>에서 특정한 메소드</a:t>
            </a:r>
            <a:r>
              <a:rPr lang="en-US" altLang="ko-KR" dirty="0"/>
              <a:t>(A)</a:t>
            </a:r>
            <a:r>
              <a:rPr lang="ko-KR" altLang="en-US" dirty="0"/>
              <a:t>들을 구현한 클래스의 객체를 인자로 받고 싶을 때</a:t>
            </a:r>
            <a:r>
              <a:rPr lang="en-US" altLang="ko-KR" dirty="0"/>
              <a:t>, </a:t>
            </a:r>
            <a:r>
              <a:rPr lang="ko-KR" altLang="en-US" dirty="0"/>
              <a:t>그러한 메소드</a:t>
            </a:r>
            <a:r>
              <a:rPr lang="en-US" altLang="ko-KR" dirty="0"/>
              <a:t>(A)</a:t>
            </a:r>
            <a:r>
              <a:rPr lang="ko-KR" altLang="en-US" dirty="0"/>
              <a:t>들을 </a:t>
            </a:r>
            <a:r>
              <a:rPr lang="en-US" altLang="ko-KR" dirty="0"/>
              <a:t>interface(C)</a:t>
            </a:r>
            <a:r>
              <a:rPr lang="ko-KR" altLang="en-US" dirty="0"/>
              <a:t>에 선언해 두고 </a:t>
            </a:r>
            <a:r>
              <a:rPr lang="en-US" altLang="ko-KR" dirty="0"/>
              <a:t>B</a:t>
            </a:r>
            <a:r>
              <a:rPr lang="ko-KR" altLang="en-US" dirty="0"/>
              <a:t>의 인자로는 </a:t>
            </a:r>
            <a:r>
              <a:rPr lang="en-US" altLang="ko-KR" dirty="0"/>
              <a:t>C</a:t>
            </a:r>
            <a:r>
              <a:rPr lang="ko-KR" altLang="en-US" dirty="0"/>
              <a:t>를 받도록 선언해 두면</a:t>
            </a:r>
            <a:r>
              <a:rPr lang="en-US" altLang="ko-KR" dirty="0"/>
              <a:t>, </a:t>
            </a:r>
            <a:r>
              <a:rPr lang="ko-KR" altLang="en-US" dirty="0"/>
              <a:t>사용하는 측에서는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implement</a:t>
            </a:r>
            <a:r>
              <a:rPr lang="ko-KR" altLang="en-US" dirty="0"/>
              <a:t>하는 클래스  </a:t>
            </a:r>
            <a:r>
              <a:rPr lang="en-US" altLang="ko-KR" dirty="0"/>
              <a:t>D</a:t>
            </a:r>
            <a:r>
              <a:rPr lang="ko-KR" altLang="en-US" dirty="0"/>
              <a:t>를 만들고 </a:t>
            </a:r>
            <a:r>
              <a:rPr lang="en-US" altLang="ko-KR" dirty="0"/>
              <a:t>D</a:t>
            </a:r>
            <a:r>
              <a:rPr lang="ko-KR" altLang="en-US" dirty="0"/>
              <a:t>를 넘기면 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B</a:t>
            </a:r>
            <a:r>
              <a:rPr lang="ko-KR" altLang="en-US" dirty="0"/>
              <a:t>입장에서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가질 특성을 다 만족했으므로 </a:t>
            </a:r>
            <a:r>
              <a:rPr lang="en-US" altLang="ko-KR" dirty="0"/>
              <a:t>C</a:t>
            </a:r>
            <a:r>
              <a:rPr lang="ko-KR" altLang="en-US" dirty="0"/>
              <a:t>로 인식해도 무리가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62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546AE-C7D0-4F6A-9F9D-552C94CC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r>
              <a:rPr lang="ko-KR" altLang="en-US" dirty="0"/>
              <a:t>와</a:t>
            </a:r>
            <a:r>
              <a:rPr lang="en-US" altLang="ko-KR" dirty="0"/>
              <a:t> interface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4020-BC0B-4B83-A0A5-A9194084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ko-KR" altLang="en-US" dirty="0"/>
              <a:t>안에는 필드를 선언할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abstract class</a:t>
            </a:r>
            <a:r>
              <a:rPr lang="ko-KR" altLang="en-US" dirty="0"/>
              <a:t>의 안에는 필드를 선언할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interface</a:t>
            </a:r>
            <a:r>
              <a:rPr lang="ko-KR" altLang="en-US" dirty="0"/>
              <a:t>안에는 메소드의 구현을 해 놓을 수 없지만 </a:t>
            </a:r>
            <a:r>
              <a:rPr lang="en-US" altLang="ko-KR" dirty="0"/>
              <a:t>abstract </a:t>
            </a:r>
            <a:r>
              <a:rPr lang="ko-KR" altLang="en-US" dirty="0"/>
              <a:t>클래스는 메소드들 중 일부 구현해 두어도 상관없습니다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와 </a:t>
            </a:r>
            <a:r>
              <a:rPr lang="en-US" altLang="ko-KR" dirty="0"/>
              <a:t>interface </a:t>
            </a:r>
            <a:r>
              <a:rPr lang="ko-KR" altLang="en-US" dirty="0"/>
              <a:t>모두 불완전한 부분</a:t>
            </a:r>
            <a:r>
              <a:rPr lang="en-US" altLang="ko-KR" dirty="0"/>
              <a:t> (</a:t>
            </a:r>
            <a:r>
              <a:rPr lang="ko-KR" altLang="en-US" dirty="0"/>
              <a:t>구현되지 않은 메소드</a:t>
            </a:r>
            <a:r>
              <a:rPr lang="en-US" altLang="ko-KR" dirty="0"/>
              <a:t>) </a:t>
            </a:r>
            <a:r>
              <a:rPr lang="ko-KR" altLang="en-US" dirty="0"/>
              <a:t>이 있을 수 있기 때문에 직접 </a:t>
            </a:r>
            <a:r>
              <a:rPr lang="en-US" altLang="ko-KR" dirty="0"/>
              <a:t>instantiate</a:t>
            </a:r>
            <a:r>
              <a:rPr lang="ko-KR" altLang="en-US" dirty="0"/>
              <a:t>하는 것은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57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E622-C0CD-4EE4-83CC-9DB4F5C2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것이 안 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73D5-C237-4ABB-B54B-D8609DE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en-US" altLang="ko-KR" dirty="0" err="1"/>
              <a:t>OnClickListener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onClick</a:t>
            </a:r>
            <a:r>
              <a:rPr lang="en-US" altLang="ko-KR" dirty="0"/>
              <a:t>() 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OnClickListener</a:t>
            </a:r>
            <a:r>
              <a:rPr lang="en-US" altLang="ko-KR" dirty="0"/>
              <a:t> listener; //OK</a:t>
            </a:r>
          </a:p>
          <a:p>
            <a:pPr marL="0" indent="0">
              <a:buNone/>
            </a:pPr>
            <a:r>
              <a:rPr lang="en-US" altLang="ko-KR" dirty="0"/>
              <a:t>listener = </a:t>
            </a:r>
            <a:r>
              <a:rPr lang="en-US" altLang="ko-KR" dirty="0">
                <a:highlight>
                  <a:srgbClr val="FFFF00"/>
                </a:highlight>
              </a:rPr>
              <a:t>new </a:t>
            </a:r>
            <a:r>
              <a:rPr lang="en-US" altLang="ko-KR" dirty="0" err="1">
                <a:highlight>
                  <a:srgbClr val="FFFF00"/>
                </a:highlight>
              </a:rPr>
              <a:t>OnClickListener</a:t>
            </a:r>
            <a:r>
              <a:rPr lang="en-US" altLang="ko-KR" dirty="0">
                <a:highlight>
                  <a:srgbClr val="FFFF00"/>
                </a:highlight>
              </a:rPr>
              <a:t>(); </a:t>
            </a:r>
            <a:r>
              <a:rPr lang="en-US" altLang="ko-KR" dirty="0"/>
              <a:t>//Not OK</a:t>
            </a:r>
          </a:p>
        </p:txBody>
      </p:sp>
    </p:spTree>
    <p:extLst>
      <p:ext uri="{BB962C8B-B14F-4D97-AF65-F5344CB8AC3E}">
        <p14:creationId xmlns:p14="http://schemas.microsoft.com/office/powerpoint/2010/main" val="33613139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85BE-E634-4275-8F50-42FC3148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CF16-42C6-45B3-97AC-0D190D2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패턴에서 많이 이용됩니다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시스템에 어떤 버튼 클릭을 했을 때 이 객체의 메소드를 호출해 달라고 요청하는 것을 </a:t>
            </a:r>
            <a:r>
              <a:rPr lang="ko-KR" altLang="en-US" dirty="0" err="1"/>
              <a:t>버튼클릭리스너를</a:t>
            </a:r>
            <a:r>
              <a:rPr lang="ko-KR" altLang="en-US" dirty="0"/>
              <a:t> 등록한다고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86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DFBB-DA67-4D8C-A01D-C513107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6993-0FCA-42BE-B3AD-534D159D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클래스를 정의할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http://tutorials.jenkov.com/java/nested-classes.html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27880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7A0E6-F454-453D-A058-DF72496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C318B-0014-48B4-9CFD-CE9DBCE8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실행되다가 생길 수 있는 예외 상황에 대처하는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: try, catch, finally, throw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30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2028-0F7A-4513-93CF-6C67FD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9678-7D45-41DC-8E47-CB1EC9E9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en-US" altLang="ko-KR" i="1" u="sng" dirty="0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문장은 </a:t>
            </a:r>
            <a:r>
              <a:rPr lang="en-US" altLang="ko-KR" dirty="0"/>
              <a:t>Throwable</a:t>
            </a:r>
            <a:r>
              <a:rPr lang="ko-KR" altLang="en-US" dirty="0"/>
              <a:t>에 적합한 </a:t>
            </a:r>
            <a:r>
              <a:rPr lang="en-US" altLang="ko-KR" dirty="0"/>
              <a:t>catch </a:t>
            </a:r>
            <a:r>
              <a:rPr lang="ko-KR" altLang="en-US" dirty="0"/>
              <a:t>블록을 찾을 때까지 실행을 패스하고 그 </a:t>
            </a:r>
            <a:r>
              <a:rPr lang="en-US" altLang="ko-KR" dirty="0"/>
              <a:t>catch</a:t>
            </a:r>
            <a:r>
              <a:rPr lang="ko-KR" altLang="en-US" dirty="0"/>
              <a:t>블록으로 가는 역할을 합니다</a:t>
            </a:r>
            <a:r>
              <a:rPr lang="en-US" altLang="ko-KR" dirty="0"/>
              <a:t>.</a:t>
            </a:r>
          </a:p>
          <a:p>
            <a:endParaRPr lang="en-US" altLang="ko-KR" i="1" u="sng" dirty="0"/>
          </a:p>
          <a:p>
            <a:r>
              <a:rPr lang="en-US" altLang="ko-KR" i="1" u="sng" dirty="0"/>
              <a:t>Throwable</a:t>
            </a:r>
            <a:r>
              <a:rPr lang="ko-KR" altLang="en-US" dirty="0"/>
              <a:t>인터페이스를 상속받는 클래스들은 대표적으로 </a:t>
            </a:r>
            <a:r>
              <a:rPr lang="en-US" altLang="ko-KR" dirty="0"/>
              <a:t>Exception, Error </a:t>
            </a:r>
            <a:r>
              <a:rPr lang="ko-KR" altLang="en-US" dirty="0"/>
              <a:t>클래스와 그 자식 클래스들이 있습니다</a:t>
            </a:r>
            <a:r>
              <a:rPr lang="en-US" altLang="ko-KR" dirty="0"/>
              <a:t>.</a:t>
            </a:r>
            <a:r>
              <a:rPr lang="ko-KR" altLang="en-US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071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D5EB17-F6AC-41F4-9DC0-962A511B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0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E980F-8107-486D-AB3E-9A8982574B7A}"/>
              </a:ext>
            </a:extLst>
          </p:cNvPr>
          <p:cNvSpPr txBox="1"/>
          <p:nvPr/>
        </p:nvSpPr>
        <p:spPr>
          <a:xfrm>
            <a:off x="4276725" y="6474112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https://www.cseworldonline.com/javatutorial/java_exception.php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654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6647-176F-4E5A-BA96-13752A0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와 </a:t>
            </a:r>
            <a:r>
              <a:rPr lang="en-US" altLang="ko-KR" dirty="0"/>
              <a:t>Exception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B55E-DCA7-4CBE-AD5C-B59D14EF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Exception: </a:t>
            </a:r>
            <a:r>
              <a:rPr lang="ko-KR" altLang="en-US" dirty="0"/>
              <a:t>프로그램의 일부 기능을 수행하는 데 문제가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Error: </a:t>
            </a:r>
            <a:r>
              <a:rPr lang="ko-KR" altLang="en-US" dirty="0"/>
              <a:t>프로그램을 실행하는 시스템 자체에 중대한 문제가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316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7F4B-320A-4AAB-AE02-C8EA6FF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과 그렇지 않은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D2E1-FBFB-4C67-8A1D-2C0CDAB5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거의 모든 문장에서 발생 가능성이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 않은 </a:t>
            </a:r>
            <a:r>
              <a:rPr lang="en-US" altLang="ko-KR" dirty="0"/>
              <a:t>Exception</a:t>
            </a:r>
            <a:r>
              <a:rPr lang="ko-KR" altLang="en-US" dirty="0"/>
              <a:t>은 파일 입출력</a:t>
            </a:r>
            <a:r>
              <a:rPr lang="en-US" altLang="ko-KR" dirty="0"/>
              <a:t>, </a:t>
            </a:r>
            <a:r>
              <a:rPr lang="ko-KR" altLang="en-US" dirty="0"/>
              <a:t>네트워크 입출력</a:t>
            </a:r>
            <a:r>
              <a:rPr lang="en-US" altLang="ko-KR" dirty="0"/>
              <a:t>, </a:t>
            </a:r>
            <a:r>
              <a:rPr lang="ko-KR" altLang="en-US" dirty="0"/>
              <a:t>복잡한 데이터 처리 등 어느 정도 예측 가능한 곳에서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RuntimeException</a:t>
            </a:r>
            <a:r>
              <a:rPr lang="ko-KR" altLang="en-US" dirty="0"/>
              <a:t>이 아닌 </a:t>
            </a:r>
            <a:r>
              <a:rPr lang="en-US" altLang="ko-KR" dirty="0"/>
              <a:t>Exception</a:t>
            </a:r>
            <a:r>
              <a:rPr lang="ko-KR" altLang="en-US" dirty="0"/>
              <a:t>들은 </a:t>
            </a:r>
            <a:r>
              <a:rPr lang="en-US" altLang="ko-KR" dirty="0"/>
              <a:t>java</a:t>
            </a:r>
            <a:r>
              <a:rPr lang="ko-KR" altLang="en-US" dirty="0"/>
              <a:t>에서 특별하게 관리됩니다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07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7ACEA6-A413-4A0E-95B0-3E8FD0B0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특별하게 관리되는 </a:t>
            </a:r>
            <a:r>
              <a:rPr lang="en-US" altLang="ko-KR" sz="3600"/>
              <a:t>Exception</a:t>
            </a:r>
            <a:r>
              <a:rPr lang="ko-KR" altLang="en-US" sz="3600"/>
              <a:t>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355A-911F-40F2-88BD-B1E61178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08766"/>
            <a:ext cx="6702552" cy="39377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0DB84-404C-44A4-8B17-2E50274F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우선 이 </a:t>
            </a:r>
            <a:r>
              <a:rPr lang="en-US" altLang="ko-KR" sz="1700"/>
              <a:t>Exception</a:t>
            </a:r>
            <a:r>
              <a:rPr lang="ko-KR" altLang="en-US" sz="1700"/>
              <a:t>을 외부로 </a:t>
            </a:r>
            <a:r>
              <a:rPr lang="en-US" altLang="ko-KR" sz="1700"/>
              <a:t>throw(</a:t>
            </a:r>
            <a:r>
              <a:rPr lang="ko-KR" altLang="en-US" sz="1700"/>
              <a:t>발생</a:t>
            </a:r>
            <a:r>
              <a:rPr lang="en-US" altLang="ko-KR" sz="1700"/>
              <a:t>)</a:t>
            </a:r>
            <a:r>
              <a:rPr lang="ko-KR" altLang="en-US" sz="1700"/>
              <a:t>시키는 메소드들은 메소드 시그니쳐</a:t>
            </a:r>
            <a:r>
              <a:rPr lang="en-US" altLang="ko-KR" sz="1700"/>
              <a:t>(</a:t>
            </a:r>
            <a:r>
              <a:rPr lang="ko-KR" altLang="en-US" sz="1700"/>
              <a:t>머리부분</a:t>
            </a:r>
            <a:r>
              <a:rPr lang="en-US" altLang="ko-KR" sz="1700"/>
              <a:t>)</a:t>
            </a:r>
            <a:r>
              <a:rPr lang="ko-KR" altLang="en-US" sz="1700"/>
              <a:t>에 </a:t>
            </a:r>
            <a:r>
              <a:rPr lang="en-US" altLang="ko-KR" sz="1700"/>
              <a:t>throws </a:t>
            </a:r>
            <a:r>
              <a:rPr lang="ko-KR" altLang="en-US" sz="1700"/>
              <a:t>뭐시기</a:t>
            </a:r>
            <a:r>
              <a:rPr lang="en-US" altLang="ko-KR" sz="1700"/>
              <a:t>Exception</a:t>
            </a:r>
            <a:r>
              <a:rPr lang="ko-KR" altLang="en-US" sz="1700"/>
              <a:t>을 적어주어야 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916282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0D54-B531-4627-8915-AB87252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특별하게 관리되는 </a:t>
            </a:r>
            <a:r>
              <a:rPr lang="en-US" altLang="ko-KR" dirty="0"/>
              <a:t>Exception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81435-D36A-4BF9-B99D-DD9B9A3F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메소드 </a:t>
            </a:r>
            <a:r>
              <a:rPr lang="ko-KR" altLang="en-US" dirty="0" err="1"/>
              <a:t>시그니처에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 err="1"/>
              <a:t>뭐시기</a:t>
            </a:r>
            <a:r>
              <a:rPr lang="en-US" altLang="ko-KR" dirty="0"/>
              <a:t>Exception</a:t>
            </a:r>
            <a:r>
              <a:rPr lang="ko-KR" altLang="en-US" dirty="0"/>
              <a:t>이 써 있는 메소드들을 호출할 때에는 반드시 적절하게 </a:t>
            </a:r>
            <a:r>
              <a:rPr lang="en-US" altLang="ko-KR" dirty="0"/>
              <a:t>Exception</a:t>
            </a:r>
            <a:r>
              <a:rPr lang="ko-KR" altLang="en-US" dirty="0"/>
              <a:t>들을 처리해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처리 방법은 두 개가 있습니다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처리 안하고 그냥 호출하는 메소드 측에도 </a:t>
            </a:r>
            <a:r>
              <a:rPr lang="en-US" altLang="ko-KR" dirty="0"/>
              <a:t>throws </a:t>
            </a:r>
            <a:r>
              <a:rPr lang="ko-KR" altLang="en-US" dirty="0" err="1"/>
              <a:t>붙여버리기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try{}catch(</a:t>
            </a:r>
            <a:r>
              <a:rPr lang="ko-KR" altLang="en-US" dirty="0" err="1"/>
              <a:t>뭐시기</a:t>
            </a:r>
            <a:r>
              <a:rPr lang="en-US" altLang="ko-KR" dirty="0"/>
              <a:t>Exception e){}</a:t>
            </a:r>
            <a:r>
              <a:rPr lang="ko-KR" altLang="en-US" dirty="0"/>
              <a:t>로 감싸기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5715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4D9-2970-4DDA-AE97-1CD6B65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try{}catch{}finally{}</a:t>
            </a:r>
            <a:r>
              <a:rPr lang="ko-KR" altLang="en-US" dirty="0"/>
              <a:t>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49AD-4EA8-4E66-864D-7E247AB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try{</a:t>
            </a:r>
          </a:p>
          <a:p>
            <a:pPr marL="0" indent="0">
              <a:buNone/>
            </a:pPr>
            <a:r>
              <a:rPr lang="en-US" altLang="ko-KR" dirty="0"/>
              <a:t>	new </a:t>
            </a:r>
            <a:r>
              <a:rPr lang="en-US" altLang="ko-KR" dirty="0" err="1"/>
              <a:t>FileInputStream</a:t>
            </a:r>
            <a:r>
              <a:rPr lang="en-US" altLang="ko-KR" dirty="0"/>
              <a:t>(“hello.txt”);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무사히 실행했습니다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}catch(</a:t>
            </a:r>
            <a:r>
              <a:rPr lang="en-US" altLang="ko-KR" dirty="0" err="1"/>
              <a:t>FileNotFoundException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!”);</a:t>
            </a:r>
          </a:p>
          <a:p>
            <a:pPr marL="0" indent="0">
              <a:buNone/>
            </a:pPr>
            <a:r>
              <a:rPr lang="en-US" altLang="ko-KR" dirty="0"/>
              <a:t>} finally{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(“try</a:t>
            </a:r>
            <a:r>
              <a:rPr lang="ko-KR" altLang="en-US" dirty="0"/>
              <a:t>나 </a:t>
            </a:r>
            <a:r>
              <a:rPr lang="en-US" altLang="ko-KR" dirty="0"/>
              <a:t>catch</a:t>
            </a:r>
            <a:r>
              <a:rPr lang="ko-KR" altLang="en-US" dirty="0"/>
              <a:t>블록에서 무슨 일이 일어났건 간에 무조건 실행됩니다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602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2BDD-BAC4-4569-BD3A-1C00EFE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블록에서 할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F3FB-1569-44F5-ADA7-5A62435A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에러 내용 출력하기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에러가 발생했음을 알리기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.”);</a:t>
            </a:r>
          </a:p>
          <a:p>
            <a:r>
              <a:rPr lang="ko-KR" altLang="en-US" dirty="0"/>
              <a:t>현재 메소드를 종료해 버리기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return;</a:t>
            </a:r>
          </a:p>
          <a:p>
            <a:pPr marL="0" indent="0">
              <a:buNone/>
            </a:pPr>
            <a:r>
              <a:rPr lang="ko-KR" altLang="en-US" dirty="0"/>
              <a:t>등등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8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373FFE-CEAA-420A-A678-2DD3E90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D3218B-AEEB-4C7D-974F-63BFFE810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066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772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8406-E0A1-4449-B55E-8E09DAF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31B1C-062F-4FF2-B908-A99791C5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데이터들을 저장 순서 그대로 저장하는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인덱스를 이용하여 임의 접근이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편리한 배열이라고 생각하면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6687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06A8-597C-45B2-A91D-ABFF3A3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9ED-8B29-4E81-BEAC-D5EB70F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푸시와</a:t>
            </a:r>
            <a:r>
              <a:rPr lang="ko-KR" altLang="en-US" dirty="0"/>
              <a:t> 팝 연산이 정의된 자료구조</a:t>
            </a:r>
            <a:endParaRPr lang="en-US" altLang="ko-KR" dirty="0"/>
          </a:p>
          <a:p>
            <a:r>
              <a:rPr lang="ko-KR" altLang="en-US" dirty="0"/>
              <a:t>푸시는 스택의 꼭대기에 자료 추가</a:t>
            </a:r>
            <a:endParaRPr lang="en-US" altLang="ko-KR" dirty="0"/>
          </a:p>
          <a:p>
            <a:r>
              <a:rPr lang="ko-KR" altLang="en-US" dirty="0"/>
              <a:t>팝은 스택의 꼭대기에서 자료 얻기</a:t>
            </a:r>
            <a:endParaRPr lang="en-US" altLang="ko-KR" dirty="0"/>
          </a:p>
          <a:p>
            <a:r>
              <a:rPr lang="en-US" altLang="ko-KR" dirty="0"/>
              <a:t>peek</a:t>
            </a:r>
            <a:r>
              <a:rPr lang="ko-KR" altLang="en-US" dirty="0"/>
              <a:t>는 스택의 꼭대기의 자료를 보지만 스택에서 꺼내지는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들어간 게 나중에 나옵니다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5938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7BE0-3C18-4EBD-B07B-790378C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1130C-D6B1-4557-B11A-A7104BF7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가 가능한 자료구조</a:t>
            </a:r>
            <a:endParaRPr lang="en-US" altLang="ko-KR" dirty="0"/>
          </a:p>
          <a:p>
            <a:r>
              <a:rPr lang="en-US" altLang="ko-KR" dirty="0"/>
              <a:t>enqueue: </a:t>
            </a:r>
            <a:r>
              <a:rPr lang="ko-KR" altLang="en-US" dirty="0"/>
              <a:t>큐의 꼬리에 자료 추가</a:t>
            </a:r>
            <a:endParaRPr lang="en-US" altLang="ko-KR" dirty="0"/>
          </a:p>
          <a:p>
            <a:r>
              <a:rPr lang="en-US" altLang="ko-KR" dirty="0"/>
              <a:t>dequeue: </a:t>
            </a:r>
            <a:r>
              <a:rPr lang="ko-KR" altLang="en-US" dirty="0"/>
              <a:t>큐의 앞에서 자료 꺼내기</a:t>
            </a:r>
            <a:endParaRPr lang="en-US" altLang="ko-KR" dirty="0"/>
          </a:p>
          <a:p>
            <a:r>
              <a:rPr lang="en-US" altLang="ko-KR" dirty="0"/>
              <a:t>peek: </a:t>
            </a:r>
            <a:r>
              <a:rPr lang="ko-KR" altLang="en-US" dirty="0"/>
              <a:t>큐의 앞에서 자료 보기만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들어간 게 먼저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224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65FE-B42A-45DF-800B-8846E1AE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/>
              <a:t>트리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9F44D-9CE0-44B6-A4DF-92D35CC2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/>
              <a:t>계층을 가지고 연결되어 있는 자료들 구조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C5AB8-0950-4604-8A24-C30DFD7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7880"/>
            <a:ext cx="5140661" cy="276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00ABF3-429C-4237-B90E-02EA5F80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87997"/>
            <a:ext cx="5140656" cy="3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763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219E-C4A6-4187-ADED-3BB9C078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F3CF3-7AE5-4939-99B6-0CD9FA13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이상 정수가 아니어도 되는 배열</a:t>
            </a:r>
            <a:endParaRPr lang="en-US" altLang="ko-KR" dirty="0"/>
          </a:p>
          <a:p>
            <a:r>
              <a:rPr lang="en-US" altLang="ko-KR" dirty="0"/>
              <a:t>put(key,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과 </a:t>
            </a:r>
            <a:r>
              <a:rPr lang="en-US" altLang="ko-KR" dirty="0"/>
              <a:t>get(key)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이용하여 </a:t>
            </a:r>
            <a:r>
              <a:rPr lang="en-US" altLang="ko-KR" dirty="0"/>
              <a:t>data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  <a:r>
              <a:rPr lang="en-US" altLang="ko-KR" dirty="0">
                <a:hlinkClick r:id="rId2"/>
              </a:rPr>
              <a:t> http://tutorials.jenkov.com/java-collections/map.html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9803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1C90-CC33-44D4-88B3-B440B844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2094-03FD-4FD3-BBC3-BB924CE0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contains(</a:t>
            </a:r>
            <a:r>
              <a:rPr lang="ko-KR" altLang="en-US" dirty="0"/>
              <a:t>어떤 원소가 이 자료구조에 존재하는가</a:t>
            </a:r>
            <a:r>
              <a:rPr lang="en-US" altLang="ko-KR" dirty="0"/>
              <a:t>)</a:t>
            </a:r>
            <a:r>
              <a:rPr lang="ko-KR" altLang="en-US" dirty="0"/>
              <a:t>를 처리하는 데 강한 자료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이 자료구조안에는 중복된 원소를 허용하지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823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5C2D-32BC-43F6-A28B-39E8098F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의 자료구조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1598AF-8115-4411-AE17-D6E4C44F3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6765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114969539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47344836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5644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</a:t>
                      </a:r>
                      <a:r>
                        <a:rPr lang="en-US" altLang="ko-KR" dirty="0"/>
                        <a:t>abstract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실제 구현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, LinkedList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7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ConcurrentQueue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HashMap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HashSet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113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0E61E-0D4E-44CB-AA45-CF801B6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25E6-8420-40E0-837C-6F1A5F71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자료에서 데이터의 인덱스 찾기</a:t>
            </a:r>
            <a:endParaRPr lang="en-US" altLang="ko-KR" dirty="0"/>
          </a:p>
          <a:p>
            <a:r>
              <a:rPr lang="ko-KR" altLang="en-US" dirty="0"/>
              <a:t>자료에서 최대</a:t>
            </a:r>
            <a:r>
              <a:rPr lang="en-US" altLang="ko-KR" dirty="0"/>
              <a:t>, </a:t>
            </a:r>
            <a:r>
              <a:rPr lang="ko-KR" altLang="en-US" dirty="0"/>
              <a:t>최솟값 찾기</a:t>
            </a:r>
            <a:endParaRPr lang="en-US" altLang="ko-KR" dirty="0"/>
          </a:p>
          <a:p>
            <a:r>
              <a:rPr lang="ko-KR" altLang="en-US" dirty="0"/>
              <a:t>자료 정렬하기</a:t>
            </a:r>
            <a:endParaRPr lang="en-US" altLang="ko-KR" dirty="0"/>
          </a:p>
          <a:p>
            <a:r>
              <a:rPr lang="ko-KR" altLang="en-US" dirty="0"/>
              <a:t>자료에서 조건을 만족하는 인덱스 찾기</a:t>
            </a:r>
            <a:endParaRPr lang="en-US" altLang="ko-KR" dirty="0"/>
          </a:p>
          <a:p>
            <a:r>
              <a:rPr lang="ko-KR" altLang="en-US" dirty="0"/>
              <a:t>자료에서 조건을 만족하는 데이터 제거하기</a:t>
            </a:r>
            <a:endParaRPr lang="en-US" altLang="ko-KR" dirty="0"/>
          </a:p>
          <a:p>
            <a:r>
              <a:rPr lang="ko-KR" altLang="en-US" dirty="0"/>
              <a:t>등등이 간단한 알고리즘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550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D9CB-9DDE-455B-BC87-C474DFB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9484-35DC-4D76-8D80-0DA3C0A9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타입을 일반화한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더하기라는 개념은 </a:t>
            </a:r>
            <a:r>
              <a:rPr lang="en-US" altLang="ko-KR" dirty="0"/>
              <a:t>int</a:t>
            </a:r>
            <a:r>
              <a:rPr lang="ko-KR" altLang="en-US" dirty="0"/>
              <a:t>던 </a:t>
            </a:r>
            <a:r>
              <a:rPr lang="en-US" altLang="ko-KR" dirty="0"/>
              <a:t>double</a:t>
            </a:r>
            <a:r>
              <a:rPr lang="ko-KR" altLang="en-US" dirty="0"/>
              <a:t>이던 </a:t>
            </a:r>
            <a:r>
              <a:rPr lang="en-US" altLang="ko-KR" dirty="0"/>
              <a:t>float</a:t>
            </a:r>
            <a:r>
              <a:rPr lang="ko-KR" altLang="en-US" dirty="0"/>
              <a:t>이던 똑같은 기능을 하기 때문에 그것을 나타내기 위해 각 타입별로 메소드를 여러 개 만드는 것은 낭비입니다</a:t>
            </a:r>
            <a:r>
              <a:rPr lang="en-US" altLang="ko-KR" dirty="0"/>
              <a:t>. </a:t>
            </a:r>
            <a:r>
              <a:rPr lang="ko-KR" altLang="en-US" dirty="0"/>
              <a:t>알고리즘은 같은 것이기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https://docs.oracle.com/javase/tutorial/java/generics/why.html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7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2B4F-7405-4E29-8304-01E6B56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AC3F7-A887-4D52-B15B-0600DC8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템플릿을 이용하여 메소드를 정의하면 호출하는 측에서 명시하는 타입에 따라 컴파일러가 알아서 해당 타입의 메소드를 만들어 호출해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앞의 예제에서 찾는 메소드가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9101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B58E-87DA-4D48-9893-728BCA2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찾는 메소드</a:t>
            </a:r>
            <a:r>
              <a:rPr lang="en-US" altLang="ko-KR" dirty="0"/>
              <a:t>(int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6E21-6F13-48EB-AEB3-668A814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find(int [] array, int data) 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if(data==array[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			return I;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 //</a:t>
            </a:r>
            <a:r>
              <a:rPr lang="ko-KR" altLang="en-US" dirty="0"/>
              <a:t>못 찾았다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107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E454-036F-4609-9636-A8DAFDC1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찾는 메소드는 주어진 배열이 </a:t>
            </a:r>
            <a:r>
              <a:rPr lang="en-US" altLang="ko-KR" dirty="0"/>
              <a:t>int</a:t>
            </a:r>
            <a:r>
              <a:rPr lang="ko-KR" altLang="en-US" dirty="0"/>
              <a:t>일 때만 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A176-022A-43F6-B0C5-76D70482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건 </a:t>
            </a:r>
            <a:r>
              <a:rPr lang="en-US" altLang="ko-KR" dirty="0"/>
              <a:t>double</a:t>
            </a:r>
            <a:r>
              <a:rPr lang="ko-KR" altLang="en-US" dirty="0"/>
              <a:t>이건 </a:t>
            </a:r>
            <a:r>
              <a:rPr lang="en-US" altLang="ko-KR" dirty="0"/>
              <a:t>Animal </a:t>
            </a:r>
            <a:r>
              <a:rPr lang="ko-KR" altLang="en-US" dirty="0"/>
              <a:t>타입이건 알고리즘 자체는 같기 때문에 템플릿을 이용해 타입을 추상화한 버전을 작성할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public static &lt;T&gt; int find(T[] </a:t>
            </a:r>
            <a:r>
              <a:rPr lang="en-US" altLang="ko-KR" dirty="0" err="1"/>
              <a:t>arr</a:t>
            </a:r>
            <a:r>
              <a:rPr lang="en-US" altLang="ko-KR" dirty="0"/>
              <a:t>, T data) {</a:t>
            </a:r>
          </a:p>
          <a:p>
            <a:pPr marL="457200" lvl="1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].equals(data))</a:t>
            </a:r>
          </a:p>
          <a:p>
            <a:pPr marL="457200" lvl="1" indent="0">
              <a:buNone/>
            </a:pPr>
            <a:r>
              <a:rPr lang="en-US" altLang="ko-KR" dirty="0"/>
              <a:t>		return I;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return -1;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3086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690D-833F-4B33-B019-BED9929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클래스에도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F50B-3FE3-4405-9153-6C07CD5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Box&lt;T&gt; {</a:t>
            </a:r>
          </a:p>
          <a:p>
            <a:pPr marL="457200" lvl="1" indent="0">
              <a:buNone/>
            </a:pPr>
            <a:r>
              <a:rPr lang="en-US" altLang="ko-KR" dirty="0"/>
              <a:t>T item;</a:t>
            </a:r>
          </a:p>
          <a:p>
            <a:pPr marL="457200" lvl="1" indent="0">
              <a:buNone/>
            </a:pPr>
            <a:r>
              <a:rPr lang="en-US" altLang="ko-KR" dirty="0"/>
              <a:t>T </a:t>
            </a:r>
            <a:r>
              <a:rPr lang="en-US" altLang="ko-KR" dirty="0" err="1"/>
              <a:t>getItem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/>
              <a:t>	return item;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4972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BE4C-3FA1-4C16-AE87-8C8D6B30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배운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653F-66C0-4CD4-934F-6C368853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템플릿은 아까 배운 </a:t>
            </a:r>
            <a:r>
              <a:rPr lang="en-US" altLang="ko-KR" dirty="0"/>
              <a:t>java</a:t>
            </a:r>
            <a:r>
              <a:rPr lang="ko-KR" altLang="en-US" dirty="0"/>
              <a:t>의 자료 구조 구현 클래스를 이용할 때 매우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를 이용하며 그 유용성을 느껴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10863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8400-3CE0-4F11-87EC-38A5D74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B40C3-085E-42EB-9139-92B8FC7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  <a:r>
              <a:rPr lang="en-US" altLang="ko-KR" dirty="0"/>
              <a:t>: Version Control System, </a:t>
            </a:r>
            <a:r>
              <a:rPr lang="ko-KR" altLang="en-US" dirty="0"/>
              <a:t>줄여서 </a:t>
            </a:r>
            <a:r>
              <a:rPr lang="en-US" altLang="ko-KR" dirty="0"/>
              <a:t>VCS</a:t>
            </a:r>
            <a:r>
              <a:rPr lang="ko-KR" altLang="en-US" dirty="0"/>
              <a:t>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관리 시스템은 이 시스템에 등록된 파일들의 </a:t>
            </a:r>
            <a:r>
              <a:rPr lang="ko-KR" altLang="en-US" dirty="0" err="1"/>
              <a:t>변경점</a:t>
            </a:r>
            <a:r>
              <a:rPr lang="en-US" altLang="ko-KR" dirty="0"/>
              <a:t>(diff)</a:t>
            </a:r>
            <a:r>
              <a:rPr lang="ko-KR" altLang="en-US" dirty="0"/>
              <a:t>들을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버전 관리 시스템으로 </a:t>
            </a:r>
            <a:r>
              <a:rPr lang="en-US" altLang="ko-KR" dirty="0"/>
              <a:t>git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에 대해 배워봅니다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03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AF9F-CC78-4B73-A98E-089A090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52921-B2D8-4E81-BFB4-F6A2754E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repository: git</a:t>
            </a:r>
            <a:r>
              <a:rPr lang="ko-KR" altLang="en-US" dirty="0"/>
              <a:t> 프로젝트를 담는 가장 큰 덩어리입니다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commit : </a:t>
            </a:r>
            <a:r>
              <a:rPr lang="ko-KR" altLang="en-US" dirty="0"/>
              <a:t>작성자가 한번에 변화시킨 변경점들을 한데 모은 것</a:t>
            </a:r>
            <a:r>
              <a:rPr lang="en-US" altLang="ko-KR" dirty="0"/>
              <a:t>. git</a:t>
            </a:r>
            <a:r>
              <a:rPr lang="ko-KR" altLang="en-US" dirty="0"/>
              <a:t>이 관리하는 것의 기본 단위입니다</a:t>
            </a:r>
            <a:r>
              <a:rPr lang="en-US" altLang="ko-KR" dirty="0"/>
              <a:t>. commit </a:t>
            </a:r>
            <a:r>
              <a:rPr lang="ko-KR" altLang="en-US" dirty="0"/>
              <a:t>단위로 변경점들을 관리할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stage: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에서 관리하도록 파일을 등록하는 것입니다</a:t>
            </a:r>
            <a:r>
              <a:rPr lang="en-US" altLang="ko-KR" dirty="0"/>
              <a:t>. </a:t>
            </a:r>
            <a:r>
              <a:rPr lang="ko-KR" altLang="en-US" dirty="0"/>
              <a:t>이것을 이용하여 선택적으로 </a:t>
            </a:r>
            <a:r>
              <a:rPr lang="en-US" altLang="ko-KR" dirty="0"/>
              <a:t>commit</a:t>
            </a:r>
            <a:r>
              <a:rPr lang="ko-KR" altLang="en-US" dirty="0"/>
              <a:t>하는 것이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push: remote </a:t>
            </a:r>
            <a:r>
              <a:rPr lang="ko-KR" altLang="en-US" dirty="0"/>
              <a:t>저장소에 로컬 저장소의 </a:t>
            </a:r>
            <a:r>
              <a:rPr lang="en-US" altLang="ko-KR" dirty="0"/>
              <a:t>commit</a:t>
            </a:r>
            <a:r>
              <a:rPr lang="ko-KR" altLang="en-US" dirty="0"/>
              <a:t>들을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 저장소에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clone: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로컬에 다운로드하고 </a:t>
            </a:r>
            <a:r>
              <a:rPr lang="en-US" altLang="ko-KR" dirty="0"/>
              <a:t>git </a:t>
            </a:r>
            <a:r>
              <a:rPr lang="ko-KR" altLang="en-US" dirty="0"/>
              <a:t>시스템을 초기화하는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branch: </a:t>
            </a:r>
            <a:r>
              <a:rPr lang="ko-KR" altLang="en-US" dirty="0"/>
              <a:t>어떤 저장소의 변경점들을 따로 모아 관리하는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merge: branch</a:t>
            </a:r>
            <a:r>
              <a:rPr lang="ko-KR" altLang="en-US" dirty="0"/>
              <a:t>들을 합쳐 변경점들을 </a:t>
            </a:r>
            <a:r>
              <a:rPr lang="ko-KR" altLang="en-US" dirty="0" err="1"/>
              <a:t>한데모아</a:t>
            </a:r>
            <a:r>
              <a:rPr lang="ko-KR" altLang="en-US" dirty="0"/>
              <a:t>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fork: </a:t>
            </a:r>
            <a:r>
              <a:rPr lang="ko-KR" altLang="en-US" dirty="0"/>
              <a:t>남이 만든 </a:t>
            </a:r>
            <a:r>
              <a:rPr lang="en-US" altLang="ko-KR" dirty="0"/>
              <a:t>repository</a:t>
            </a:r>
            <a:r>
              <a:rPr lang="ko-KR" altLang="en-US" dirty="0"/>
              <a:t>를 복제하여 나의 것도 만드는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request: fork</a:t>
            </a:r>
            <a:r>
              <a:rPr lang="ko-KR" altLang="en-US" dirty="0"/>
              <a:t>해서 만든 내 </a:t>
            </a:r>
            <a:r>
              <a:rPr lang="ko-KR" altLang="en-US" dirty="0" err="1"/>
              <a:t>레포지토리의</a:t>
            </a:r>
            <a:r>
              <a:rPr lang="ko-KR" altLang="en-US" dirty="0"/>
              <a:t> 변경점을 원본 </a:t>
            </a:r>
            <a:r>
              <a:rPr lang="ko-KR" altLang="en-US" dirty="0" err="1"/>
              <a:t>레포지토리에</a:t>
            </a:r>
            <a:r>
              <a:rPr lang="ko-KR" altLang="en-US" dirty="0"/>
              <a:t> 적용해달라고 요청하는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6753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2FE1-B41E-4C9A-981F-492C25A7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overflow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BBE5-AF19-477B-86A4-902B7EDB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www.stackoverflow.com</a:t>
            </a:r>
            <a:endParaRPr lang="en-US" altLang="ko-KR" dirty="0"/>
          </a:p>
          <a:p>
            <a:r>
              <a:rPr lang="ko-KR" altLang="en-US" dirty="0"/>
              <a:t>수천만 프로그래머들이 가입하여 활동하고 있는 프로그래밍계의 지식인 같은 곳입니다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스택 </a:t>
            </a:r>
            <a:r>
              <a:rPr lang="ko-KR" altLang="en-US" dirty="0" err="1"/>
              <a:t>오버플로우의</a:t>
            </a:r>
            <a:r>
              <a:rPr lang="ko-KR" altLang="en-US" dirty="0"/>
              <a:t> 분위기는 간단하고 쉬운 질문들을 매우 싫어하는 분위기이기 때문에 너무 쉬운 질문인 것 같으면 </a:t>
            </a:r>
            <a:r>
              <a:rPr lang="ko-KR" altLang="en-US" dirty="0" err="1"/>
              <a:t>제게</a:t>
            </a:r>
            <a:r>
              <a:rPr lang="ko-KR" altLang="en-US" dirty="0"/>
              <a:t> 질문해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9240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ADA1-ED87-4B43-87AB-23782F60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javax</a:t>
            </a:r>
            <a:r>
              <a:rPr lang="en-US" altLang="ko-KR" dirty="0"/>
              <a:t> swing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2A98B-2618-4F97-B167-69DA727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를 다룰 수 있게 해주는 패키지입니다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1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5572</Words>
  <Application>Microsoft Office PowerPoint</Application>
  <PresentationFormat>와이드스크린</PresentationFormat>
  <Paragraphs>723</Paragraphs>
  <Slides>158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64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  <vt:lpstr>오버라이딩</vt:lpstr>
      <vt:lpstr>추상 클래스, 인터페이스</vt:lpstr>
      <vt:lpstr>왜 상속과 오버라이드만 하면 되지 뭐 하러 저런 것들을 만드는가</vt:lpstr>
      <vt:lpstr>어떤 배열arr의 모든 요소에 대해 기능 foo를 실행하고 싶다.</vt:lpstr>
      <vt:lpstr>방금 예제를 메소드로 뽑아내고 싶다</vt:lpstr>
      <vt:lpstr>그런데 자바에 method라는 타입은 없습니다.</vt:lpstr>
      <vt:lpstr>PowerPoint 프레젠테이션</vt:lpstr>
      <vt:lpstr>이 경우는 doOnEveryElements와 MyClass의 내용을 만드는 사람이 같은 사람이었습니다. 그런데..?</vt:lpstr>
      <vt:lpstr>인터페이스의 힘</vt:lpstr>
      <vt:lpstr>이용하는 측에서는</vt:lpstr>
      <vt:lpstr>위의 예제에서</vt:lpstr>
      <vt:lpstr>인터페이스의 효력</vt:lpstr>
      <vt:lpstr>abstract class와 interface의 차이</vt:lpstr>
      <vt:lpstr>이런 것이 안 된다는 의미입니다.</vt:lpstr>
      <vt:lpstr>인터페이스의 이용</vt:lpstr>
      <vt:lpstr>내부 클래스</vt:lpstr>
      <vt:lpstr>예외 처리</vt:lpstr>
      <vt:lpstr>throw</vt:lpstr>
      <vt:lpstr>PowerPoint 프레젠테이션</vt:lpstr>
      <vt:lpstr>Error와 Exception의 차이</vt:lpstr>
      <vt:lpstr>RuntimeException과 그렇지 않은 Exception</vt:lpstr>
      <vt:lpstr>특별하게 관리되는 Exception들</vt:lpstr>
      <vt:lpstr>특별하게 관리되는 Exception들</vt:lpstr>
      <vt:lpstr>try{}catch{}finally{}모양</vt:lpstr>
      <vt:lpstr>catch 블록에서 할 만한 것</vt:lpstr>
      <vt:lpstr>자료구조</vt:lpstr>
      <vt:lpstr>리스트</vt:lpstr>
      <vt:lpstr>스택</vt:lpstr>
      <vt:lpstr>큐</vt:lpstr>
      <vt:lpstr>트리</vt:lpstr>
      <vt:lpstr>맵</vt:lpstr>
      <vt:lpstr>집합</vt:lpstr>
      <vt:lpstr>java 의 자료구조</vt:lpstr>
      <vt:lpstr>알고리즘</vt:lpstr>
      <vt:lpstr>템플릿</vt:lpstr>
      <vt:lpstr>템플릿</vt:lpstr>
      <vt:lpstr>찾는 메소드(int 버전)</vt:lpstr>
      <vt:lpstr>이 찾는 메소드는 주어진 배열이 int일 때만 쓸 수 있습니다.</vt:lpstr>
      <vt:lpstr>클래스에도 적용됩니다.</vt:lpstr>
      <vt:lpstr>템플릿을 배운 이유</vt:lpstr>
      <vt:lpstr>Git과 버전 관리</vt:lpstr>
      <vt:lpstr>git 용어</vt:lpstr>
      <vt:lpstr>stack overflow</vt:lpstr>
      <vt:lpstr>javax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35</cp:revision>
  <dcterms:created xsi:type="dcterms:W3CDTF">2020-02-14T12:57:05Z</dcterms:created>
  <dcterms:modified xsi:type="dcterms:W3CDTF">2020-02-14T13:24:49Z</dcterms:modified>
</cp:coreProperties>
</file>