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0"/>
  </p:notesMasterIdLst>
  <p:sldIdLst>
    <p:sldId id="256" r:id="rId2"/>
    <p:sldId id="257" r:id="rId3"/>
    <p:sldId id="258" r:id="rId4"/>
    <p:sldId id="259" r:id="rId5"/>
    <p:sldId id="260" r:id="rId6"/>
    <p:sldId id="273" r:id="rId7"/>
    <p:sldId id="298" r:id="rId8"/>
    <p:sldId id="281" r:id="rId9"/>
    <p:sldId id="271" r:id="rId10"/>
    <p:sldId id="283" r:id="rId11"/>
    <p:sldId id="284" r:id="rId12"/>
    <p:sldId id="286" r:id="rId13"/>
    <p:sldId id="287" r:id="rId14"/>
    <p:sldId id="288" r:id="rId15"/>
    <p:sldId id="289" r:id="rId16"/>
    <p:sldId id="290" r:id="rId17"/>
    <p:sldId id="29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34DFBD-4F86-4A1E-8943-99A61A9BA0F6}" v="608" dt="2024-12-06T05:02:57.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1" d="100"/>
          <a:sy n="81" d="100"/>
        </p:scale>
        <p:origin x="67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5033A-04D2-410D-AFB2-5CB80DEFA6EF}"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4F94C-7B9F-46E9-B30A-C849716DF4CA}" type="slidenum">
              <a:rPr lang="en-US" smtClean="0"/>
              <a:t>‹#›</a:t>
            </a:fld>
            <a:endParaRPr lang="en-US"/>
          </a:p>
        </p:txBody>
      </p:sp>
    </p:spTree>
    <p:extLst>
      <p:ext uri="{BB962C8B-B14F-4D97-AF65-F5344CB8AC3E}">
        <p14:creationId xmlns:p14="http://schemas.microsoft.com/office/powerpoint/2010/main" val="290474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Focused on Great Plains in order to avoid skewing our trends with low to no population states. Will discuss utilization of each dataset further on, but our dependent variable comes from bison population data.</a:t>
            </a:r>
          </a:p>
        </p:txBody>
      </p:sp>
      <p:sp>
        <p:nvSpPr>
          <p:cNvPr id="4" name="Slide Number Placeholder 3"/>
          <p:cNvSpPr>
            <a:spLocks noGrp="1"/>
          </p:cNvSpPr>
          <p:nvPr>
            <p:ph type="sldNum" sz="quarter" idx="5"/>
          </p:nvPr>
        </p:nvSpPr>
        <p:spPr/>
        <p:txBody>
          <a:bodyPr/>
          <a:lstStyle/>
          <a:p>
            <a:fld id="{5E44F94C-7B9F-46E9-B30A-C849716DF4CA}" type="slidenum">
              <a:rPr lang="en-US" smtClean="0"/>
              <a:t>5</a:t>
            </a:fld>
            <a:endParaRPr lang="en-US"/>
          </a:p>
        </p:txBody>
      </p:sp>
    </p:spTree>
    <p:extLst>
      <p:ext uri="{BB962C8B-B14F-4D97-AF65-F5344CB8AC3E}">
        <p14:creationId xmlns:p14="http://schemas.microsoft.com/office/powerpoint/2010/main" val="425571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Examined all states, but selected these in order to demonstrate the heterogeneity in population trends.</a:t>
            </a:r>
          </a:p>
        </p:txBody>
      </p:sp>
      <p:sp>
        <p:nvSpPr>
          <p:cNvPr id="4" name="Slide Number Placeholder 3"/>
          <p:cNvSpPr>
            <a:spLocks noGrp="1"/>
          </p:cNvSpPr>
          <p:nvPr>
            <p:ph type="sldNum" sz="quarter" idx="5"/>
          </p:nvPr>
        </p:nvSpPr>
        <p:spPr/>
        <p:txBody>
          <a:bodyPr/>
          <a:lstStyle/>
          <a:p>
            <a:fld id="{5E44F94C-7B9F-46E9-B30A-C849716DF4CA}" type="slidenum">
              <a:rPr lang="en-US" smtClean="0"/>
              <a:t>8</a:t>
            </a:fld>
            <a:endParaRPr lang="en-US"/>
          </a:p>
        </p:txBody>
      </p:sp>
    </p:spTree>
    <p:extLst>
      <p:ext uri="{BB962C8B-B14F-4D97-AF65-F5344CB8AC3E}">
        <p14:creationId xmlns:p14="http://schemas.microsoft.com/office/powerpoint/2010/main" val="168053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1% increase in public land share</a:t>
            </a:r>
            <a:r>
              <a:rPr lang="en-US" dirty="0"/>
              <a:t> correlates with a </a:t>
            </a:r>
            <a:r>
              <a:rPr lang="en-US" b="1" dirty="0"/>
              <a:t>0.008% lower decline rate</a:t>
            </a:r>
            <a:r>
              <a:rPr lang="en-US" dirty="0"/>
              <a:t> in bison population (2002–2017).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Brucellosis concerns led to bison being culled near Yellowstone National Park to protect cattle</a:t>
            </a:r>
          </a:p>
          <a:p>
            <a:endParaRPr lang="en-US" dirty="0"/>
          </a:p>
        </p:txBody>
      </p:sp>
      <p:sp>
        <p:nvSpPr>
          <p:cNvPr id="4" name="Slide Number Placeholder 3"/>
          <p:cNvSpPr>
            <a:spLocks noGrp="1"/>
          </p:cNvSpPr>
          <p:nvPr>
            <p:ph type="sldNum" sz="quarter" idx="5"/>
          </p:nvPr>
        </p:nvSpPr>
        <p:spPr/>
        <p:txBody>
          <a:bodyPr/>
          <a:lstStyle/>
          <a:p>
            <a:fld id="{5E44F94C-7B9F-46E9-B30A-C849716DF4CA}" type="slidenum">
              <a:rPr lang="en-US" smtClean="0"/>
              <a:t>16</a:t>
            </a:fld>
            <a:endParaRPr lang="en-US"/>
          </a:p>
        </p:txBody>
      </p:sp>
    </p:spTree>
    <p:extLst>
      <p:ext uri="{BB962C8B-B14F-4D97-AF65-F5344CB8AC3E}">
        <p14:creationId xmlns:p14="http://schemas.microsoft.com/office/powerpoint/2010/main" val="815682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3968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19724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3058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4651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58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2725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67857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9998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1088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6877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4405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29124442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5" descr="Is buying bison better than beef? – Alternative livestock option for the UK | Farming Connect">
            <a:extLst>
              <a:ext uri="{FF2B5EF4-FFF2-40B4-BE49-F238E27FC236}">
                <a16:creationId xmlns:a16="http://schemas.microsoft.com/office/drawing/2014/main" id="{D4B79025-BEE6-EDB2-C4BB-C946DAC52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73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2C72A-EB1C-17EC-6859-879AD507BA57}"/>
              </a:ext>
            </a:extLst>
          </p:cNvPr>
          <p:cNvSpPr>
            <a:spLocks noGrp="1"/>
          </p:cNvSpPr>
          <p:nvPr>
            <p:ph type="ctrTitle"/>
          </p:nvPr>
        </p:nvSpPr>
        <p:spPr>
          <a:xfrm>
            <a:off x="137490" y="262235"/>
            <a:ext cx="11917019" cy="646331"/>
          </a:xfrm>
        </p:spPr>
        <p:txBody>
          <a:bodyPr>
            <a:normAutofit/>
          </a:bodyPr>
          <a:lstStyle/>
          <a:p>
            <a:pPr algn="ctr"/>
            <a:r>
              <a:rPr lang="en-US" sz="2400" b="1" dirty="0">
                <a:solidFill>
                  <a:srgbClr val="FFFFFF"/>
                </a:solidFill>
              </a:rPr>
              <a:t>Title:</a:t>
            </a:r>
            <a:r>
              <a:rPr lang="en-US" sz="2400" dirty="0">
                <a:solidFill>
                  <a:srgbClr val="FFFFFF"/>
                </a:solidFill>
              </a:rPr>
              <a:t> American Buffalo (Bison) Population Levels from 2002 to 2017</a:t>
            </a:r>
          </a:p>
        </p:txBody>
      </p:sp>
      <p:sp>
        <p:nvSpPr>
          <p:cNvPr id="5" name="Rectangle 1">
            <a:extLst>
              <a:ext uri="{FF2B5EF4-FFF2-40B4-BE49-F238E27FC236}">
                <a16:creationId xmlns:a16="http://schemas.microsoft.com/office/drawing/2014/main" id="{70C4BD52-F3BA-0B50-9760-D715D7F9EA42}"/>
              </a:ext>
            </a:extLst>
          </p:cNvPr>
          <p:cNvSpPr>
            <a:spLocks noGrp="1" noChangeArrowheads="1"/>
          </p:cNvSpPr>
          <p:nvPr>
            <p:ph type="subTitle" idx="1"/>
          </p:nvPr>
        </p:nvSpPr>
        <p:spPr bwMode="auto">
          <a:xfrm>
            <a:off x="6672471" y="1170791"/>
            <a:ext cx="5382037" cy="195627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R="0" lvl="0" algn="ctr" defTabSz="914400" rtl="0" eaLnBrk="0" fontAlgn="base" latinLnBrk="0" hangingPunct="0">
              <a:lnSpc>
                <a:spcPct val="110000"/>
              </a:lnSpc>
              <a:spcBef>
                <a:spcPct val="0"/>
              </a:spcBef>
              <a:spcAft>
                <a:spcPts val="600"/>
              </a:spcAft>
              <a:buClrTx/>
              <a:buSzTx/>
              <a:tabLst/>
            </a:pPr>
            <a:r>
              <a:rPr kumimoji="0" lang="en-US" altLang="en-US" sz="1800" b="0" i="0" u="none" strike="noStrike" cap="none" normalizeH="0" baseline="0" dirty="0">
                <a:ln>
                  <a:noFill/>
                </a:ln>
                <a:solidFill>
                  <a:srgbClr val="FFFFFF"/>
                </a:solidFill>
                <a:effectLst/>
                <a:latin typeface="Arial" panose="020B0604020202020204" pitchFamily="34" charset="0"/>
              </a:rPr>
              <a:t>Trends</a:t>
            </a:r>
            <a:r>
              <a:rPr kumimoji="0" lang="en-US" altLang="en-US" sz="1800" b="0" i="0" u="none" strike="noStrike" cap="none" normalizeH="0" dirty="0">
                <a:ln>
                  <a:noFill/>
                </a:ln>
                <a:solidFill>
                  <a:srgbClr val="FFFFFF"/>
                </a:solidFill>
                <a:effectLst/>
                <a:latin typeface="Arial" panose="020B0604020202020204" pitchFamily="34" charset="0"/>
              </a:rPr>
              <a:t> </a:t>
            </a:r>
            <a:r>
              <a:rPr kumimoji="0" lang="en-US" altLang="en-US" sz="1800" b="0" i="0" u="none" strike="noStrike" cap="none" normalizeH="0" baseline="0" dirty="0">
                <a:ln>
                  <a:noFill/>
                </a:ln>
                <a:solidFill>
                  <a:srgbClr val="FFFFFF"/>
                </a:solidFill>
                <a:effectLst/>
                <a:latin typeface="Arial" panose="020B0604020202020204" pitchFamily="34" charset="0"/>
              </a:rPr>
              <a:t>and Policy Impacts</a:t>
            </a:r>
          </a:p>
          <a:p>
            <a:pPr marR="0" lvl="0" algn="ctr" defTabSz="914400" rtl="0" eaLnBrk="0" fontAlgn="base" latinLnBrk="0" hangingPunct="0">
              <a:lnSpc>
                <a:spcPct val="110000"/>
              </a:lnSpc>
              <a:spcBef>
                <a:spcPct val="0"/>
              </a:spcBef>
              <a:spcAft>
                <a:spcPts val="600"/>
              </a:spcAft>
              <a:buClrTx/>
              <a:buSzTx/>
              <a:tabLst/>
            </a:pPr>
            <a:r>
              <a:rPr kumimoji="0" lang="en-US" altLang="en-US" sz="1800" b="1" i="0" u="none" strike="noStrike" cap="none" normalizeH="0" baseline="0" dirty="0">
                <a:ln>
                  <a:noFill/>
                </a:ln>
                <a:solidFill>
                  <a:srgbClr val="FFFFFF"/>
                </a:solidFill>
                <a:effectLst/>
                <a:latin typeface="Arial" panose="020B0604020202020204" pitchFamily="34" charset="0"/>
              </a:rPr>
              <a:t>Authors:</a:t>
            </a:r>
            <a:r>
              <a:rPr kumimoji="0" lang="en-US" altLang="en-US" sz="1800" b="0" i="0" u="none" strike="noStrike" cap="none" normalizeH="0" baseline="0" dirty="0">
                <a:ln>
                  <a:noFill/>
                </a:ln>
                <a:solidFill>
                  <a:srgbClr val="FFFFFF"/>
                </a:solidFill>
                <a:effectLst/>
                <a:latin typeface="Arial" panose="020B0604020202020204" pitchFamily="34" charset="0"/>
              </a:rPr>
              <a:t> Kyle </a:t>
            </a:r>
            <a:r>
              <a:rPr kumimoji="0" lang="en-US" altLang="en-US" sz="1800" b="0" i="0" u="none" strike="noStrike" cap="none" normalizeH="0" baseline="0" dirty="0" err="1">
                <a:ln>
                  <a:noFill/>
                </a:ln>
                <a:solidFill>
                  <a:srgbClr val="FFFFFF"/>
                </a:solidFill>
                <a:effectLst/>
                <a:latin typeface="Arial" panose="020B0604020202020204" pitchFamily="34" charset="0"/>
              </a:rPr>
              <a:t>Froisland</a:t>
            </a:r>
            <a:r>
              <a:rPr kumimoji="0" lang="en-US" altLang="en-US" sz="1800" b="0" i="0" u="none" strike="noStrike" cap="none" normalizeH="0" baseline="0" dirty="0">
                <a:ln>
                  <a:noFill/>
                </a:ln>
                <a:solidFill>
                  <a:srgbClr val="FFFFFF"/>
                </a:solidFill>
                <a:effectLst/>
                <a:latin typeface="Arial" panose="020B0604020202020204" pitchFamily="34" charset="0"/>
              </a:rPr>
              <a:t> and Saimun Nahar Saki</a:t>
            </a:r>
          </a:p>
        </p:txBody>
      </p:sp>
      <p:sp>
        <p:nvSpPr>
          <p:cNvPr id="12" name="TextBox 11">
            <a:extLst>
              <a:ext uri="{FF2B5EF4-FFF2-40B4-BE49-F238E27FC236}">
                <a16:creationId xmlns:a16="http://schemas.microsoft.com/office/drawing/2014/main" id="{7180D440-CE2F-29B3-1B96-F64BD7AA15CB}"/>
              </a:ext>
            </a:extLst>
          </p:cNvPr>
          <p:cNvSpPr txBox="1"/>
          <p:nvPr/>
        </p:nvSpPr>
        <p:spPr>
          <a:xfrm>
            <a:off x="4596330" y="6211659"/>
            <a:ext cx="3925957" cy="646331"/>
          </a:xfrm>
          <a:prstGeom prst="rect">
            <a:avLst/>
          </a:prstGeom>
          <a:noFill/>
        </p:spPr>
        <p:txBody>
          <a:bodyPr wrap="square" rtlCol="0">
            <a:spAutoFit/>
          </a:bodyPr>
          <a:lstStyle/>
          <a:p>
            <a:r>
              <a:rPr kumimoji="0" lang="en-US" altLang="en-US" b="1" i="0" u="none" strike="noStrike" cap="none" normalizeH="0" baseline="0" dirty="0">
                <a:ln>
                  <a:noFill/>
                </a:ln>
                <a:solidFill>
                  <a:srgbClr val="FFFFFF"/>
                </a:solidFill>
                <a:effectLst/>
                <a:latin typeface="Arial" panose="020B0604020202020204" pitchFamily="34" charset="0"/>
              </a:rPr>
              <a:t>Course:</a:t>
            </a:r>
            <a:r>
              <a:rPr kumimoji="0" lang="en-US" altLang="en-US" b="0" i="0" u="none" strike="noStrike" cap="none" normalizeH="0" baseline="0" dirty="0">
                <a:ln>
                  <a:noFill/>
                </a:ln>
                <a:solidFill>
                  <a:srgbClr val="FFFFFF"/>
                </a:solidFill>
                <a:effectLst/>
                <a:latin typeface="Arial" panose="020B0604020202020204" pitchFamily="34" charset="0"/>
              </a:rPr>
              <a:t> ECNS 560 Term Project </a:t>
            </a:r>
          </a:p>
          <a:p>
            <a:endParaRPr lang="en-US" dirty="0"/>
          </a:p>
        </p:txBody>
      </p:sp>
      <p:sp>
        <p:nvSpPr>
          <p:cNvPr id="3" name="TextBox 2">
            <a:extLst>
              <a:ext uri="{FF2B5EF4-FFF2-40B4-BE49-F238E27FC236}">
                <a16:creationId xmlns:a16="http://schemas.microsoft.com/office/drawing/2014/main" id="{591A9737-96F6-9B35-A1D1-C1FBC9918A3E}"/>
              </a:ext>
            </a:extLst>
          </p:cNvPr>
          <p:cNvSpPr txBox="1"/>
          <p:nvPr/>
        </p:nvSpPr>
        <p:spPr>
          <a:xfrm>
            <a:off x="11001080" y="6211659"/>
            <a:ext cx="933254" cy="369332"/>
          </a:xfrm>
          <a:prstGeom prst="rect">
            <a:avLst/>
          </a:prstGeom>
          <a:noFill/>
        </p:spPr>
        <p:txBody>
          <a:bodyPr wrap="square" rtlCol="0">
            <a:spAutoFit/>
          </a:bodyPr>
          <a:lstStyle/>
          <a:p>
            <a:r>
              <a:rPr lang="en-US" dirty="0"/>
              <a:t>K</a:t>
            </a:r>
          </a:p>
        </p:txBody>
      </p:sp>
    </p:spTree>
    <p:extLst>
      <p:ext uri="{BB962C8B-B14F-4D97-AF65-F5344CB8AC3E}">
        <p14:creationId xmlns:p14="http://schemas.microsoft.com/office/powerpoint/2010/main" val="285502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
                                        <p:tgtEl>
                                          <p:spTgt spid="5">
                                            <p:txEl>
                                              <p:pRg st="0" end="0"/>
                                            </p:txEl>
                                          </p:spTgt>
                                        </p:tgtEl>
                                      </p:cBhvr>
                                    </p:animEffect>
                                  </p:childTnLst>
                                </p:cTn>
                              </p:par>
                              <p:par>
                                <p:cTn id="11" presetID="10" presetClass="entr" presetSubtype="0" fill="hold" grpId="0" nodeType="withEffect">
                                  <p:stCondLst>
                                    <p:cond delay="0"/>
                                  </p:stCondLst>
                                  <p:iterate type="lt">
                                    <p:tmPct val="10000"/>
                                  </p:iterate>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E405C-FFD3-69A6-34C7-EC01DB5BA81D}"/>
              </a:ext>
            </a:extLst>
          </p:cNvPr>
          <p:cNvSpPr>
            <a:spLocks noGrp="1"/>
          </p:cNvSpPr>
          <p:nvPr>
            <p:ph type="title"/>
          </p:nvPr>
        </p:nvSpPr>
        <p:spPr>
          <a:xfrm>
            <a:off x="7239000" y="1143000"/>
            <a:ext cx="4658139" cy="1612290"/>
          </a:xfrm>
        </p:spPr>
        <p:txBody>
          <a:bodyPr anchor="ctr">
            <a:normAutofit/>
          </a:bodyPr>
          <a:lstStyle/>
          <a:p>
            <a:r>
              <a:rPr lang="en-US" sz="2800" dirty="0"/>
              <a:t>Hunting Licenses Over Time</a:t>
            </a:r>
          </a:p>
        </p:txBody>
      </p:sp>
      <p:pic>
        <p:nvPicPr>
          <p:cNvPr id="14" name="Picture 13" descr="A graph with different colored dots&#10;&#10;Description automatically generated">
            <a:extLst>
              <a:ext uri="{FF2B5EF4-FFF2-40B4-BE49-F238E27FC236}">
                <a16:creationId xmlns:a16="http://schemas.microsoft.com/office/drawing/2014/main" id="{9475BF2D-24A7-AFAC-B7DB-421AC34C7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60" y="1532015"/>
            <a:ext cx="6064359" cy="4255835"/>
          </a:xfrm>
          <a:prstGeom prst="rect">
            <a:avLst/>
          </a:prstGeom>
        </p:spPr>
      </p:pic>
      <p:sp>
        <p:nvSpPr>
          <p:cNvPr id="3" name="Content Placeholder 2">
            <a:extLst>
              <a:ext uri="{FF2B5EF4-FFF2-40B4-BE49-F238E27FC236}">
                <a16:creationId xmlns:a16="http://schemas.microsoft.com/office/drawing/2014/main" id="{60643ABE-2B6E-C742-4E99-A536B1846E43}"/>
              </a:ext>
            </a:extLst>
          </p:cNvPr>
          <p:cNvSpPr>
            <a:spLocks noGrp="1"/>
          </p:cNvSpPr>
          <p:nvPr>
            <p:ph idx="1"/>
          </p:nvPr>
        </p:nvSpPr>
        <p:spPr>
          <a:xfrm>
            <a:off x="7239000" y="2365513"/>
            <a:ext cx="4827104" cy="3349487"/>
          </a:xfrm>
        </p:spPr>
        <p:txBody>
          <a:bodyPr>
            <a:normAutofit fontScale="92500" lnSpcReduction="10000"/>
          </a:bodyPr>
          <a:lstStyle/>
          <a:p>
            <a:pPr>
              <a:lnSpc>
                <a:spcPct val="110000"/>
              </a:lnSpc>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Focus</a:t>
            </a:r>
            <a:r>
              <a:rPr lang="en-US" sz="1300" dirty="0">
                <a:latin typeface="Times New Roman" panose="02020603050405020304" pitchFamily="18" charset="0"/>
                <a:cs typeface="Times New Roman" panose="02020603050405020304" pitchFamily="18" charset="0"/>
              </a:rPr>
              <a:t>:</a:t>
            </a:r>
          </a:p>
          <a:p>
            <a:pPr marL="742950" lvl="1" indent="-285750">
              <a:lnSpc>
                <a:spcPct val="11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Examined trends in the number of hunting licenses issued over time in the Great Plains states.</a:t>
            </a:r>
          </a:p>
          <a:p>
            <a:pPr marL="742950" lvl="1" indent="-285750">
              <a:lnSpc>
                <a:spcPct val="11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Texas was excluded from the graph due to extreme values affecting the y-axis scale.</a:t>
            </a:r>
          </a:p>
          <a:p>
            <a:pPr marL="457200" lvl="1" indent="0">
              <a:lnSpc>
                <a:spcPct val="110000"/>
              </a:lnSpc>
              <a:buNone/>
            </a:pPr>
            <a:endParaRPr lang="en-US" sz="1300" b="1" dirty="0">
              <a:latin typeface="Times New Roman" panose="02020603050405020304" pitchFamily="18" charset="0"/>
              <a:cs typeface="Times New Roman" panose="02020603050405020304" pitchFamily="18" charset="0"/>
            </a:endParaRPr>
          </a:p>
          <a:p>
            <a:pPr>
              <a:lnSpc>
                <a:spcPct val="110000"/>
              </a:lnSpc>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State-Specific Trends</a:t>
            </a:r>
            <a:r>
              <a:rPr lang="en-US" sz="1300" dirty="0">
                <a:latin typeface="Times New Roman" panose="02020603050405020304" pitchFamily="18" charset="0"/>
                <a:cs typeface="Times New Roman" panose="02020603050405020304" pitchFamily="18" charset="0"/>
              </a:rPr>
              <a:t>:</a:t>
            </a:r>
          </a:p>
          <a:p>
            <a:pPr marL="742950" lvl="1" indent="-285750">
              <a:lnSpc>
                <a:spcPct val="11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Fluctuations in the number of licenses across states, but no consistent trends observed across the region.</a:t>
            </a:r>
          </a:p>
          <a:p>
            <a:pPr>
              <a:lnSpc>
                <a:spcPct val="110000"/>
              </a:lnSpc>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Correlation</a:t>
            </a:r>
            <a:r>
              <a:rPr lang="en-US" sz="1300" dirty="0">
                <a:latin typeface="Times New Roman" panose="02020603050405020304" pitchFamily="18" charset="0"/>
                <a:cs typeface="Times New Roman" panose="02020603050405020304" pitchFamily="18" charset="0"/>
              </a:rPr>
              <a:t>:</a:t>
            </a:r>
          </a:p>
          <a:p>
            <a:pPr marL="742950" lvl="1" indent="-285750">
              <a:lnSpc>
                <a:spcPct val="11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There is no clear correlation between hunting license counts and bison population trends.</a:t>
            </a:r>
          </a:p>
          <a:p>
            <a:pPr marL="742950" lvl="1" indent="-285750">
              <a:lnSpc>
                <a:spcPct val="11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Hunting license numbers increase or decrease independently of bison population changes.</a:t>
            </a:r>
          </a:p>
          <a:p>
            <a:pPr>
              <a:lnSpc>
                <a:spcPct val="11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a:lnSpc>
                <a:spcPct val="110000"/>
              </a:lnSpc>
              <a:buFont typeface="Arial" panose="020B0604020202020204" pitchFamily="34" charset="0"/>
              <a:buChar char="•"/>
            </a:pPr>
            <a:endParaRPr lang="en-US" sz="1000" dirty="0"/>
          </a:p>
          <a:p>
            <a:pPr>
              <a:lnSpc>
                <a:spcPct val="110000"/>
              </a:lnSpc>
              <a:buFont typeface="Arial" panose="020B0604020202020204" pitchFamily="34" charset="0"/>
              <a:buChar char="•"/>
            </a:pPr>
            <a:endParaRPr lang="en-US" sz="1000" dirty="0"/>
          </a:p>
          <a:p>
            <a:pPr>
              <a:lnSpc>
                <a:spcPct val="110000"/>
              </a:lnSpc>
            </a:pPr>
            <a:endParaRPr lang="en-US" sz="1000" dirty="0"/>
          </a:p>
          <a:p>
            <a:pPr>
              <a:lnSpc>
                <a:spcPct val="110000"/>
              </a:lnSpc>
            </a:pPr>
            <a:endParaRPr lang="en-US" sz="1000" dirty="0"/>
          </a:p>
        </p:txBody>
      </p:sp>
      <p:sp>
        <p:nvSpPr>
          <p:cNvPr id="4" name="TextBox 3">
            <a:extLst>
              <a:ext uri="{FF2B5EF4-FFF2-40B4-BE49-F238E27FC236}">
                <a16:creationId xmlns:a16="http://schemas.microsoft.com/office/drawing/2014/main" id="{0CA16A43-B4D4-051C-36D1-FBF0E0E6B265}"/>
              </a:ext>
            </a:extLst>
          </p:cNvPr>
          <p:cNvSpPr txBox="1"/>
          <p:nvPr/>
        </p:nvSpPr>
        <p:spPr>
          <a:xfrm>
            <a:off x="11001080" y="6211659"/>
            <a:ext cx="933254" cy="369332"/>
          </a:xfrm>
          <a:prstGeom prst="rect">
            <a:avLst/>
          </a:prstGeom>
          <a:noFill/>
        </p:spPr>
        <p:txBody>
          <a:bodyPr wrap="square" rtlCol="0">
            <a:spAutoFit/>
          </a:bodyPr>
          <a:lstStyle/>
          <a:p>
            <a:r>
              <a:rPr lang="en-US" dirty="0"/>
              <a:t>K</a:t>
            </a:r>
          </a:p>
        </p:txBody>
      </p:sp>
    </p:spTree>
    <p:extLst>
      <p:ext uri="{BB962C8B-B14F-4D97-AF65-F5344CB8AC3E}">
        <p14:creationId xmlns:p14="http://schemas.microsoft.com/office/powerpoint/2010/main" val="268640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5D00B-1C9E-05A5-4517-7DC82DA4F3E8}"/>
              </a:ext>
            </a:extLst>
          </p:cNvPr>
          <p:cNvSpPr>
            <a:spLocks noGrp="1"/>
          </p:cNvSpPr>
          <p:nvPr>
            <p:ph type="title"/>
          </p:nvPr>
        </p:nvSpPr>
        <p:spPr>
          <a:xfrm>
            <a:off x="7239000" y="1143000"/>
            <a:ext cx="4817165" cy="1612290"/>
          </a:xfrm>
        </p:spPr>
        <p:txBody>
          <a:bodyPr anchor="ctr">
            <a:normAutofit/>
          </a:bodyPr>
          <a:lstStyle/>
          <a:p>
            <a:r>
              <a:rPr lang="en-US" sz="2800" dirty="0"/>
              <a:t>Hunting Licenses vs. Bison Population</a:t>
            </a:r>
          </a:p>
        </p:txBody>
      </p:sp>
      <p:pic>
        <p:nvPicPr>
          <p:cNvPr id="5" name="Picture 4" descr="A graph of license versus population&#10;&#10;Description automatically generated">
            <a:extLst>
              <a:ext uri="{FF2B5EF4-FFF2-40B4-BE49-F238E27FC236}">
                <a16:creationId xmlns:a16="http://schemas.microsoft.com/office/drawing/2014/main" id="{E5FB19A5-B082-1B00-B7C5-B7EA48F39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38" y="974690"/>
            <a:ext cx="6200381" cy="4351292"/>
          </a:xfrm>
          <a:prstGeom prst="rect">
            <a:avLst/>
          </a:prstGeom>
        </p:spPr>
      </p:pic>
      <p:sp>
        <p:nvSpPr>
          <p:cNvPr id="3" name="Content Placeholder 2">
            <a:extLst>
              <a:ext uri="{FF2B5EF4-FFF2-40B4-BE49-F238E27FC236}">
                <a16:creationId xmlns:a16="http://schemas.microsoft.com/office/drawing/2014/main" id="{ACDB0C79-2B71-0FA5-56DF-B866DE772665}"/>
              </a:ext>
            </a:extLst>
          </p:cNvPr>
          <p:cNvSpPr>
            <a:spLocks noGrp="1"/>
          </p:cNvSpPr>
          <p:nvPr>
            <p:ph idx="1"/>
          </p:nvPr>
        </p:nvSpPr>
        <p:spPr>
          <a:xfrm>
            <a:off x="7239000" y="2736849"/>
            <a:ext cx="4638261" cy="3514863"/>
          </a:xfrm>
        </p:spPr>
        <p:txBody>
          <a:bodyPr>
            <a:normAutofit fontScale="92500"/>
          </a:bodyPr>
          <a:lstStyle/>
          <a:p>
            <a:pPr>
              <a:lnSpc>
                <a:spcPct val="11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Analysis</a:t>
            </a:r>
            <a:r>
              <a:rPr lang="en-US" sz="1600" dirty="0">
                <a:latin typeface="Times New Roman" panose="02020603050405020304" pitchFamily="18" charset="0"/>
                <a:cs typeface="Times New Roman" panose="02020603050405020304" pitchFamily="18" charset="0"/>
              </a:rPr>
              <a:t>:</a:t>
            </a:r>
          </a:p>
          <a:p>
            <a:pPr marL="742950" lvl="1" indent="-285750">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Scatterplot evaluates the relationship between the number of hunting license holders and bison populations across states.</a:t>
            </a:r>
          </a:p>
          <a:p>
            <a:pPr marL="742950" lvl="1" indent="-285750">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Blue trendline with a shaded confidence interval illustrates overall trends.</a:t>
            </a:r>
          </a:p>
          <a:p>
            <a:pPr>
              <a:lnSpc>
                <a:spcPct val="110000"/>
              </a:lnSpc>
            </a:pPr>
            <a:r>
              <a:rPr lang="en-US" sz="1600" b="1" dirty="0">
                <a:latin typeface="Times New Roman" panose="02020603050405020304" pitchFamily="18" charset="0"/>
                <a:cs typeface="Times New Roman" panose="02020603050405020304" pitchFamily="18" charset="0"/>
              </a:rPr>
              <a:t>Key Insights:</a:t>
            </a:r>
          </a:p>
          <a:p>
            <a:pPr>
              <a:lnSpc>
                <a:spcPct val="11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 clear or strong correlation observed between hunting licenses and bison population.</a:t>
            </a:r>
          </a:p>
          <a:p>
            <a:pPr>
              <a:lnSpc>
                <a:spcPct val="11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Variability suggests other factors might influence bison population changes independently of hunting activity.</a:t>
            </a:r>
          </a:p>
          <a:p>
            <a:pPr>
              <a:lnSpc>
                <a:spcPct val="110000"/>
              </a:lnSpc>
            </a:pPr>
            <a:endParaRPr lang="en-US" sz="1100" dirty="0"/>
          </a:p>
        </p:txBody>
      </p:sp>
      <p:sp>
        <p:nvSpPr>
          <p:cNvPr id="4" name="TextBox 3">
            <a:extLst>
              <a:ext uri="{FF2B5EF4-FFF2-40B4-BE49-F238E27FC236}">
                <a16:creationId xmlns:a16="http://schemas.microsoft.com/office/drawing/2014/main" id="{8B535245-4571-8F79-82EE-D5CA6A774CBA}"/>
              </a:ext>
            </a:extLst>
          </p:cNvPr>
          <p:cNvSpPr txBox="1"/>
          <p:nvPr/>
        </p:nvSpPr>
        <p:spPr>
          <a:xfrm>
            <a:off x="11001080" y="6211659"/>
            <a:ext cx="933254" cy="369332"/>
          </a:xfrm>
          <a:prstGeom prst="rect">
            <a:avLst/>
          </a:prstGeom>
          <a:noFill/>
        </p:spPr>
        <p:txBody>
          <a:bodyPr wrap="square" rtlCol="0">
            <a:spAutoFit/>
          </a:bodyPr>
          <a:lstStyle/>
          <a:p>
            <a:r>
              <a:rPr lang="en-US" dirty="0"/>
              <a:t>K</a:t>
            </a:r>
          </a:p>
        </p:txBody>
      </p:sp>
    </p:spTree>
    <p:extLst>
      <p:ext uri="{BB962C8B-B14F-4D97-AF65-F5344CB8AC3E}">
        <p14:creationId xmlns:p14="http://schemas.microsoft.com/office/powerpoint/2010/main" val="3710024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B286F-AB9C-2DD1-32D2-364A613CF9E9}"/>
              </a:ext>
            </a:extLst>
          </p:cNvPr>
          <p:cNvSpPr>
            <a:spLocks noGrp="1"/>
          </p:cNvSpPr>
          <p:nvPr>
            <p:ph type="title"/>
          </p:nvPr>
        </p:nvSpPr>
        <p:spPr>
          <a:xfrm>
            <a:off x="7239000" y="1143000"/>
            <a:ext cx="4558748" cy="1612290"/>
          </a:xfrm>
        </p:spPr>
        <p:txBody>
          <a:bodyPr anchor="ctr">
            <a:normAutofit/>
          </a:bodyPr>
          <a:lstStyle/>
          <a:p>
            <a:r>
              <a:rPr lang="en-US" sz="2800" dirty="0"/>
              <a:t>Hunting Licenses vs. Bison Population in Texas</a:t>
            </a:r>
          </a:p>
        </p:txBody>
      </p:sp>
      <p:pic>
        <p:nvPicPr>
          <p:cNvPr id="5" name="Picture 4" descr="A graph with numbers and lines&#10;&#10;Description automatically generated">
            <a:extLst>
              <a:ext uri="{FF2B5EF4-FFF2-40B4-BE49-F238E27FC236}">
                <a16:creationId xmlns:a16="http://schemas.microsoft.com/office/drawing/2014/main" id="{5FD8B90A-396C-BB9C-2BCA-44B51B414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09" y="1143000"/>
            <a:ext cx="6143106" cy="4311098"/>
          </a:xfrm>
          <a:prstGeom prst="rect">
            <a:avLst/>
          </a:prstGeom>
        </p:spPr>
      </p:pic>
      <p:sp>
        <p:nvSpPr>
          <p:cNvPr id="3" name="Content Placeholder 2">
            <a:extLst>
              <a:ext uri="{FF2B5EF4-FFF2-40B4-BE49-F238E27FC236}">
                <a16:creationId xmlns:a16="http://schemas.microsoft.com/office/drawing/2014/main" id="{44894FA0-662F-079D-460C-592A14502B64}"/>
              </a:ext>
            </a:extLst>
          </p:cNvPr>
          <p:cNvSpPr>
            <a:spLocks noGrp="1"/>
          </p:cNvSpPr>
          <p:nvPr>
            <p:ph idx="1"/>
          </p:nvPr>
        </p:nvSpPr>
        <p:spPr>
          <a:xfrm>
            <a:off x="7239000" y="2736849"/>
            <a:ext cx="4399722" cy="3465167"/>
          </a:xfrm>
        </p:spPr>
        <p:txBody>
          <a:bodyPr>
            <a:normAutofit/>
          </a:bodyPr>
          <a:lstStyle/>
          <a:p>
            <a:pPr>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Focus</a:t>
            </a:r>
            <a:r>
              <a:rPr lang="en-US" dirty="0">
                <a:latin typeface="Times New Roman" panose="02020603050405020304" pitchFamily="18" charset="0"/>
                <a:cs typeface="Times New Roman" panose="02020603050405020304" pitchFamily="18" charset="0"/>
              </a:rPr>
              <a:t>:</a:t>
            </a:r>
          </a:p>
          <a:p>
            <a:pPr marL="742950" lvl="1" indent="-285750">
              <a:lnSpc>
                <a:spcPct val="11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Evaluated the relationship between the number of hunting licenses and bison population trends in Texas.</a:t>
            </a:r>
          </a:p>
          <a:p>
            <a:pPr>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Observations</a:t>
            </a:r>
            <a:r>
              <a:rPr lang="en-US" dirty="0">
                <a:latin typeface="Times New Roman" panose="02020603050405020304" pitchFamily="18" charset="0"/>
                <a:cs typeface="Times New Roman" panose="02020603050405020304" pitchFamily="18" charset="0"/>
              </a:rPr>
              <a:t>:</a:t>
            </a:r>
          </a:p>
          <a:p>
            <a:pPr marL="742950" lvl="1" indent="-285750">
              <a:lnSpc>
                <a:spcPct val="11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Texas shows an upward trend in hunting licenses from 2012 to 2017.</a:t>
            </a:r>
          </a:p>
          <a:p>
            <a:pPr marL="742950" lvl="1" indent="-285750">
              <a:lnSpc>
                <a:spcPct val="11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Minimal correlation observed between the increase in licenses and bison population changes.</a:t>
            </a:r>
          </a:p>
          <a:p>
            <a:pPr>
              <a:lnSpc>
                <a:spcPct val="110000"/>
              </a:lnSpc>
            </a:pPr>
            <a:endParaRPr lang="en-US" sz="1500" dirty="0"/>
          </a:p>
        </p:txBody>
      </p:sp>
      <p:sp>
        <p:nvSpPr>
          <p:cNvPr id="4" name="TextBox 3">
            <a:extLst>
              <a:ext uri="{FF2B5EF4-FFF2-40B4-BE49-F238E27FC236}">
                <a16:creationId xmlns:a16="http://schemas.microsoft.com/office/drawing/2014/main" id="{F8C0F197-26FC-3A77-7A0F-E69C4C044C1E}"/>
              </a:ext>
            </a:extLst>
          </p:cNvPr>
          <p:cNvSpPr txBox="1"/>
          <p:nvPr/>
        </p:nvSpPr>
        <p:spPr>
          <a:xfrm>
            <a:off x="11001080" y="6211659"/>
            <a:ext cx="933254" cy="369332"/>
          </a:xfrm>
          <a:prstGeom prst="rect">
            <a:avLst/>
          </a:prstGeom>
          <a:noFill/>
        </p:spPr>
        <p:txBody>
          <a:bodyPr wrap="square" rtlCol="0">
            <a:spAutoFit/>
          </a:bodyPr>
          <a:lstStyle/>
          <a:p>
            <a:r>
              <a:rPr lang="en-US" dirty="0"/>
              <a:t>S</a:t>
            </a:r>
          </a:p>
        </p:txBody>
      </p:sp>
    </p:spTree>
    <p:extLst>
      <p:ext uri="{BB962C8B-B14F-4D97-AF65-F5344CB8AC3E}">
        <p14:creationId xmlns:p14="http://schemas.microsoft.com/office/powerpoint/2010/main" val="205707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DA7F7-B217-DED7-1EC7-E7310048DEC9}"/>
              </a:ext>
            </a:extLst>
          </p:cNvPr>
          <p:cNvSpPr>
            <a:spLocks noGrp="1"/>
          </p:cNvSpPr>
          <p:nvPr>
            <p:ph type="title"/>
          </p:nvPr>
        </p:nvSpPr>
        <p:spPr>
          <a:xfrm>
            <a:off x="721807" y="965202"/>
            <a:ext cx="4173416" cy="1257299"/>
          </a:xfrm>
        </p:spPr>
        <p:txBody>
          <a:bodyPr anchor="ctr">
            <a:normAutofit/>
          </a:bodyPr>
          <a:lstStyle/>
          <a:p>
            <a:r>
              <a:rPr lang="en-US" sz="2400" dirty="0"/>
              <a:t>Hunting Licenses vs. Bison Population in Oklahoma</a:t>
            </a:r>
          </a:p>
        </p:txBody>
      </p:sp>
      <p:sp>
        <p:nvSpPr>
          <p:cNvPr id="4" name="Rectangle 1">
            <a:extLst>
              <a:ext uri="{FF2B5EF4-FFF2-40B4-BE49-F238E27FC236}">
                <a16:creationId xmlns:a16="http://schemas.microsoft.com/office/drawing/2014/main" id="{BB9283A2-13E6-DCC2-38A7-3C3879C21E90}"/>
              </a:ext>
            </a:extLst>
          </p:cNvPr>
          <p:cNvSpPr>
            <a:spLocks noGrp="1" noChangeArrowheads="1"/>
          </p:cNvSpPr>
          <p:nvPr>
            <p:ph idx="1"/>
          </p:nvPr>
        </p:nvSpPr>
        <p:spPr bwMode="auto">
          <a:xfrm>
            <a:off x="1066798" y="2736850"/>
            <a:ext cx="4013202" cy="29781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70000" lnSpcReduction="20000"/>
          </a:bodyPr>
          <a:lstStyle/>
          <a:p>
            <a:pPr marL="0" marR="0" lvl="0" indent="0" defTabSz="914400" rtl="0" eaLnBrk="0" fontAlgn="base" latinLnBrk="0" hangingPunct="0">
              <a:lnSpc>
                <a:spcPct val="110000"/>
              </a:lnSpc>
              <a:spcBef>
                <a:spcPct val="0"/>
              </a:spcBef>
              <a:spcAft>
                <a:spcPts val="600"/>
              </a:spcAft>
              <a:buClrTx/>
              <a:buSzTx/>
              <a:buNone/>
              <a:tabLst/>
            </a:pPr>
            <a:r>
              <a:rPr kumimoji="0" lang="en-US" altLang="en-US" sz="2300" b="1" i="0" u="none" strike="noStrike" cap="none" normalizeH="0" baseline="0" dirty="0">
                <a:ln>
                  <a:noFill/>
                </a:ln>
                <a:effectLst/>
                <a:latin typeface="Times New Roman" panose="02020603050405020304" pitchFamily="18" charset="0"/>
                <a:cs typeface="Times New Roman" panose="02020603050405020304" pitchFamily="18" charset="0"/>
              </a:rPr>
              <a:t>Focus</a:t>
            </a:r>
            <a:r>
              <a:rPr kumimoji="0" lang="en-US" altLang="en-US" sz="23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2300" b="0" i="0" u="none" strike="noStrike" cap="none" normalizeH="0" baseline="0" dirty="0">
                <a:ln>
                  <a:noFill/>
                </a:ln>
                <a:effectLst/>
                <a:latin typeface="Times New Roman" panose="02020603050405020304" pitchFamily="18" charset="0"/>
                <a:cs typeface="Times New Roman" panose="02020603050405020304" pitchFamily="18" charset="0"/>
              </a:rPr>
              <a:t>Investigated the relationship between the number of hunting licenses and bison population in Oklahoma.</a:t>
            </a:r>
          </a:p>
          <a:p>
            <a:pPr marL="0" marR="0" lvl="0" indent="0" defTabSz="914400" rtl="0" eaLnBrk="0" fontAlgn="base" latinLnBrk="0" hangingPunct="0">
              <a:lnSpc>
                <a:spcPct val="110000"/>
              </a:lnSpc>
              <a:spcBef>
                <a:spcPct val="0"/>
              </a:spcBef>
              <a:spcAft>
                <a:spcPts val="600"/>
              </a:spcAft>
              <a:buClrTx/>
              <a:buSzTx/>
              <a:buNone/>
              <a:tabLst/>
            </a:pPr>
            <a:endParaRPr kumimoji="0" lang="en-US" altLang="en-US" sz="23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10000"/>
              </a:lnSpc>
              <a:spcBef>
                <a:spcPct val="0"/>
              </a:spcBef>
              <a:spcAft>
                <a:spcPts val="600"/>
              </a:spcAft>
              <a:buClrTx/>
              <a:buSzTx/>
              <a:buNone/>
              <a:tabLst/>
            </a:pPr>
            <a:r>
              <a:rPr kumimoji="0" lang="en-US" altLang="en-US" sz="2300" b="1" i="0" u="none" strike="noStrike" cap="none" normalizeH="0" baseline="0" dirty="0">
                <a:ln>
                  <a:noFill/>
                </a:ln>
                <a:effectLst/>
                <a:latin typeface="Times New Roman" panose="02020603050405020304" pitchFamily="18" charset="0"/>
                <a:cs typeface="Times New Roman" panose="02020603050405020304" pitchFamily="18" charset="0"/>
              </a:rPr>
              <a:t>Key Observations</a:t>
            </a:r>
            <a:r>
              <a:rPr kumimoji="0" lang="en-US" altLang="en-US" sz="23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2300" b="0" i="0" u="none" strike="noStrike" cap="none" normalizeH="0" baseline="0" dirty="0">
                <a:ln>
                  <a:noFill/>
                </a:ln>
                <a:effectLst/>
                <a:latin typeface="Times New Roman" panose="02020603050405020304" pitchFamily="18" charset="0"/>
                <a:cs typeface="Times New Roman" panose="02020603050405020304" pitchFamily="18" charset="0"/>
              </a:rPr>
              <a:t>Oklahoma demonstrates a </a:t>
            </a:r>
            <a:r>
              <a:rPr kumimoji="0" lang="en-US" altLang="en-US" sz="2300" b="1" i="0" u="none" strike="noStrike" cap="none" normalizeH="0" baseline="0" dirty="0">
                <a:ln>
                  <a:noFill/>
                </a:ln>
                <a:effectLst/>
                <a:latin typeface="Times New Roman" panose="02020603050405020304" pitchFamily="18" charset="0"/>
                <a:cs typeface="Times New Roman" panose="02020603050405020304" pitchFamily="18" charset="0"/>
              </a:rPr>
              <a:t>negative relationship</a:t>
            </a:r>
            <a:r>
              <a:rPr kumimoji="0" lang="en-US" altLang="en-US" sz="2300" b="0" i="0" u="none" strike="noStrike" cap="none" normalizeH="0" baseline="0" dirty="0">
                <a:ln>
                  <a:noFill/>
                </a:ln>
                <a:effectLst/>
                <a:latin typeface="Times New Roman" panose="02020603050405020304" pitchFamily="18" charset="0"/>
                <a:cs typeface="Times New Roman" panose="02020603050405020304" pitchFamily="18" charset="0"/>
              </a:rPr>
              <a:t> between hunting licenses and bison population.</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2300" b="0" i="0" u="none" strike="noStrike" cap="none" normalizeH="0" baseline="0" dirty="0">
                <a:ln>
                  <a:noFill/>
                </a:ln>
                <a:effectLst/>
                <a:latin typeface="Times New Roman" panose="02020603050405020304" pitchFamily="18" charset="0"/>
                <a:cs typeface="Times New Roman" panose="02020603050405020304" pitchFamily="18" charset="0"/>
              </a:rPr>
              <a:t>However, causality cannot be established from this data alone.</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pic>
        <p:nvPicPr>
          <p:cNvPr id="6" name="Picture 5" descr="A graph of license holders&#10;&#10;Description automatically generated">
            <a:extLst>
              <a:ext uri="{FF2B5EF4-FFF2-40B4-BE49-F238E27FC236}">
                <a16:creationId xmlns:a16="http://schemas.microsoft.com/office/drawing/2014/main" id="{922FD4B1-C66D-88C9-4CCB-77EEC9A48351}"/>
              </a:ext>
            </a:extLst>
          </p:cNvPr>
          <p:cNvPicPr>
            <a:picLocks noChangeAspect="1"/>
          </p:cNvPicPr>
          <p:nvPr/>
        </p:nvPicPr>
        <p:blipFill>
          <a:blip r:embed="rId2">
            <a:extLst>
              <a:ext uri="{28A0092B-C50C-407E-A947-70E740481C1C}">
                <a14:useLocalDpi xmlns:a14="http://schemas.microsoft.com/office/drawing/2010/main" val="0"/>
              </a:ext>
            </a:extLst>
          </a:blip>
          <a:srcRect l="1348" r="27245" b="2"/>
          <a:stretch/>
        </p:blipFill>
        <p:spPr>
          <a:xfrm>
            <a:off x="5617029" y="693634"/>
            <a:ext cx="5688203" cy="5284038"/>
          </a:xfrm>
          <a:prstGeom prst="rect">
            <a:avLst/>
          </a:prstGeom>
        </p:spPr>
      </p:pic>
      <p:sp>
        <p:nvSpPr>
          <p:cNvPr id="3" name="TextBox 2">
            <a:extLst>
              <a:ext uri="{FF2B5EF4-FFF2-40B4-BE49-F238E27FC236}">
                <a16:creationId xmlns:a16="http://schemas.microsoft.com/office/drawing/2014/main" id="{4FDFA95A-4800-E314-F6CB-B426F0603FA7}"/>
              </a:ext>
            </a:extLst>
          </p:cNvPr>
          <p:cNvSpPr txBox="1"/>
          <p:nvPr/>
        </p:nvSpPr>
        <p:spPr>
          <a:xfrm>
            <a:off x="10838605" y="6233170"/>
            <a:ext cx="933254" cy="369332"/>
          </a:xfrm>
          <a:prstGeom prst="rect">
            <a:avLst/>
          </a:prstGeom>
          <a:noFill/>
        </p:spPr>
        <p:txBody>
          <a:bodyPr wrap="square" rtlCol="0">
            <a:spAutoFit/>
          </a:bodyPr>
          <a:lstStyle/>
          <a:p>
            <a:r>
              <a:rPr lang="en-US" dirty="0"/>
              <a:t>S</a:t>
            </a:r>
          </a:p>
        </p:txBody>
      </p:sp>
    </p:spTree>
    <p:extLst>
      <p:ext uri="{BB962C8B-B14F-4D97-AF65-F5344CB8AC3E}">
        <p14:creationId xmlns:p14="http://schemas.microsoft.com/office/powerpoint/2010/main" val="825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83CE6-AFC2-892F-0855-9B79A5F17530}"/>
              </a:ext>
            </a:extLst>
          </p:cNvPr>
          <p:cNvSpPr>
            <a:spLocks noGrp="1"/>
          </p:cNvSpPr>
          <p:nvPr>
            <p:ph type="title"/>
          </p:nvPr>
        </p:nvSpPr>
        <p:spPr>
          <a:xfrm>
            <a:off x="886767" y="1321904"/>
            <a:ext cx="4124739" cy="998882"/>
          </a:xfrm>
        </p:spPr>
        <p:txBody>
          <a:bodyPr anchor="ctr">
            <a:normAutofit/>
          </a:bodyPr>
          <a:lstStyle/>
          <a:p>
            <a:r>
              <a:rPr lang="en-US" sz="2800" dirty="0"/>
              <a:t>Latitude and Bison Population Decline</a:t>
            </a:r>
          </a:p>
        </p:txBody>
      </p:sp>
      <p:sp>
        <p:nvSpPr>
          <p:cNvPr id="5" name="Rectangle 2">
            <a:extLst>
              <a:ext uri="{FF2B5EF4-FFF2-40B4-BE49-F238E27FC236}">
                <a16:creationId xmlns:a16="http://schemas.microsoft.com/office/drawing/2014/main" id="{4D92C54B-A6BF-45E6-15AB-9853BB982D76}"/>
              </a:ext>
            </a:extLst>
          </p:cNvPr>
          <p:cNvSpPr>
            <a:spLocks noGrp="1" noChangeArrowheads="1"/>
          </p:cNvSpPr>
          <p:nvPr>
            <p:ph idx="1"/>
          </p:nvPr>
        </p:nvSpPr>
        <p:spPr bwMode="auto">
          <a:xfrm>
            <a:off x="576471" y="2623930"/>
            <a:ext cx="4574220" cy="34911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marR="0" lvl="0" indent="0" defTabSz="914400" rtl="0" eaLnBrk="0" fontAlgn="base" latinLnBrk="0" hangingPunct="0">
              <a:lnSpc>
                <a:spcPct val="110000"/>
              </a:lnSpc>
              <a:spcBef>
                <a:spcPct val="0"/>
              </a:spcBef>
              <a:spcAft>
                <a:spcPts val="600"/>
              </a:spcAft>
              <a:buClrTx/>
              <a:buSzTx/>
              <a:buNone/>
              <a:tabLst/>
            </a:pPr>
            <a:r>
              <a:rPr kumimoji="0" lang="en-US" altLang="en-US" sz="1700" b="1" i="0" u="none" strike="noStrike" cap="none" normalizeH="0" baseline="0" dirty="0">
                <a:ln>
                  <a:noFill/>
                </a:ln>
                <a:effectLst/>
                <a:latin typeface="Times New Roman" panose="02020603050405020304" pitchFamily="18" charset="0"/>
                <a:cs typeface="Times New Roman" panose="02020603050405020304" pitchFamily="18" charset="0"/>
              </a:rPr>
              <a:t>Focus</a:t>
            </a:r>
            <a:r>
              <a:rPr kumimoji="0" lang="en-US" altLang="en-US" sz="17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700" b="0" i="0" u="none" strike="noStrike" cap="none" normalizeH="0" baseline="0" dirty="0">
                <a:ln>
                  <a:noFill/>
                </a:ln>
                <a:effectLst/>
                <a:latin typeface="Times New Roman" panose="02020603050405020304" pitchFamily="18" charset="0"/>
                <a:cs typeface="Times New Roman" panose="02020603050405020304" pitchFamily="18" charset="0"/>
              </a:rPr>
              <a:t>Investigated the relationship between the distance from Canada (latitude) and the percent decrease in bison populations.</a:t>
            </a:r>
          </a:p>
          <a:p>
            <a:pPr marL="0" marR="0" lvl="0" indent="0" defTabSz="914400" rtl="0" eaLnBrk="0" fontAlgn="base" latinLnBrk="0" hangingPunct="0">
              <a:lnSpc>
                <a:spcPct val="110000"/>
              </a:lnSpc>
              <a:spcBef>
                <a:spcPct val="0"/>
              </a:spcBef>
              <a:spcAft>
                <a:spcPts val="600"/>
              </a:spcAft>
              <a:buClrTx/>
              <a:buSzTx/>
              <a:buNone/>
              <a:tabLst/>
            </a:pPr>
            <a:endParaRPr kumimoji="0" lang="en-US" altLang="en-US" sz="17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10000"/>
              </a:lnSpc>
              <a:spcBef>
                <a:spcPct val="0"/>
              </a:spcBef>
              <a:spcAft>
                <a:spcPts val="600"/>
              </a:spcAft>
              <a:buClrTx/>
              <a:buSzTx/>
              <a:buNone/>
              <a:tabLst/>
            </a:pPr>
            <a:r>
              <a:rPr kumimoji="0" lang="en-US" altLang="en-US" sz="1700" b="1" i="0" u="none" strike="noStrike" cap="none" normalizeH="0" baseline="0" dirty="0">
                <a:ln>
                  <a:noFill/>
                </a:ln>
                <a:effectLst/>
                <a:latin typeface="Times New Roman" panose="02020603050405020304" pitchFamily="18" charset="0"/>
                <a:cs typeface="Times New Roman" panose="02020603050405020304" pitchFamily="18" charset="0"/>
              </a:rPr>
              <a:t>Key Observations</a:t>
            </a:r>
            <a:r>
              <a:rPr kumimoji="0" lang="en-US" altLang="en-US" sz="17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700" b="0" i="0" u="none" strike="noStrike" cap="none" normalizeH="0" baseline="0" dirty="0">
                <a:ln>
                  <a:noFill/>
                </a:ln>
                <a:effectLst/>
                <a:latin typeface="Times New Roman" panose="02020603050405020304" pitchFamily="18" charset="0"/>
                <a:cs typeface="Times New Roman" panose="02020603050405020304" pitchFamily="18" charset="0"/>
              </a:rPr>
              <a:t>Percent change instead of total population levels was analyzed to control for differences in state bison population capacities.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700" b="0" i="0" u="none" strike="noStrike" cap="none" normalizeH="0" baseline="0" dirty="0">
                <a:ln>
                  <a:noFill/>
                </a:ln>
                <a:effectLst/>
                <a:latin typeface="Times New Roman" panose="02020603050405020304" pitchFamily="18" charset="0"/>
                <a:cs typeface="Times New Roman" panose="02020603050405020304" pitchFamily="18" charset="0"/>
              </a:rPr>
              <a:t>No significant linear relationship was observed between latitude and percent decline in bison populations.</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pic>
        <p:nvPicPr>
          <p:cNvPr id="4" name="Picture 3">
            <a:extLst>
              <a:ext uri="{FF2B5EF4-FFF2-40B4-BE49-F238E27FC236}">
                <a16:creationId xmlns:a16="http://schemas.microsoft.com/office/drawing/2014/main" id="{03329B75-BE0F-2B51-EEC6-5E964A958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506" y="935405"/>
            <a:ext cx="6830007" cy="4793151"/>
          </a:xfrm>
          <a:prstGeom prst="rect">
            <a:avLst/>
          </a:prstGeom>
        </p:spPr>
      </p:pic>
      <p:sp>
        <p:nvSpPr>
          <p:cNvPr id="6" name="TextBox 5">
            <a:extLst>
              <a:ext uri="{FF2B5EF4-FFF2-40B4-BE49-F238E27FC236}">
                <a16:creationId xmlns:a16="http://schemas.microsoft.com/office/drawing/2014/main" id="{9961D559-F7F3-5618-6ADE-44A3B9D4C83D}"/>
              </a:ext>
            </a:extLst>
          </p:cNvPr>
          <p:cNvSpPr txBox="1"/>
          <p:nvPr/>
        </p:nvSpPr>
        <p:spPr>
          <a:xfrm>
            <a:off x="11001080" y="6211659"/>
            <a:ext cx="933254" cy="369332"/>
          </a:xfrm>
          <a:prstGeom prst="rect">
            <a:avLst/>
          </a:prstGeom>
          <a:noFill/>
        </p:spPr>
        <p:txBody>
          <a:bodyPr wrap="square" rtlCol="0">
            <a:spAutoFit/>
          </a:bodyPr>
          <a:lstStyle/>
          <a:p>
            <a:r>
              <a:rPr lang="en-US" dirty="0"/>
              <a:t>K</a:t>
            </a:r>
          </a:p>
        </p:txBody>
      </p:sp>
    </p:spTree>
    <p:extLst>
      <p:ext uri="{BB962C8B-B14F-4D97-AF65-F5344CB8AC3E}">
        <p14:creationId xmlns:p14="http://schemas.microsoft.com/office/powerpoint/2010/main" val="51802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2B150-3F9F-0F94-B1C6-0F55C1460C77}"/>
              </a:ext>
            </a:extLst>
          </p:cNvPr>
          <p:cNvSpPr>
            <a:spLocks noGrp="1"/>
          </p:cNvSpPr>
          <p:nvPr>
            <p:ph type="title"/>
          </p:nvPr>
        </p:nvSpPr>
        <p:spPr>
          <a:xfrm>
            <a:off x="699052" y="1152935"/>
            <a:ext cx="4173416" cy="1257299"/>
          </a:xfrm>
        </p:spPr>
        <p:txBody>
          <a:bodyPr anchor="ctr">
            <a:normAutofit/>
          </a:bodyPr>
          <a:lstStyle/>
          <a:p>
            <a:r>
              <a:rPr lang="en-US" sz="2400" dirty="0"/>
              <a:t>Public Land Share and Bison Population Decline</a:t>
            </a:r>
          </a:p>
        </p:txBody>
      </p:sp>
      <p:sp>
        <p:nvSpPr>
          <p:cNvPr id="4" name="Rectangle 1">
            <a:extLst>
              <a:ext uri="{FF2B5EF4-FFF2-40B4-BE49-F238E27FC236}">
                <a16:creationId xmlns:a16="http://schemas.microsoft.com/office/drawing/2014/main" id="{08689525-F99F-678E-B789-C1C591CE0DC9}"/>
              </a:ext>
            </a:extLst>
          </p:cNvPr>
          <p:cNvSpPr>
            <a:spLocks noGrp="1" noChangeArrowheads="1"/>
          </p:cNvSpPr>
          <p:nvPr>
            <p:ph idx="1"/>
          </p:nvPr>
        </p:nvSpPr>
        <p:spPr bwMode="auto">
          <a:xfrm>
            <a:off x="576470" y="2494722"/>
            <a:ext cx="4503530" cy="32202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Analysis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Investigated the relationship between the percentage of public land in each state and the percent decrease in bison populations.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Key Observations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Initial data plot shows no clear correlation.</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Outliers identified (Idaho and Montana) with high public land share and large bison population declines.</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sp>
        <p:nvSpPr>
          <p:cNvPr id="3" name="TextBox 2">
            <a:extLst>
              <a:ext uri="{FF2B5EF4-FFF2-40B4-BE49-F238E27FC236}">
                <a16:creationId xmlns:a16="http://schemas.microsoft.com/office/drawing/2014/main" id="{F1D7418A-3D57-12FD-2535-10278F43C33B}"/>
              </a:ext>
            </a:extLst>
          </p:cNvPr>
          <p:cNvSpPr txBox="1"/>
          <p:nvPr/>
        </p:nvSpPr>
        <p:spPr>
          <a:xfrm>
            <a:off x="11001080" y="6211659"/>
            <a:ext cx="933254" cy="369332"/>
          </a:xfrm>
          <a:prstGeom prst="rect">
            <a:avLst/>
          </a:prstGeom>
          <a:noFill/>
        </p:spPr>
        <p:txBody>
          <a:bodyPr wrap="square" rtlCol="0">
            <a:spAutoFit/>
          </a:bodyPr>
          <a:lstStyle/>
          <a:p>
            <a:r>
              <a:rPr lang="en-US" dirty="0"/>
              <a:t>K</a:t>
            </a:r>
          </a:p>
        </p:txBody>
      </p:sp>
      <p:pic>
        <p:nvPicPr>
          <p:cNvPr id="6" name="Picture 5">
            <a:extLst>
              <a:ext uri="{FF2B5EF4-FFF2-40B4-BE49-F238E27FC236}">
                <a16:creationId xmlns:a16="http://schemas.microsoft.com/office/drawing/2014/main" id="{A1554EBF-1CF4-721E-69FB-018966171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119" y="791853"/>
            <a:ext cx="6731216" cy="4723822"/>
          </a:xfrm>
          <a:prstGeom prst="rect">
            <a:avLst/>
          </a:prstGeom>
        </p:spPr>
      </p:pic>
    </p:spTree>
    <p:extLst>
      <p:ext uri="{BB962C8B-B14F-4D97-AF65-F5344CB8AC3E}">
        <p14:creationId xmlns:p14="http://schemas.microsoft.com/office/powerpoint/2010/main" val="277732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B5101-2FC9-30A0-D8B8-B68226C77E77}"/>
              </a:ext>
            </a:extLst>
          </p:cNvPr>
          <p:cNvSpPr>
            <a:spLocks noGrp="1"/>
          </p:cNvSpPr>
          <p:nvPr>
            <p:ph type="title"/>
          </p:nvPr>
        </p:nvSpPr>
        <p:spPr>
          <a:xfrm>
            <a:off x="477078" y="1142999"/>
            <a:ext cx="4763138" cy="1257299"/>
          </a:xfrm>
        </p:spPr>
        <p:txBody>
          <a:bodyPr anchor="ctr">
            <a:normAutofit/>
          </a:bodyPr>
          <a:lstStyle/>
          <a:p>
            <a:r>
              <a:rPr lang="en-US" sz="2400" dirty="0"/>
              <a:t>Adjusted Public Land Share and Bison Population Decline</a:t>
            </a:r>
          </a:p>
        </p:txBody>
      </p:sp>
      <p:sp>
        <p:nvSpPr>
          <p:cNvPr id="3" name="Content Placeholder 2">
            <a:extLst>
              <a:ext uri="{FF2B5EF4-FFF2-40B4-BE49-F238E27FC236}">
                <a16:creationId xmlns:a16="http://schemas.microsoft.com/office/drawing/2014/main" id="{C54679EF-F61F-14F5-40D7-BEDEE7AFA49C}"/>
              </a:ext>
            </a:extLst>
          </p:cNvPr>
          <p:cNvSpPr>
            <a:spLocks noGrp="1"/>
          </p:cNvSpPr>
          <p:nvPr>
            <p:ph idx="1"/>
          </p:nvPr>
        </p:nvSpPr>
        <p:spPr>
          <a:xfrm>
            <a:off x="351691" y="2733152"/>
            <a:ext cx="5265337" cy="3547067"/>
          </a:xfrm>
        </p:spPr>
        <p:txBody>
          <a:bodyPr>
            <a:normAutofit/>
          </a:bodyPr>
          <a:lstStyle/>
          <a:p>
            <a:pPr marL="0" indent="0">
              <a:lnSpc>
                <a:spcPct val="110000"/>
              </a:lnSpc>
              <a:buNone/>
            </a:pPr>
            <a:r>
              <a:rPr lang="en-US" sz="1100" b="1" dirty="0">
                <a:latin typeface="Times New Roman" panose="02020603050405020304" pitchFamily="18" charset="0"/>
                <a:cs typeface="Times New Roman" panose="02020603050405020304" pitchFamily="18" charset="0"/>
              </a:rPr>
              <a:t>Refined Analysis</a:t>
            </a:r>
          </a:p>
          <a:p>
            <a:pPr>
              <a:lnSpc>
                <a:spcPct val="110000"/>
              </a:lnSpc>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Focus</a:t>
            </a:r>
            <a:r>
              <a:rPr lang="en-US" sz="1100" dirty="0">
                <a:latin typeface="Times New Roman" panose="02020603050405020304" pitchFamily="18" charset="0"/>
                <a:cs typeface="Times New Roman" panose="02020603050405020304" pitchFamily="18" charset="0"/>
              </a:rPr>
              <a:t>:</a:t>
            </a:r>
          </a:p>
          <a:p>
            <a:pPr marL="742950" lvl="1" indent="-28575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Removed outliers (Idaho and Montana) to account for unique exogenous impacts affecting these states.</a:t>
            </a:r>
          </a:p>
          <a:p>
            <a:pPr marL="742950" lvl="1" indent="-28575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Plotted a linear regression to better understand the relationship between public land share and bison population decline.</a:t>
            </a:r>
          </a:p>
          <a:p>
            <a:pPr marL="0" indent="0">
              <a:lnSpc>
                <a:spcPct val="110000"/>
              </a:lnSpc>
              <a:buNone/>
            </a:pPr>
            <a:r>
              <a:rPr lang="en-US" sz="1100" b="1" dirty="0">
                <a:latin typeface="Times New Roman" panose="02020603050405020304" pitchFamily="18" charset="0"/>
                <a:cs typeface="Times New Roman" panose="02020603050405020304" pitchFamily="18" charset="0"/>
              </a:rPr>
              <a:t>Key Insights:</a:t>
            </a:r>
          </a:p>
          <a:p>
            <a:pPr>
              <a:lnSpc>
                <a:spcPct val="110000"/>
              </a:lnSpc>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Statistical Significance</a:t>
            </a:r>
            <a:r>
              <a:rPr lang="en-US" sz="1100" dirty="0">
                <a:latin typeface="Times New Roman" panose="02020603050405020304" pitchFamily="18" charset="0"/>
                <a:cs typeface="Times New Roman" panose="02020603050405020304" pitchFamily="18" charset="0"/>
              </a:rPr>
              <a:t>:</a:t>
            </a:r>
          </a:p>
          <a:p>
            <a:pPr marL="742950" lvl="1" indent="-28575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A 1% increase in public land share is associated with a </a:t>
            </a:r>
            <a:r>
              <a:rPr lang="en-US" sz="1100" b="1" dirty="0">
                <a:latin typeface="Times New Roman" panose="02020603050405020304" pitchFamily="18" charset="0"/>
                <a:cs typeface="Times New Roman" panose="02020603050405020304" pitchFamily="18" charset="0"/>
              </a:rPr>
              <a:t>0.008% lower decline rate</a:t>
            </a:r>
            <a:r>
              <a:rPr lang="en-US" sz="1100" dirty="0">
                <a:latin typeface="Times New Roman" panose="02020603050405020304" pitchFamily="18" charset="0"/>
                <a:cs typeface="Times New Roman" panose="02020603050405020304" pitchFamily="18" charset="0"/>
              </a:rPr>
              <a:t> in bison population between 2002 and 2017.</a:t>
            </a:r>
          </a:p>
          <a:p>
            <a:pPr marL="742950" lvl="1" indent="-28575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Results are statistically significant at the 99% confidence level.</a:t>
            </a:r>
          </a:p>
          <a:p>
            <a:pPr>
              <a:lnSpc>
                <a:spcPct val="110000"/>
              </a:lnSpc>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Caveat</a:t>
            </a:r>
            <a:r>
              <a:rPr lang="en-US" sz="1100" dirty="0">
                <a:latin typeface="Times New Roman" panose="02020603050405020304" pitchFamily="18" charset="0"/>
                <a:cs typeface="Times New Roman" panose="02020603050405020304" pitchFamily="18" charset="0"/>
              </a:rPr>
              <a:t>:</a:t>
            </a:r>
          </a:p>
          <a:p>
            <a:pPr marL="742950" lvl="1" indent="-28575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This analysis shows correlation, not causation, but indicates a meaningful relationship.</a:t>
            </a:r>
          </a:p>
          <a:p>
            <a:pPr>
              <a:lnSpc>
                <a:spcPct val="110000"/>
              </a:lnSpc>
            </a:pPr>
            <a:endParaRPr lang="en-US" sz="900" dirty="0"/>
          </a:p>
        </p:txBody>
      </p:sp>
      <p:sp>
        <p:nvSpPr>
          <p:cNvPr id="4" name="TextBox 3">
            <a:extLst>
              <a:ext uri="{FF2B5EF4-FFF2-40B4-BE49-F238E27FC236}">
                <a16:creationId xmlns:a16="http://schemas.microsoft.com/office/drawing/2014/main" id="{2699F6D1-CA8B-854E-0AD8-A74A96F41483}"/>
              </a:ext>
            </a:extLst>
          </p:cNvPr>
          <p:cNvSpPr txBox="1"/>
          <p:nvPr/>
        </p:nvSpPr>
        <p:spPr>
          <a:xfrm>
            <a:off x="11001080" y="6211659"/>
            <a:ext cx="933254" cy="369332"/>
          </a:xfrm>
          <a:prstGeom prst="rect">
            <a:avLst/>
          </a:prstGeom>
          <a:noFill/>
        </p:spPr>
        <p:txBody>
          <a:bodyPr wrap="square" rtlCol="0">
            <a:spAutoFit/>
          </a:bodyPr>
          <a:lstStyle/>
          <a:p>
            <a:r>
              <a:rPr lang="en-US" dirty="0"/>
              <a:t>K</a:t>
            </a:r>
          </a:p>
        </p:txBody>
      </p:sp>
      <p:pic>
        <p:nvPicPr>
          <p:cNvPr id="7" name="Picture 6">
            <a:extLst>
              <a:ext uri="{FF2B5EF4-FFF2-40B4-BE49-F238E27FC236}">
                <a16:creationId xmlns:a16="http://schemas.microsoft.com/office/drawing/2014/main" id="{95685C25-D502-ABA1-1B74-CB3F8A970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780" y="1142999"/>
            <a:ext cx="6660697" cy="4674333"/>
          </a:xfrm>
          <a:prstGeom prst="rect">
            <a:avLst/>
          </a:prstGeom>
        </p:spPr>
      </p:pic>
    </p:spTree>
    <p:extLst>
      <p:ext uri="{BB962C8B-B14F-4D97-AF65-F5344CB8AC3E}">
        <p14:creationId xmlns:p14="http://schemas.microsoft.com/office/powerpoint/2010/main" val="244711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B1341-9EE3-694D-D881-C04BB2303E1B}"/>
              </a:ext>
            </a:extLst>
          </p:cNvPr>
          <p:cNvSpPr>
            <a:spLocks noGrp="1"/>
          </p:cNvSpPr>
          <p:nvPr>
            <p:ph type="title"/>
          </p:nvPr>
        </p:nvSpPr>
        <p:spPr>
          <a:xfrm>
            <a:off x="1066800" y="1142999"/>
            <a:ext cx="4173416" cy="1257299"/>
          </a:xfrm>
        </p:spPr>
        <p:txBody>
          <a:bodyPr anchor="ctr">
            <a:normAutofit/>
          </a:bodyPr>
          <a:lstStyle/>
          <a:p>
            <a:r>
              <a:rPr lang="en-US" sz="3000" dirty="0"/>
              <a:t>Conclusion</a:t>
            </a:r>
          </a:p>
        </p:txBody>
      </p:sp>
      <p:pic>
        <p:nvPicPr>
          <p:cNvPr id="4" name="Picture 2" descr="Image result for bison hd">
            <a:extLst>
              <a:ext uri="{FF2B5EF4-FFF2-40B4-BE49-F238E27FC236}">
                <a16:creationId xmlns:a16="http://schemas.microsoft.com/office/drawing/2014/main" id="{C13A078C-04EF-5079-FC41-BD2F244A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248" r="15113" b="2"/>
          <a:stretch/>
        </p:blipFill>
        <p:spPr bwMode="auto">
          <a:xfrm>
            <a:off x="6096000" y="978119"/>
            <a:ext cx="4953000" cy="486764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351D4FA-6847-EBB2-561F-F867E3EE3AA0}"/>
              </a:ext>
            </a:extLst>
          </p:cNvPr>
          <p:cNvSpPr>
            <a:spLocks noGrp="1"/>
          </p:cNvSpPr>
          <p:nvPr>
            <p:ph idx="1"/>
          </p:nvPr>
        </p:nvSpPr>
        <p:spPr>
          <a:xfrm>
            <a:off x="525753" y="2613991"/>
            <a:ext cx="4952999" cy="3568147"/>
          </a:xfrm>
        </p:spPr>
        <p:txBody>
          <a:bodyPr>
            <a:normAutofit/>
          </a:bodyPr>
          <a:lstStyle/>
          <a:p>
            <a:pPr>
              <a:lnSpc>
                <a:spcPct val="11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Conclusion: </a:t>
            </a:r>
            <a:r>
              <a:rPr lang="en-US" sz="1600" dirty="0">
                <a:latin typeface="Times New Roman" panose="02020603050405020304" pitchFamily="18" charset="0"/>
                <a:cs typeface="Times New Roman" panose="02020603050405020304" pitchFamily="18" charset="0"/>
              </a:rPr>
              <a:t>We did not find strong relationships between most of our variables of interest and Bison populations, but we think that we have taken a step toward causal inference with regard to public land share and population decline.</a:t>
            </a:r>
            <a:endParaRPr lang="en-US" sz="1600" b="1" dirty="0">
              <a:latin typeface="Times New Roman" panose="02020603050405020304" pitchFamily="18" charset="0"/>
              <a:cs typeface="Times New Roman" panose="02020603050405020304" pitchFamily="18" charset="0"/>
            </a:endParaRPr>
          </a:p>
          <a:p>
            <a:pPr>
              <a:lnSpc>
                <a:spcPct val="11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Future Directions</a:t>
            </a:r>
            <a:r>
              <a:rPr lang="en-US" sz="1600" dirty="0">
                <a:latin typeface="Times New Roman" panose="02020603050405020304" pitchFamily="18" charset="0"/>
                <a:cs typeface="Times New Roman" panose="02020603050405020304" pitchFamily="18" charset="0"/>
              </a:rPr>
              <a:t>:</a:t>
            </a:r>
          </a:p>
          <a:p>
            <a:pPr marL="742950" lvl="1" indent="-285750">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Examine state-level market prices for bison products.</a:t>
            </a:r>
          </a:p>
          <a:p>
            <a:pPr marL="742950" lvl="1" indent="-285750">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urbanization's role in grazing land reduction.</a:t>
            </a:r>
          </a:p>
        </p:txBody>
      </p:sp>
      <p:sp>
        <p:nvSpPr>
          <p:cNvPr id="7" name="TextBox 6">
            <a:extLst>
              <a:ext uri="{FF2B5EF4-FFF2-40B4-BE49-F238E27FC236}">
                <a16:creationId xmlns:a16="http://schemas.microsoft.com/office/drawing/2014/main" id="{51F672C2-C60D-BFA7-3A34-1FFC9614E575}"/>
              </a:ext>
            </a:extLst>
          </p:cNvPr>
          <p:cNvSpPr txBox="1"/>
          <p:nvPr/>
        </p:nvSpPr>
        <p:spPr>
          <a:xfrm>
            <a:off x="11001080" y="6211659"/>
            <a:ext cx="933254" cy="369332"/>
          </a:xfrm>
          <a:prstGeom prst="rect">
            <a:avLst/>
          </a:prstGeom>
          <a:noFill/>
        </p:spPr>
        <p:txBody>
          <a:bodyPr wrap="square" rtlCol="0">
            <a:spAutoFit/>
          </a:bodyPr>
          <a:lstStyle/>
          <a:p>
            <a:r>
              <a:rPr lang="en-US" dirty="0"/>
              <a:t>S</a:t>
            </a:r>
          </a:p>
        </p:txBody>
      </p:sp>
    </p:spTree>
    <p:extLst>
      <p:ext uri="{BB962C8B-B14F-4D97-AF65-F5344CB8AC3E}">
        <p14:creationId xmlns:p14="http://schemas.microsoft.com/office/powerpoint/2010/main" val="254013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Freeform: Shape 7174">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177" name="Rectangle 7176">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merican Bison Photo by Evan Jenkins — National Geographic Your Shot Bison Photo, American Bison ...">
            <a:extLst>
              <a:ext uri="{FF2B5EF4-FFF2-40B4-BE49-F238E27FC236}">
                <a16:creationId xmlns:a16="http://schemas.microsoft.com/office/drawing/2014/main" id="{8DC70421-112C-2803-5274-794A212236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7178">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BE3BDC-3248-DB45-33D1-4DC8874621D3}"/>
              </a:ext>
            </a:extLst>
          </p:cNvPr>
          <p:cNvSpPr>
            <a:spLocks noGrp="1"/>
          </p:cNvSpPr>
          <p:nvPr>
            <p:ph type="title"/>
          </p:nvPr>
        </p:nvSpPr>
        <p:spPr>
          <a:xfrm>
            <a:off x="3749334" y="3378952"/>
            <a:ext cx="5029198" cy="607781"/>
          </a:xfrm>
        </p:spPr>
        <p:txBody>
          <a:bodyPr vert="horz" lIns="91440" tIns="45720" rIns="91440" bIns="45720" rtlCol="0" anchor="b">
            <a:normAutofit fontScale="90000"/>
          </a:bodyPr>
          <a:lstStyle/>
          <a:p>
            <a:pPr>
              <a:lnSpc>
                <a:spcPct val="100000"/>
              </a:lnSpc>
            </a:pPr>
            <a:r>
              <a:rPr lang="en-US" sz="3600" dirty="0">
                <a:solidFill>
                  <a:srgbClr val="FFFFFF"/>
                </a:solidFill>
              </a:rPr>
              <a:t>Thanks!</a:t>
            </a:r>
          </a:p>
        </p:txBody>
      </p:sp>
    </p:spTree>
    <p:extLst>
      <p:ext uri="{BB962C8B-B14F-4D97-AF65-F5344CB8AC3E}">
        <p14:creationId xmlns:p14="http://schemas.microsoft.com/office/powerpoint/2010/main" val="227609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9">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26C99-9C41-17A2-AF2E-8EC387B5D981}"/>
              </a:ext>
            </a:extLst>
          </p:cNvPr>
          <p:cNvSpPr>
            <a:spLocks noGrp="1"/>
          </p:cNvSpPr>
          <p:nvPr>
            <p:ph type="title"/>
          </p:nvPr>
        </p:nvSpPr>
        <p:spPr>
          <a:xfrm>
            <a:off x="1066800" y="1142999"/>
            <a:ext cx="4173416" cy="1257299"/>
          </a:xfrm>
        </p:spPr>
        <p:txBody>
          <a:bodyPr anchor="ctr">
            <a:normAutofit/>
          </a:bodyPr>
          <a:lstStyle/>
          <a:p>
            <a:pPr algn="ctr"/>
            <a:r>
              <a:rPr lang="en-US" dirty="0"/>
              <a:t>Introduction</a:t>
            </a:r>
          </a:p>
        </p:txBody>
      </p:sp>
      <p:sp>
        <p:nvSpPr>
          <p:cNvPr id="3" name="Content Placeholder 2">
            <a:extLst>
              <a:ext uri="{FF2B5EF4-FFF2-40B4-BE49-F238E27FC236}">
                <a16:creationId xmlns:a16="http://schemas.microsoft.com/office/drawing/2014/main" id="{95CB9CF6-7196-1931-9E31-520533B1453E}"/>
              </a:ext>
            </a:extLst>
          </p:cNvPr>
          <p:cNvSpPr>
            <a:spLocks noGrp="1"/>
          </p:cNvSpPr>
          <p:nvPr>
            <p:ph idx="1"/>
          </p:nvPr>
        </p:nvSpPr>
        <p:spPr>
          <a:xfrm>
            <a:off x="586409" y="2604052"/>
            <a:ext cx="4493591" cy="3110950"/>
          </a:xfrm>
        </p:spPr>
        <p:txBody>
          <a:bodyPr>
            <a:normAutofit/>
          </a:bodyPr>
          <a:lstStyle/>
          <a:p>
            <a:pPr>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Brief History:</a:t>
            </a:r>
            <a:r>
              <a:rPr lang="en-US" dirty="0">
                <a:latin typeface="Times New Roman" panose="02020603050405020304" pitchFamily="18" charset="0"/>
                <a:cs typeface="Times New Roman" panose="02020603050405020304" pitchFamily="18" charset="0"/>
              </a:rPr>
              <a:t> Bison populations declined to near extinction in the late 19th century but recovered significantly by the mid-20th century.</a:t>
            </a:r>
          </a:p>
          <a:p>
            <a:pPr>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Significance:</a:t>
            </a:r>
            <a:r>
              <a:rPr lang="en-US" dirty="0">
                <a:latin typeface="Times New Roman" panose="02020603050405020304" pitchFamily="18" charset="0"/>
                <a:cs typeface="Times New Roman" panose="02020603050405020304" pitchFamily="18" charset="0"/>
              </a:rPr>
              <a:t> As the U.S. national mammal, Bison hold ecological, cultural, and historical importance, especially for Native American heritage.</a:t>
            </a:r>
          </a:p>
          <a:p>
            <a:pPr>
              <a:lnSpc>
                <a:spcPct val="110000"/>
              </a:lnSpc>
            </a:pPr>
            <a:endParaRPr lang="en-US" sz="1500" dirty="0"/>
          </a:p>
          <a:p>
            <a:pPr>
              <a:lnSpc>
                <a:spcPct val="110000"/>
              </a:lnSpc>
              <a:buFont typeface="Arial" panose="020B0604020202020204" pitchFamily="34" charset="0"/>
              <a:buChar char="•"/>
            </a:pPr>
            <a:endParaRPr lang="en-US" sz="1500" dirty="0"/>
          </a:p>
          <a:p>
            <a:pPr>
              <a:lnSpc>
                <a:spcPct val="110000"/>
              </a:lnSpc>
              <a:buFont typeface="Arial" panose="020B0604020202020204" pitchFamily="34" charset="0"/>
              <a:buChar char="•"/>
            </a:pPr>
            <a:endParaRPr lang="en-US" sz="1500" dirty="0"/>
          </a:p>
          <a:p>
            <a:pPr>
              <a:lnSpc>
                <a:spcPct val="110000"/>
              </a:lnSpc>
              <a:buFont typeface="Arial" panose="020B0604020202020204" pitchFamily="34" charset="0"/>
              <a:buChar char="•"/>
            </a:pPr>
            <a:endParaRPr lang="en-US" sz="1500" dirty="0"/>
          </a:p>
          <a:p>
            <a:pPr>
              <a:lnSpc>
                <a:spcPct val="110000"/>
              </a:lnSpc>
              <a:buFont typeface="Arial" panose="020B0604020202020204" pitchFamily="34" charset="0"/>
              <a:buChar char="•"/>
            </a:pPr>
            <a:endParaRPr lang="en-US" sz="1500" dirty="0"/>
          </a:p>
        </p:txBody>
      </p:sp>
      <p:pic>
        <p:nvPicPr>
          <p:cNvPr id="2051" name="Picture 3" descr="15 Facts About Our National Mammal: The American Bison | U.S. Department of the Interior">
            <a:extLst>
              <a:ext uri="{FF2B5EF4-FFF2-40B4-BE49-F238E27FC236}">
                <a16:creationId xmlns:a16="http://schemas.microsoft.com/office/drawing/2014/main" id="{572FCE7E-CD76-13F2-B771-C66269DAA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411" r="22666" b="-2"/>
          <a:stretch/>
        </p:blipFill>
        <p:spPr bwMode="auto">
          <a:xfrm>
            <a:off x="6120859" y="882650"/>
            <a:ext cx="5184373" cy="50950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34D0F1-714D-61F5-B591-ABE697B2AC30}"/>
              </a:ext>
            </a:extLst>
          </p:cNvPr>
          <p:cNvSpPr txBox="1"/>
          <p:nvPr/>
        </p:nvSpPr>
        <p:spPr>
          <a:xfrm>
            <a:off x="11001080" y="6211659"/>
            <a:ext cx="933254" cy="369332"/>
          </a:xfrm>
          <a:prstGeom prst="rect">
            <a:avLst/>
          </a:prstGeom>
          <a:noFill/>
        </p:spPr>
        <p:txBody>
          <a:bodyPr wrap="square" rtlCol="0">
            <a:spAutoFit/>
          </a:bodyPr>
          <a:lstStyle/>
          <a:p>
            <a:r>
              <a:rPr lang="en-US" dirty="0"/>
              <a:t>S</a:t>
            </a:r>
          </a:p>
        </p:txBody>
      </p:sp>
    </p:spTree>
    <p:extLst>
      <p:ext uri="{BB962C8B-B14F-4D97-AF65-F5344CB8AC3E}">
        <p14:creationId xmlns:p14="http://schemas.microsoft.com/office/powerpoint/2010/main" val="1572534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1" name="Rectangle 5130">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7AE34-7BE6-D244-28C4-98C75FDD2F32}"/>
              </a:ext>
            </a:extLst>
          </p:cNvPr>
          <p:cNvSpPr>
            <a:spLocks noGrp="1"/>
          </p:cNvSpPr>
          <p:nvPr>
            <p:ph type="title"/>
          </p:nvPr>
        </p:nvSpPr>
        <p:spPr>
          <a:xfrm>
            <a:off x="7674667" y="288234"/>
            <a:ext cx="3924299" cy="1612290"/>
          </a:xfrm>
        </p:spPr>
        <p:txBody>
          <a:bodyPr anchor="ctr">
            <a:normAutofit/>
          </a:bodyPr>
          <a:lstStyle/>
          <a:p>
            <a:r>
              <a:rPr lang="en-US" dirty="0"/>
              <a:t>                                  </a:t>
            </a:r>
            <a:r>
              <a:rPr lang="en-US" dirty="0">
                <a:latin typeface="Times New Roman" panose="02020603050405020304" pitchFamily="18" charset="0"/>
                <a:cs typeface="Times New Roman" panose="02020603050405020304" pitchFamily="18" charset="0"/>
              </a:rPr>
              <a:t>Motivation</a:t>
            </a:r>
          </a:p>
        </p:txBody>
      </p:sp>
      <p:pic>
        <p:nvPicPr>
          <p:cNvPr id="5122" name="Picture 2" descr="American Bison Herd In The Black Hills Stock Photo - Download Image Now - Animal Wildlife, Black ...">
            <a:extLst>
              <a:ext uri="{FF2B5EF4-FFF2-40B4-BE49-F238E27FC236}">
                <a16:creationId xmlns:a16="http://schemas.microsoft.com/office/drawing/2014/main" id="{C3607F60-3B00-3411-BC7E-88D6A867E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655"/>
          <a:stretch/>
        </p:blipFill>
        <p:spPr bwMode="auto">
          <a:xfrm>
            <a:off x="1" y="-2357"/>
            <a:ext cx="7872431" cy="4310904"/>
          </a:xfrm>
          <a:custGeom>
            <a:avLst/>
            <a:gdLst/>
            <a:ahLst/>
            <a:cxnLst/>
            <a:rect l="l" t="t" r="r" b="b"/>
            <a:pathLst>
              <a:path w="7872431" h="4310904">
                <a:moveTo>
                  <a:pt x="0" y="0"/>
                </a:moveTo>
                <a:lnTo>
                  <a:pt x="7872431" y="0"/>
                </a:lnTo>
                <a:lnTo>
                  <a:pt x="3042989" y="3788060"/>
                </a:lnTo>
                <a:cubicBezTo>
                  <a:pt x="2579199" y="4115583"/>
                  <a:pt x="2047750" y="4286391"/>
                  <a:pt x="1514750" y="4308448"/>
                </a:cubicBezTo>
                <a:cubicBezTo>
                  <a:pt x="1015062" y="4329127"/>
                  <a:pt x="514010" y="4219067"/>
                  <a:pt x="66064" y="3984830"/>
                </a:cubicBezTo>
                <a:lnTo>
                  <a:pt x="0" y="3947746"/>
                </a:lnTo>
                <a:close/>
              </a:path>
            </a:pathLst>
          </a:cu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286805CF-D095-5D1C-9F4C-4527D5816916}"/>
              </a:ext>
            </a:extLst>
          </p:cNvPr>
          <p:cNvSpPr>
            <a:spLocks noGrp="1" noChangeArrowheads="1"/>
          </p:cNvSpPr>
          <p:nvPr>
            <p:ph idx="1"/>
          </p:nvPr>
        </p:nvSpPr>
        <p:spPr bwMode="auto">
          <a:xfrm>
            <a:off x="5685183" y="2228517"/>
            <a:ext cx="625171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Current Challenges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Agricultural and ranching pressures crowd out bison domestication.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Urban expansion and homesteading reduce grazing land.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Cultural Significance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National mammal of the U.S., vital to Native American heritage.</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Policy Implications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Need for conservation efforts, regulations, and incentives to sustain bison populations.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A1420CE9-1521-CD2F-F034-8DC5A5B6DF3F}"/>
              </a:ext>
            </a:extLst>
          </p:cNvPr>
          <p:cNvSpPr txBox="1"/>
          <p:nvPr/>
        </p:nvSpPr>
        <p:spPr>
          <a:xfrm>
            <a:off x="11001080" y="6211659"/>
            <a:ext cx="933254" cy="369332"/>
          </a:xfrm>
          <a:prstGeom prst="rect">
            <a:avLst/>
          </a:prstGeom>
          <a:noFill/>
        </p:spPr>
        <p:txBody>
          <a:bodyPr wrap="square" rtlCol="0">
            <a:spAutoFit/>
          </a:bodyPr>
          <a:lstStyle/>
          <a:p>
            <a:r>
              <a:rPr lang="en-US" dirty="0"/>
              <a:t>S</a:t>
            </a:r>
          </a:p>
        </p:txBody>
      </p:sp>
    </p:spTree>
    <p:extLst>
      <p:ext uri="{BB962C8B-B14F-4D97-AF65-F5344CB8AC3E}">
        <p14:creationId xmlns:p14="http://schemas.microsoft.com/office/powerpoint/2010/main" val="208777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A83DC-6CA6-E30C-A666-2E2B8CE5D624}"/>
              </a:ext>
            </a:extLst>
          </p:cNvPr>
          <p:cNvSpPr>
            <a:spLocks noGrp="1"/>
          </p:cNvSpPr>
          <p:nvPr>
            <p:ph type="title"/>
          </p:nvPr>
        </p:nvSpPr>
        <p:spPr>
          <a:xfrm>
            <a:off x="79513" y="556590"/>
            <a:ext cx="3617844" cy="1562263"/>
          </a:xfrm>
        </p:spPr>
        <p:txBody>
          <a:bodyPr anchor="ctr">
            <a:normAutofit/>
          </a:bodyPr>
          <a:lstStyle/>
          <a:p>
            <a:pPr algn="ctr"/>
            <a:r>
              <a:rPr lang="en-US" dirty="0"/>
              <a:t>                               </a:t>
            </a:r>
            <a:r>
              <a:rPr lang="en-US" dirty="0">
                <a:latin typeface="Times New Roman" panose="02020603050405020304" pitchFamily="18" charset="0"/>
                <a:cs typeface="Times New Roman" panose="02020603050405020304" pitchFamily="18" charset="0"/>
              </a:rPr>
              <a:t>Data Sources</a:t>
            </a:r>
          </a:p>
        </p:txBody>
      </p:sp>
      <p:sp>
        <p:nvSpPr>
          <p:cNvPr id="4" name="Rectangle 1">
            <a:extLst>
              <a:ext uri="{FF2B5EF4-FFF2-40B4-BE49-F238E27FC236}">
                <a16:creationId xmlns:a16="http://schemas.microsoft.com/office/drawing/2014/main" id="{EA4B0FCC-1470-DD52-9459-FD7370341E94}"/>
              </a:ext>
            </a:extLst>
          </p:cNvPr>
          <p:cNvSpPr>
            <a:spLocks noGrp="1" noChangeArrowheads="1"/>
          </p:cNvSpPr>
          <p:nvPr>
            <p:ph idx="1"/>
          </p:nvPr>
        </p:nvSpPr>
        <p:spPr bwMode="auto">
          <a:xfrm>
            <a:off x="308113" y="1977887"/>
            <a:ext cx="5367130" cy="3309730"/>
          </a:xfrm>
          <a:prstGeom prst="rect">
            <a:avLst/>
          </a:prstGeom>
        </p:spPr>
        <p:txBody>
          <a:bodyPr vert="horz" lIns="91440" tIns="45720" rIns="91440" bIns="4572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Bison Population Data</a:t>
            </a:r>
            <a:r>
              <a:rPr kumimoji="0" lang="en-US" altLang="en-US" sz="1600" b="0" i="0" u="none" strike="noStrike" cap="none" normalizeH="0" baseline="0" dirty="0">
                <a:ln>
                  <a:noFill/>
                </a:ln>
                <a:solidFill>
                  <a:schemeClr val="tx1"/>
                </a:solidFill>
                <a:effectLst/>
                <a:latin typeface="Arial" panose="020B0604020202020204" pitchFamily="34" charset="0"/>
              </a:rPr>
              <a:t>: ArcGIS (2002–2017).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Variables: Population, Number of Operations (state/county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USGS Bison Habitat Map</a:t>
            </a:r>
            <a:r>
              <a:rPr kumimoji="0" lang="en-US" altLang="en-US" sz="1600" b="0" i="0" u="none" strike="noStrike" cap="none" normalizeH="0" baseline="0" dirty="0">
                <a:ln>
                  <a:noFill/>
                </a:ln>
                <a:solidFill>
                  <a:schemeClr val="tx1"/>
                </a:solidFill>
                <a:effectLst/>
                <a:latin typeface="Arial" panose="020B0604020202020204" pitchFamily="34" charset="0"/>
              </a:rPr>
              <a:t>: Spatial data on ranges and habitats.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Hunting License Data</a:t>
            </a:r>
            <a:r>
              <a:rPr kumimoji="0" lang="en-US" altLang="en-US" sz="1600" b="0" i="0" u="none" strike="noStrike" cap="none" normalizeH="0" baseline="0" dirty="0">
                <a:ln>
                  <a:noFill/>
                </a:ln>
                <a:solidFill>
                  <a:schemeClr val="tx1"/>
                </a:solidFill>
                <a:effectLst/>
                <a:latin typeface="Arial" panose="020B0604020202020204" pitchFamily="34" charset="0"/>
              </a:rPr>
              <a:t>: TRACS (1958–2024).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Variables: Paid License Holders, Resident/Non-Resident Licenses, Cost.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Public/Private Land Data</a:t>
            </a:r>
            <a:r>
              <a:rPr kumimoji="0" lang="en-US" altLang="en-US" sz="1600" b="0" i="0" u="none" strike="noStrike" cap="none" normalizeH="0" baseline="0" dirty="0">
                <a:ln>
                  <a:noFill/>
                </a:ln>
                <a:solidFill>
                  <a:schemeClr val="tx1"/>
                </a:solidFill>
                <a:effectLst/>
                <a:latin typeface="Arial" panose="020B0604020202020204" pitchFamily="34" charset="0"/>
              </a:rPr>
              <a:t>: Census percentages by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GIS Canadian Boundary Data</a:t>
            </a:r>
            <a:r>
              <a:rPr kumimoji="0" lang="en-US" altLang="en-US" sz="1600" b="0" i="0" u="none" strike="noStrike" cap="none" normalizeH="0" baseline="0" dirty="0">
                <a:ln>
                  <a:noFill/>
                </a:ln>
                <a:solidFill>
                  <a:schemeClr val="tx1"/>
                </a:solidFill>
                <a:effectLst/>
                <a:latin typeface="Arial" panose="020B0604020202020204" pitchFamily="34" charset="0"/>
              </a:rPr>
              <a:t>: Proximity analysis </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700" b="0" i="0" u="none" strike="noStrike" cap="none" normalizeH="0" baseline="0" dirty="0">
              <a:ln>
                <a:noFill/>
              </a:ln>
              <a:effectLst/>
              <a:latin typeface="Arial" panose="020B0604020202020204" pitchFamily="34" charset="0"/>
            </a:endParaRPr>
          </a:p>
        </p:txBody>
      </p:sp>
      <p:pic>
        <p:nvPicPr>
          <p:cNvPr id="3075" name="Picture 3" descr="Meet the bison: facts about America's national mammal | Stories | WWF">
            <a:extLst>
              <a:ext uri="{FF2B5EF4-FFF2-40B4-BE49-F238E27FC236}">
                <a16:creationId xmlns:a16="http://schemas.microsoft.com/office/drawing/2014/main" id="{7B6795DB-03A6-59FB-2D50-CCD697C4B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783" r="10164" b="-1"/>
          <a:stretch/>
        </p:blipFill>
        <p:spPr bwMode="auto">
          <a:xfrm>
            <a:off x="6120859" y="882650"/>
            <a:ext cx="5184373" cy="50950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4FB747-552F-8A34-9650-B1251970C50F}"/>
              </a:ext>
            </a:extLst>
          </p:cNvPr>
          <p:cNvSpPr txBox="1"/>
          <p:nvPr/>
        </p:nvSpPr>
        <p:spPr>
          <a:xfrm>
            <a:off x="11001080" y="6211659"/>
            <a:ext cx="933254" cy="369332"/>
          </a:xfrm>
          <a:prstGeom prst="rect">
            <a:avLst/>
          </a:prstGeom>
          <a:noFill/>
        </p:spPr>
        <p:txBody>
          <a:bodyPr wrap="square" rtlCol="0">
            <a:spAutoFit/>
          </a:bodyPr>
          <a:lstStyle/>
          <a:p>
            <a:r>
              <a:rPr lang="en-US" dirty="0"/>
              <a:t>K</a:t>
            </a:r>
          </a:p>
        </p:txBody>
      </p:sp>
    </p:spTree>
    <p:extLst>
      <p:ext uri="{BB962C8B-B14F-4D97-AF65-F5344CB8AC3E}">
        <p14:creationId xmlns:p14="http://schemas.microsoft.com/office/powerpoint/2010/main" val="327728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8C4086F5-5AAC-F692-73E3-87A47A65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F3B30B-C584-0D7C-DC45-80CE001F5BA3}"/>
              </a:ext>
            </a:extLst>
          </p:cNvPr>
          <p:cNvSpPr>
            <a:spLocks noGrp="1"/>
          </p:cNvSpPr>
          <p:nvPr>
            <p:ph type="title"/>
          </p:nvPr>
        </p:nvSpPr>
        <p:spPr>
          <a:xfrm>
            <a:off x="447261" y="4055166"/>
            <a:ext cx="2882347" cy="318052"/>
          </a:xfrm>
        </p:spPr>
        <p:txBody>
          <a:bodyPr anchor="ctr">
            <a:normAutofit fontScale="90000"/>
          </a:bodyPr>
          <a:lstStyle/>
          <a:p>
            <a:r>
              <a:rPr lang="en-US" sz="2800" dirty="0"/>
              <a:t>Data Processing</a:t>
            </a:r>
            <a:endParaRPr lang="en-US" sz="4400" dirty="0"/>
          </a:p>
        </p:txBody>
      </p:sp>
      <p:pic>
        <p:nvPicPr>
          <p:cNvPr id="4101" name="Picture 5" descr="Bison 3: Portraits, Scenics, and Behavior in Lamar Valley and Hayden Valley">
            <a:extLst>
              <a:ext uri="{FF2B5EF4-FFF2-40B4-BE49-F238E27FC236}">
                <a16:creationId xmlns:a16="http://schemas.microsoft.com/office/drawing/2014/main" id="{678C408D-3CD6-6979-6BEE-BB469DDC4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7253" r="-3" b="-3"/>
          <a:stretch/>
        </p:blipFill>
        <p:spPr bwMode="auto">
          <a:xfrm>
            <a:off x="-2380" y="-17766"/>
            <a:ext cx="7212118" cy="3923844"/>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a:noFill/>
          <a:extLst>
            <a:ext uri="{909E8E84-426E-40DD-AFC4-6F175D3DCCD1}">
              <a14:hiddenFill xmlns:a14="http://schemas.microsoft.com/office/drawing/2010/main">
                <a:solidFill>
                  <a:srgbClr val="FFFFFF"/>
                </a:solidFill>
              </a14:hiddenFill>
            </a:ext>
          </a:extLst>
        </p:spPr>
      </p:pic>
      <p:sp>
        <p:nvSpPr>
          <p:cNvPr id="24" name="Rectangle 18">
            <a:extLst>
              <a:ext uri="{FF2B5EF4-FFF2-40B4-BE49-F238E27FC236}">
                <a16:creationId xmlns:a16="http://schemas.microsoft.com/office/drawing/2014/main" id="{B32F59D5-B31E-DE15-3F41-DBF52CA50914}"/>
              </a:ext>
            </a:extLst>
          </p:cNvPr>
          <p:cNvSpPr>
            <a:spLocks noGrp="1" noChangeArrowheads="1"/>
          </p:cNvSpPr>
          <p:nvPr>
            <p:ph idx="1"/>
          </p:nvPr>
        </p:nvSpPr>
        <p:spPr bwMode="auto">
          <a:xfrm>
            <a:off x="5603971" y="1367031"/>
            <a:ext cx="6516845" cy="5030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Bison Population Data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Pivoted by year; cleaned strings (e.g., removed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bison_census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Aggregated to state level for merging.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Hunting Data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Renamed columns; filtered for years (2002–2017); converted years to numeric.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Merged Dataset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Left join on state/year for population and hunting data.</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Spatial Data Integration</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Habitat Data</a:t>
            </a:r>
            <a:r>
              <a:rPr lang="en-US" sz="1600" dirty="0">
                <a:latin typeface="Times New Roman" panose="02020603050405020304" pitchFamily="18" charset="0"/>
                <a:cs typeface="Times New Roman" panose="02020603050405020304" pitchFamily="18" charset="0"/>
              </a:rPr>
              <a:t>: Identified significant bison states.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Range Data</a:t>
            </a:r>
            <a:r>
              <a:rPr lang="en-US" sz="1600" dirty="0">
                <a:latin typeface="Times New Roman" panose="02020603050405020304" pitchFamily="18" charset="0"/>
                <a:cs typeface="Times New Roman" panose="02020603050405020304" pitchFamily="18" charset="0"/>
              </a:rPr>
              <a:t>: Focused on key grazing areas (e.g., Montana, Wyoming, Idaho).</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Canadian Boundary Data</a:t>
            </a:r>
            <a:r>
              <a:rPr lang="en-US" sz="1600" dirty="0">
                <a:latin typeface="Times New Roman" panose="02020603050405020304" pitchFamily="18" charset="0"/>
                <a:cs typeface="Times New Roman" panose="02020603050405020304" pitchFamily="18" charset="0"/>
              </a:rPr>
              <a:t>: Used for proximity/latitude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1A73269E-0324-75E1-0012-D89AB9D400F5}"/>
              </a:ext>
            </a:extLst>
          </p:cNvPr>
          <p:cNvSpPr txBox="1"/>
          <p:nvPr/>
        </p:nvSpPr>
        <p:spPr>
          <a:xfrm>
            <a:off x="299531" y="4537599"/>
            <a:ext cx="4850296" cy="184665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Study Focus: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 States</a:t>
            </a:r>
            <a:r>
              <a:rPr lang="en-US" sz="1600" dirty="0">
                <a:latin typeface="Times New Roman" panose="02020603050405020304" pitchFamily="18" charset="0"/>
                <a:cs typeface="Times New Roman" panose="02020603050405020304" pitchFamily="18" charset="0"/>
              </a:rPr>
              <a:t>: States with significant bison populations and habitats.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Derived Variable</a:t>
            </a:r>
            <a:r>
              <a:rPr lang="en-US" sz="1600" dirty="0">
                <a:latin typeface="Times New Roman" panose="02020603050405020304" pitchFamily="18" charset="0"/>
                <a:cs typeface="Times New Roman" panose="02020603050405020304" pitchFamily="18" charset="0"/>
              </a:rPr>
              <a:t>: Percent change in population (2002–2017).</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Exclusions</a:t>
            </a:r>
            <a:r>
              <a:rPr lang="en-US" sz="1600" dirty="0">
                <a:latin typeface="Times New Roman" panose="02020603050405020304" pitchFamily="18" charset="0"/>
                <a:cs typeface="Times New Roman" panose="02020603050405020304" pitchFamily="18" charset="0"/>
              </a:rPr>
              <a:t>: Minimal bison population states excluded.</a:t>
            </a:r>
          </a:p>
          <a:p>
            <a:endParaRPr lang="en-US" dirty="0"/>
          </a:p>
        </p:txBody>
      </p:sp>
      <p:sp>
        <p:nvSpPr>
          <p:cNvPr id="3" name="TextBox 2">
            <a:extLst>
              <a:ext uri="{FF2B5EF4-FFF2-40B4-BE49-F238E27FC236}">
                <a16:creationId xmlns:a16="http://schemas.microsoft.com/office/drawing/2014/main" id="{8D1DBDD9-C082-FEFA-E9E2-B297423DD68C}"/>
              </a:ext>
            </a:extLst>
          </p:cNvPr>
          <p:cNvSpPr txBox="1"/>
          <p:nvPr/>
        </p:nvSpPr>
        <p:spPr>
          <a:xfrm>
            <a:off x="11001080" y="6211659"/>
            <a:ext cx="933254" cy="369332"/>
          </a:xfrm>
          <a:prstGeom prst="rect">
            <a:avLst/>
          </a:prstGeom>
          <a:noFill/>
        </p:spPr>
        <p:txBody>
          <a:bodyPr wrap="square" rtlCol="0">
            <a:spAutoFit/>
          </a:bodyPr>
          <a:lstStyle/>
          <a:p>
            <a:r>
              <a:rPr lang="en-US" dirty="0"/>
              <a:t>K</a:t>
            </a:r>
          </a:p>
        </p:txBody>
      </p:sp>
    </p:spTree>
    <p:extLst>
      <p:ext uri="{BB962C8B-B14F-4D97-AF65-F5344CB8AC3E}">
        <p14:creationId xmlns:p14="http://schemas.microsoft.com/office/powerpoint/2010/main" val="372612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99AF2F-6B4F-342F-7252-BFB565D45595}"/>
              </a:ext>
            </a:extLst>
          </p:cNvPr>
          <p:cNvSpPr>
            <a:spLocks noGrp="1"/>
          </p:cNvSpPr>
          <p:nvPr>
            <p:ph type="title"/>
          </p:nvPr>
        </p:nvSpPr>
        <p:spPr>
          <a:xfrm>
            <a:off x="549996" y="1097339"/>
            <a:ext cx="4173416" cy="1257299"/>
          </a:xfrm>
        </p:spPr>
        <p:txBody>
          <a:bodyPr anchor="ctr">
            <a:normAutofit/>
          </a:bodyPr>
          <a:lstStyle/>
          <a:p>
            <a:r>
              <a:rPr lang="en-US" sz="2800" dirty="0"/>
              <a:t>Bison Habitats Map</a:t>
            </a:r>
          </a:p>
        </p:txBody>
      </p:sp>
      <p:pic>
        <p:nvPicPr>
          <p:cNvPr id="5" name="Picture 4" descr="A map of the state of texas&#10;&#10;Description automatically generated">
            <a:extLst>
              <a:ext uri="{FF2B5EF4-FFF2-40B4-BE49-F238E27FC236}">
                <a16:creationId xmlns:a16="http://schemas.microsoft.com/office/drawing/2014/main" id="{2A42B19D-1786-74C4-CD86-BB5A25686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979" y="1085246"/>
            <a:ext cx="5771025" cy="4803926"/>
          </a:xfrm>
          <a:prstGeom prst="rect">
            <a:avLst/>
          </a:prstGeom>
        </p:spPr>
      </p:pic>
      <p:sp>
        <p:nvSpPr>
          <p:cNvPr id="9" name="Rectangle 3">
            <a:extLst>
              <a:ext uri="{FF2B5EF4-FFF2-40B4-BE49-F238E27FC236}">
                <a16:creationId xmlns:a16="http://schemas.microsoft.com/office/drawing/2014/main" id="{11A51D59-6443-88B9-140E-DB03B1E9F3D6}"/>
              </a:ext>
            </a:extLst>
          </p:cNvPr>
          <p:cNvSpPr>
            <a:spLocks noGrp="1" noChangeArrowheads="1"/>
          </p:cNvSpPr>
          <p:nvPr>
            <p:ph idx="1"/>
          </p:nvPr>
        </p:nvSpPr>
        <p:spPr bwMode="auto">
          <a:xfrm>
            <a:off x="158289" y="2621340"/>
            <a:ext cx="549139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Bison Habitats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Refined the subset of states focusing on areas with significant habitat and population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Included states with low bison populations but large habitats (e.g., Montana, Wyoming, Idaho).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Census Cartographic Boundary Dataset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U.S.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Canadian Open Source Boundary Data to analyze spatial relationships (e.g., distance from Canada).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E679E7FD-0894-36FB-0E09-42A7AD805F85}"/>
              </a:ext>
            </a:extLst>
          </p:cNvPr>
          <p:cNvSpPr txBox="1"/>
          <p:nvPr/>
        </p:nvSpPr>
        <p:spPr>
          <a:xfrm>
            <a:off x="11001080" y="6211659"/>
            <a:ext cx="933254" cy="369332"/>
          </a:xfrm>
          <a:prstGeom prst="rect">
            <a:avLst/>
          </a:prstGeom>
          <a:noFill/>
        </p:spPr>
        <p:txBody>
          <a:bodyPr wrap="square" rtlCol="0">
            <a:spAutoFit/>
          </a:bodyPr>
          <a:lstStyle/>
          <a:p>
            <a:r>
              <a:rPr lang="en-US" dirty="0"/>
              <a:t>S</a:t>
            </a:r>
          </a:p>
        </p:txBody>
      </p:sp>
    </p:spTree>
    <p:extLst>
      <p:ext uri="{BB962C8B-B14F-4D97-AF65-F5344CB8AC3E}">
        <p14:creationId xmlns:p14="http://schemas.microsoft.com/office/powerpoint/2010/main" val="129115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03F21-3612-FDE3-113C-5E4B42CF81E8}"/>
              </a:ext>
            </a:extLst>
          </p:cNvPr>
          <p:cNvSpPr>
            <a:spLocks noGrp="1"/>
          </p:cNvSpPr>
          <p:nvPr>
            <p:ph type="title"/>
          </p:nvPr>
        </p:nvSpPr>
        <p:spPr>
          <a:xfrm>
            <a:off x="531692" y="-172586"/>
            <a:ext cx="8886884" cy="953669"/>
          </a:xfrm>
        </p:spPr>
        <p:txBody>
          <a:bodyPr/>
          <a:lstStyle/>
          <a:p>
            <a:r>
              <a:rPr lang="en-US" dirty="0"/>
              <a:t>Initial Single Variable Histograms</a:t>
            </a:r>
          </a:p>
        </p:txBody>
      </p:sp>
      <p:pic>
        <p:nvPicPr>
          <p:cNvPr id="4" name="Content Placeholder 3" descr="A graph with a bar graph&#10;&#10;Description automatically generated with medium confidence">
            <a:extLst>
              <a:ext uri="{FF2B5EF4-FFF2-40B4-BE49-F238E27FC236}">
                <a16:creationId xmlns:a16="http://schemas.microsoft.com/office/drawing/2014/main" id="{E123161A-1C2D-63C6-D3D5-EA3EE9E6E3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6623" y="3764401"/>
            <a:ext cx="4030135" cy="2828262"/>
          </a:xfrm>
          <a:prstGeom prst="rect">
            <a:avLst/>
          </a:prstGeom>
        </p:spPr>
      </p:pic>
      <p:pic>
        <p:nvPicPr>
          <p:cNvPr id="5" name="Picture 4" descr="A graph of a number of license holders&#10;&#10;Description automatically generated">
            <a:extLst>
              <a:ext uri="{FF2B5EF4-FFF2-40B4-BE49-F238E27FC236}">
                <a16:creationId xmlns:a16="http://schemas.microsoft.com/office/drawing/2014/main" id="{FC31CAE4-EDFE-77CC-04A8-17A5566F1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07" y="3936234"/>
            <a:ext cx="3720382" cy="2656429"/>
          </a:xfrm>
          <a:prstGeom prst="rect">
            <a:avLst/>
          </a:prstGeom>
        </p:spPr>
      </p:pic>
      <p:pic>
        <p:nvPicPr>
          <p:cNvPr id="6" name="Picture 5" descr="A graph of a number of red bars&#10;&#10;Description automatically generated with medium confidence">
            <a:extLst>
              <a:ext uri="{FF2B5EF4-FFF2-40B4-BE49-F238E27FC236}">
                <a16:creationId xmlns:a16="http://schemas.microsoft.com/office/drawing/2014/main" id="{B39D027A-8258-011F-870B-0342137D6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0821" y="781083"/>
            <a:ext cx="4495937" cy="3155151"/>
          </a:xfrm>
          <a:prstGeom prst="rect">
            <a:avLst/>
          </a:prstGeom>
        </p:spPr>
      </p:pic>
      <p:pic>
        <p:nvPicPr>
          <p:cNvPr id="7" name="Picture 6" descr="A graph of a number of people&#10;&#10;Description automatically generated">
            <a:extLst>
              <a:ext uri="{FF2B5EF4-FFF2-40B4-BE49-F238E27FC236}">
                <a16:creationId xmlns:a16="http://schemas.microsoft.com/office/drawing/2014/main" id="{46CE902B-DFA2-468A-3807-3A95A3D71F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692" y="781082"/>
            <a:ext cx="4154186" cy="3065053"/>
          </a:xfrm>
          <a:prstGeom prst="rect">
            <a:avLst/>
          </a:prstGeom>
        </p:spPr>
      </p:pic>
      <p:cxnSp>
        <p:nvCxnSpPr>
          <p:cNvPr id="10" name="Straight Connector 9">
            <a:extLst>
              <a:ext uri="{FF2B5EF4-FFF2-40B4-BE49-F238E27FC236}">
                <a16:creationId xmlns:a16="http://schemas.microsoft.com/office/drawing/2014/main" id="{4CE709C8-15B8-118A-8233-152BE5C46E79}"/>
              </a:ext>
            </a:extLst>
          </p:cNvPr>
          <p:cNvCxnSpPr>
            <a:cxnSpLocks/>
          </p:cNvCxnSpPr>
          <p:nvPr/>
        </p:nvCxnSpPr>
        <p:spPr>
          <a:xfrm>
            <a:off x="0" y="3846135"/>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BDB6B66-E469-56EC-2421-0EF8CED2E2E7}"/>
              </a:ext>
            </a:extLst>
          </p:cNvPr>
          <p:cNvCxnSpPr/>
          <p:nvPr/>
        </p:nvCxnSpPr>
        <p:spPr>
          <a:xfrm>
            <a:off x="5071621" y="970961"/>
            <a:ext cx="0" cy="5542961"/>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85779D8-D6EB-28B6-D377-C8C0A34E8BB9}"/>
              </a:ext>
            </a:extLst>
          </p:cNvPr>
          <p:cNvSpPr txBox="1"/>
          <p:nvPr/>
        </p:nvSpPr>
        <p:spPr>
          <a:xfrm>
            <a:off x="11001080" y="6211659"/>
            <a:ext cx="933254" cy="369332"/>
          </a:xfrm>
          <a:prstGeom prst="rect">
            <a:avLst/>
          </a:prstGeom>
          <a:noFill/>
        </p:spPr>
        <p:txBody>
          <a:bodyPr wrap="square" rtlCol="0">
            <a:spAutoFit/>
          </a:bodyPr>
          <a:lstStyle/>
          <a:p>
            <a:r>
              <a:rPr lang="en-US" dirty="0"/>
              <a:t>S</a:t>
            </a:r>
          </a:p>
        </p:txBody>
      </p:sp>
    </p:spTree>
    <p:extLst>
      <p:ext uri="{BB962C8B-B14F-4D97-AF65-F5344CB8AC3E}">
        <p14:creationId xmlns:p14="http://schemas.microsoft.com/office/powerpoint/2010/main" val="73646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31A71-AB2A-ADE9-6F60-84290C9040DC}"/>
              </a:ext>
            </a:extLst>
          </p:cNvPr>
          <p:cNvSpPr>
            <a:spLocks noGrp="1"/>
          </p:cNvSpPr>
          <p:nvPr>
            <p:ph type="title"/>
          </p:nvPr>
        </p:nvSpPr>
        <p:spPr>
          <a:xfrm>
            <a:off x="7106993" y="621778"/>
            <a:ext cx="4767470" cy="1612290"/>
          </a:xfrm>
        </p:spPr>
        <p:txBody>
          <a:bodyPr anchor="ctr">
            <a:normAutofit/>
          </a:bodyPr>
          <a:lstStyle/>
          <a:p>
            <a:r>
              <a:rPr lang="en-US" sz="2800" dirty="0"/>
              <a:t>Bison Population Trends by State (2002–2017)</a:t>
            </a:r>
          </a:p>
        </p:txBody>
      </p:sp>
      <p:pic>
        <p:nvPicPr>
          <p:cNvPr id="5" name="Picture 4" descr="A graph of a graph showing the state of montana and south dakota&#10;&#10;Description automatically generated">
            <a:extLst>
              <a:ext uri="{FF2B5EF4-FFF2-40B4-BE49-F238E27FC236}">
                <a16:creationId xmlns:a16="http://schemas.microsoft.com/office/drawing/2014/main" id="{9F93B0A5-9EEF-E00F-95DD-EA1497590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55" y="1143001"/>
            <a:ext cx="5908764" cy="4213626"/>
          </a:xfrm>
          <a:prstGeom prst="rect">
            <a:avLst/>
          </a:prstGeom>
        </p:spPr>
      </p:pic>
      <p:sp>
        <p:nvSpPr>
          <p:cNvPr id="3" name="Content Placeholder 2">
            <a:extLst>
              <a:ext uri="{FF2B5EF4-FFF2-40B4-BE49-F238E27FC236}">
                <a16:creationId xmlns:a16="http://schemas.microsoft.com/office/drawing/2014/main" id="{2576A48E-2DB5-BB4C-992F-70AE81312BDD}"/>
              </a:ext>
            </a:extLst>
          </p:cNvPr>
          <p:cNvSpPr>
            <a:spLocks noGrp="1"/>
          </p:cNvSpPr>
          <p:nvPr>
            <p:ph idx="1"/>
          </p:nvPr>
        </p:nvSpPr>
        <p:spPr>
          <a:xfrm>
            <a:off x="7069931" y="2415209"/>
            <a:ext cx="4804532" cy="3920277"/>
          </a:xfrm>
        </p:spPr>
        <p:txBody>
          <a:bodyPr>
            <a:normAutofit fontScale="92500" lnSpcReduction="10000"/>
          </a:bodyPr>
          <a:lstStyle/>
          <a:p>
            <a:pPr>
              <a:lnSpc>
                <a:spcPct val="110000"/>
              </a:lnSpc>
            </a:pPr>
            <a:r>
              <a:rPr lang="en-US" sz="1600" b="1" dirty="0">
                <a:latin typeface="Times New Roman" panose="02020603050405020304" pitchFamily="18" charset="0"/>
                <a:cs typeface="Times New Roman" panose="02020603050405020304" pitchFamily="18" charset="0"/>
              </a:rPr>
              <a:t>State-Level Trends</a:t>
            </a:r>
          </a:p>
          <a:p>
            <a:pPr>
              <a:lnSpc>
                <a:spcPct val="11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 States Analyzed</a:t>
            </a:r>
            <a:r>
              <a:rPr lang="en-US" sz="1600" dirty="0">
                <a:latin typeface="Times New Roman" panose="02020603050405020304" pitchFamily="18" charset="0"/>
                <a:cs typeface="Times New Roman" panose="02020603050405020304" pitchFamily="18" charset="0"/>
              </a:rPr>
              <a:t>:</a:t>
            </a:r>
          </a:p>
          <a:p>
            <a:pPr marL="742950" lvl="1" indent="-285750">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Montana, North Dakota, South Dakota, Wyoming.</a:t>
            </a:r>
          </a:p>
          <a:p>
            <a:pPr>
              <a:lnSpc>
                <a:spcPct val="11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Observations</a:t>
            </a:r>
            <a:r>
              <a:rPr lang="en-US" sz="1600" dirty="0">
                <a:latin typeface="Times New Roman" panose="02020603050405020304" pitchFamily="18" charset="0"/>
                <a:cs typeface="Times New Roman" panose="02020603050405020304" pitchFamily="18" charset="0"/>
              </a:rPr>
              <a:t>:</a:t>
            </a:r>
          </a:p>
          <a:p>
            <a:pPr marL="742950" lvl="1" indent="-285750">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General downward trend in bison population across all states.</a:t>
            </a:r>
          </a:p>
          <a:p>
            <a:pPr marL="742950" lvl="1" indent="-285750">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Variations between states:</a:t>
            </a:r>
          </a:p>
          <a:p>
            <a:pPr marL="1143000" lvl="2" indent="-228600">
              <a:lnSpc>
                <a:spcPct val="11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Montana</a:t>
            </a:r>
            <a:r>
              <a:rPr lang="en-US" sz="1600" dirty="0">
                <a:latin typeface="Times New Roman" panose="02020603050405020304" pitchFamily="18" charset="0"/>
                <a:cs typeface="Times New Roman" panose="02020603050405020304" pitchFamily="18" charset="0"/>
              </a:rPr>
              <a:t>: Consistent decline in population.</a:t>
            </a:r>
          </a:p>
          <a:p>
            <a:pPr marL="1143000" lvl="2" indent="-228600">
              <a:lnSpc>
                <a:spcPct val="11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North Dakota</a:t>
            </a:r>
            <a:r>
              <a:rPr lang="en-US" sz="1600" dirty="0">
                <a:latin typeface="Times New Roman" panose="02020603050405020304" pitchFamily="18" charset="0"/>
                <a:cs typeface="Times New Roman" panose="02020603050405020304" pitchFamily="18" charset="0"/>
              </a:rPr>
              <a:t>: Steady population, then a sharp drop.</a:t>
            </a:r>
          </a:p>
          <a:p>
            <a:pPr marL="1143000" lvl="2" indent="-228600">
              <a:lnSpc>
                <a:spcPct val="11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South Dakota</a:t>
            </a:r>
            <a:r>
              <a:rPr lang="en-US" sz="1600" dirty="0">
                <a:latin typeface="Times New Roman" panose="02020603050405020304" pitchFamily="18" charset="0"/>
                <a:cs typeface="Times New Roman" panose="02020603050405020304" pitchFamily="18" charset="0"/>
              </a:rPr>
              <a:t>: Slight growth after a decline.</a:t>
            </a:r>
          </a:p>
          <a:p>
            <a:pPr marL="1143000" lvl="2" indent="-228600">
              <a:lnSpc>
                <a:spcPct val="11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Wyoming</a:t>
            </a:r>
            <a:r>
              <a:rPr lang="en-US" sz="1600" dirty="0">
                <a:latin typeface="Times New Roman" panose="02020603050405020304" pitchFamily="18" charset="0"/>
                <a:cs typeface="Times New Roman" panose="02020603050405020304" pitchFamily="18" charset="0"/>
              </a:rPr>
              <a:t>: Shows some recovery after an initial drop.</a:t>
            </a:r>
          </a:p>
          <a:p>
            <a:pPr>
              <a:lnSpc>
                <a:spcPct val="110000"/>
              </a:lnSpc>
            </a:pPr>
            <a:endParaRPr lang="en-US" sz="1100" dirty="0"/>
          </a:p>
        </p:txBody>
      </p:sp>
      <p:sp>
        <p:nvSpPr>
          <p:cNvPr id="4" name="TextBox 3">
            <a:extLst>
              <a:ext uri="{FF2B5EF4-FFF2-40B4-BE49-F238E27FC236}">
                <a16:creationId xmlns:a16="http://schemas.microsoft.com/office/drawing/2014/main" id="{85AD99D8-306F-4C77-5408-564820A68642}"/>
              </a:ext>
            </a:extLst>
          </p:cNvPr>
          <p:cNvSpPr txBox="1"/>
          <p:nvPr/>
        </p:nvSpPr>
        <p:spPr>
          <a:xfrm>
            <a:off x="11001080" y="6211659"/>
            <a:ext cx="933254" cy="369332"/>
          </a:xfrm>
          <a:prstGeom prst="rect">
            <a:avLst/>
          </a:prstGeom>
          <a:noFill/>
        </p:spPr>
        <p:txBody>
          <a:bodyPr wrap="square" rtlCol="0">
            <a:spAutoFit/>
          </a:bodyPr>
          <a:lstStyle/>
          <a:p>
            <a:r>
              <a:rPr lang="en-US" dirty="0"/>
              <a:t>K</a:t>
            </a:r>
          </a:p>
        </p:txBody>
      </p:sp>
    </p:spTree>
    <p:extLst>
      <p:ext uri="{BB962C8B-B14F-4D97-AF65-F5344CB8AC3E}">
        <p14:creationId xmlns:p14="http://schemas.microsoft.com/office/powerpoint/2010/main" val="324102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198E88-8ECE-5772-5B7E-44699497A89B}"/>
              </a:ext>
            </a:extLst>
          </p:cNvPr>
          <p:cNvSpPr>
            <a:spLocks noGrp="1"/>
          </p:cNvSpPr>
          <p:nvPr>
            <p:ph type="title"/>
          </p:nvPr>
        </p:nvSpPr>
        <p:spPr>
          <a:xfrm>
            <a:off x="6977772" y="671985"/>
            <a:ext cx="5035826" cy="1612290"/>
          </a:xfrm>
        </p:spPr>
        <p:txBody>
          <a:bodyPr anchor="ctr">
            <a:normAutofit/>
          </a:bodyPr>
          <a:lstStyle/>
          <a:p>
            <a:r>
              <a:rPr lang="en-US" sz="2800" dirty="0"/>
              <a:t>Aggregate Bison Population Trends</a:t>
            </a:r>
          </a:p>
        </p:txBody>
      </p:sp>
      <p:sp>
        <p:nvSpPr>
          <p:cNvPr id="5" name="Rectangle 2">
            <a:extLst>
              <a:ext uri="{FF2B5EF4-FFF2-40B4-BE49-F238E27FC236}">
                <a16:creationId xmlns:a16="http://schemas.microsoft.com/office/drawing/2014/main" id="{4C2CCE4B-501A-B2B2-EBFC-C3FE4C3F0B6A}"/>
              </a:ext>
            </a:extLst>
          </p:cNvPr>
          <p:cNvSpPr>
            <a:spLocks noGrp="1" noChangeArrowheads="1"/>
          </p:cNvSpPr>
          <p:nvPr>
            <p:ph idx="1"/>
          </p:nvPr>
        </p:nvSpPr>
        <p:spPr bwMode="auto">
          <a:xfrm>
            <a:off x="7490000" y="2478433"/>
            <a:ext cx="4357443" cy="41211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85000" lnSpcReduction="20000"/>
          </a:bodyPr>
          <a:lstStyle/>
          <a:p>
            <a:pPr marL="0" indent="0">
              <a:buNone/>
            </a:pPr>
            <a:r>
              <a:rPr lang="en-US" b="1" dirty="0"/>
              <a:t>Bison Population Over Time</a:t>
            </a:r>
          </a:p>
          <a:p>
            <a:pPr>
              <a:buFont typeface="Arial" panose="020B0604020202020204" pitchFamily="34" charset="0"/>
              <a:buChar char="•"/>
            </a:pPr>
            <a:r>
              <a:rPr lang="en-US" b="1" dirty="0"/>
              <a:t>Key Insights</a:t>
            </a:r>
            <a:r>
              <a:rPr lang="en-US" dirty="0"/>
              <a:t>:</a:t>
            </a:r>
          </a:p>
          <a:p>
            <a:pPr marL="742950" lvl="1" indent="-285750">
              <a:buFont typeface="Arial" panose="020B0604020202020204" pitchFamily="34" charset="0"/>
              <a:buChar char="•"/>
            </a:pPr>
            <a:r>
              <a:rPr lang="en-US" dirty="0"/>
              <a:t>The number of states with </a:t>
            </a:r>
            <a:r>
              <a:rPr lang="en-US" b="1" dirty="0"/>
              <a:t>high bison populations (5,000–10,000)</a:t>
            </a:r>
            <a:r>
              <a:rPr lang="en-US" dirty="0"/>
              <a:t> has significantly decreased from 2002 to 2017 (blue dots).</a:t>
            </a:r>
          </a:p>
          <a:p>
            <a:pPr marL="742950" lvl="1" indent="-285750">
              <a:buFont typeface="Arial" panose="020B0604020202020204" pitchFamily="34" charset="0"/>
              <a:buChar char="•"/>
            </a:pPr>
            <a:r>
              <a:rPr lang="en-US" dirty="0"/>
              <a:t>States with </a:t>
            </a:r>
            <a:r>
              <a:rPr lang="en-US" b="1" dirty="0"/>
              <a:t>medium populations (2,000–5,000)</a:t>
            </a:r>
            <a:r>
              <a:rPr lang="en-US" dirty="0"/>
              <a:t> also decline, but less dramatically (green dots).</a:t>
            </a:r>
          </a:p>
          <a:p>
            <a:pPr marL="742950" lvl="1" indent="-285750">
              <a:buFont typeface="Arial" panose="020B0604020202020204" pitchFamily="34" charset="0"/>
              <a:buChar char="•"/>
            </a:pPr>
            <a:r>
              <a:rPr lang="en-US" b="1" dirty="0"/>
              <a:t>Low population states (0–2,000)</a:t>
            </a:r>
            <a:r>
              <a:rPr lang="en-US" dirty="0"/>
              <a:t> become more common (red dots), indicating a widespread reduction in herd sizes.</a:t>
            </a:r>
          </a:p>
          <a:p>
            <a:pPr marL="742950" lvl="1" indent="-285750">
              <a:buFont typeface="Arial" panose="020B0604020202020204" pitchFamily="34" charset="0"/>
              <a:buChar char="•"/>
            </a:pPr>
            <a:r>
              <a:rPr lang="en-US" dirty="0"/>
              <a:t>Aggregate trendline reflects a steady decline in bison populations across the analyzed states.</a:t>
            </a:r>
          </a:p>
          <a:p>
            <a:pPr marL="0" marR="0" lvl="0" indent="0" defTabSz="914400" rtl="0" eaLnBrk="0" fontAlgn="base" latinLnBrk="0" hangingPunct="0">
              <a:lnSpc>
                <a:spcPct val="110000"/>
              </a:lnSpc>
              <a:spcBef>
                <a:spcPct val="0"/>
              </a:spcBef>
              <a:spcAft>
                <a:spcPts val="600"/>
              </a:spcAft>
              <a:buClrTx/>
              <a:buSzTx/>
              <a:buFontTx/>
              <a:buChar char="•"/>
              <a:tabLst/>
            </a:pPr>
            <a:endParaRPr kumimoji="0" lang="en-US" altLang="en-US" sz="1500" b="0" i="0" u="none" strike="noStrike" cap="none" normalizeH="0" baseline="0" dirty="0">
              <a:ln>
                <a:noFill/>
              </a:ln>
              <a:effectLst/>
              <a:latin typeface="Arial" panose="020B0604020202020204" pitchFamily="34" charset="0"/>
            </a:endParaRPr>
          </a:p>
        </p:txBody>
      </p:sp>
      <p:pic>
        <p:nvPicPr>
          <p:cNvPr id="4" name="Picture 3">
            <a:extLst>
              <a:ext uri="{FF2B5EF4-FFF2-40B4-BE49-F238E27FC236}">
                <a16:creationId xmlns:a16="http://schemas.microsoft.com/office/drawing/2014/main" id="{0D478382-195A-8ED9-E553-E74BBDF8E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46" y="993532"/>
            <a:ext cx="6469280" cy="4540001"/>
          </a:xfrm>
          <a:prstGeom prst="rect">
            <a:avLst/>
          </a:prstGeom>
        </p:spPr>
      </p:pic>
      <p:sp>
        <p:nvSpPr>
          <p:cNvPr id="6" name="TextBox 5">
            <a:extLst>
              <a:ext uri="{FF2B5EF4-FFF2-40B4-BE49-F238E27FC236}">
                <a16:creationId xmlns:a16="http://schemas.microsoft.com/office/drawing/2014/main" id="{44988E62-25CC-FF25-F6CF-C4610F6763C3}"/>
              </a:ext>
            </a:extLst>
          </p:cNvPr>
          <p:cNvSpPr txBox="1"/>
          <p:nvPr/>
        </p:nvSpPr>
        <p:spPr>
          <a:xfrm>
            <a:off x="11001080" y="6211659"/>
            <a:ext cx="933254" cy="369332"/>
          </a:xfrm>
          <a:prstGeom prst="rect">
            <a:avLst/>
          </a:prstGeom>
          <a:noFill/>
        </p:spPr>
        <p:txBody>
          <a:bodyPr wrap="square" rtlCol="0">
            <a:spAutoFit/>
          </a:bodyPr>
          <a:lstStyle/>
          <a:p>
            <a:r>
              <a:rPr lang="en-US" dirty="0"/>
              <a:t>K</a:t>
            </a:r>
          </a:p>
        </p:txBody>
      </p:sp>
    </p:spTree>
    <p:extLst>
      <p:ext uri="{BB962C8B-B14F-4D97-AF65-F5344CB8AC3E}">
        <p14:creationId xmlns:p14="http://schemas.microsoft.com/office/powerpoint/2010/main" val="1650285334"/>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2929</TotalTime>
  <Words>1243</Words>
  <Application>Microsoft Office PowerPoint</Application>
  <PresentationFormat>Widescreen</PresentationFormat>
  <Paragraphs>158</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Neue Haas Grotesk Text Pro</vt:lpstr>
      <vt:lpstr>Times New Roman</vt:lpstr>
      <vt:lpstr>SwellVTI</vt:lpstr>
      <vt:lpstr>Title: American Buffalo (Bison) Population Levels from 2002 to 2017</vt:lpstr>
      <vt:lpstr>Introduction</vt:lpstr>
      <vt:lpstr>                                  Motivation</vt:lpstr>
      <vt:lpstr>                               Data Sources</vt:lpstr>
      <vt:lpstr>Data Processing</vt:lpstr>
      <vt:lpstr>Bison Habitats Map</vt:lpstr>
      <vt:lpstr>Initial Single Variable Histograms</vt:lpstr>
      <vt:lpstr>Bison Population Trends by State (2002–2017)</vt:lpstr>
      <vt:lpstr>Aggregate Bison Population Trends</vt:lpstr>
      <vt:lpstr>Hunting Licenses Over Time</vt:lpstr>
      <vt:lpstr>Hunting Licenses vs. Bison Population</vt:lpstr>
      <vt:lpstr>Hunting Licenses vs. Bison Population in Texas</vt:lpstr>
      <vt:lpstr>Hunting Licenses vs. Bison Population in Oklahoma</vt:lpstr>
      <vt:lpstr>Latitude and Bison Population Decline</vt:lpstr>
      <vt:lpstr>Public Land Share and Bison Population Decline</vt:lpstr>
      <vt:lpstr>Adjusted Public Land Share and Bison Population Decline</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Saimun Nahar Saki</dc:creator>
  <cp:lastModifiedBy>Kyle Froisland</cp:lastModifiedBy>
  <cp:revision>2</cp:revision>
  <dcterms:created xsi:type="dcterms:W3CDTF">2024-12-02T22:25:22Z</dcterms:created>
  <dcterms:modified xsi:type="dcterms:W3CDTF">2024-12-09T18:42:26Z</dcterms:modified>
</cp:coreProperties>
</file>