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50417-C62E-644F-A841-BD3AFD8EA7C3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AAB1E-F722-B642-95CE-C68FBF06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AAB1E-F722-B642-95CE-C68FBF060E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AAB1E-F722-B642-95CE-C68FBF060E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4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1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ychen574@uc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BB28D-3B53-5B6C-0639-22B749B0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300" y="1955511"/>
            <a:ext cx="4348578" cy="2005262"/>
          </a:xfrm>
        </p:spPr>
        <p:txBody>
          <a:bodyPr>
            <a:normAutofit/>
          </a:bodyPr>
          <a:lstStyle/>
          <a:p>
            <a:r>
              <a:rPr lang="en-US" dirty="0"/>
              <a:t>STAT 5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95BA-CF11-05DD-A519-C11380BA8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300" y="4007903"/>
            <a:ext cx="5358602" cy="985075"/>
          </a:xfrm>
        </p:spPr>
        <p:txBody>
          <a:bodyPr>
            <a:noAutofit/>
          </a:bodyPr>
          <a:lstStyle/>
          <a:p>
            <a:r>
              <a:rPr lang="en-US" dirty="0"/>
              <a:t>TA: </a:t>
            </a:r>
            <a:r>
              <a:rPr lang="en-US" dirty="0" err="1"/>
              <a:t>Yongqi</a:t>
            </a:r>
            <a:r>
              <a:rPr lang="en-US" dirty="0"/>
              <a:t> Chen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ychen574@ucsc.edu</a:t>
            </a:r>
            <a:endParaRPr lang="en-US" dirty="0"/>
          </a:p>
          <a:p>
            <a:r>
              <a:rPr lang="en-US" dirty="0"/>
              <a:t>Office hour: Mon 1PM - 2PM (BE 151) &amp; Tue  11 AM – 12 PM (BE 151)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C593784-5C8B-0D6B-429D-6B1F370A3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7" r="9324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2B3-CCE2-B9A3-2EBF-07E7F06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Problem 1.27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2855-327B-2322-EFB9-EC90209E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Sampling methods: simple random sampling, stratified sampling, cluster sample, multistage sample, and convenience sample. </a:t>
            </a:r>
          </a:p>
          <a:p>
            <a:r>
              <a:rPr lang="en-US" dirty="0">
                <a:highlight>
                  <a:srgbClr val="FFFF00"/>
                </a:highlight>
              </a:rPr>
              <a:t>Simple random sampling</a:t>
            </a:r>
            <a:r>
              <a:rPr lang="en-US" dirty="0"/>
              <a:t>: a sample is referred to as “simple random” if each case in the population has an equal chance of being included in the final sample and knowing that a case is included in a sample does not provide useful information about which other cases are included. </a:t>
            </a:r>
          </a:p>
          <a:p>
            <a:r>
              <a:rPr lang="en-US" dirty="0">
                <a:highlight>
                  <a:srgbClr val="FFFF00"/>
                </a:highlight>
              </a:rPr>
              <a:t>Stratified sampling</a:t>
            </a:r>
            <a:r>
              <a:rPr lang="en-US" dirty="0"/>
              <a:t>: The population is divided into groups called </a:t>
            </a:r>
            <a:r>
              <a:rPr lang="en-US" dirty="0">
                <a:highlight>
                  <a:srgbClr val="FFFF00"/>
                </a:highlight>
              </a:rPr>
              <a:t>strata</a:t>
            </a:r>
            <a:r>
              <a:rPr lang="en-US" dirty="0"/>
              <a:t>. </a:t>
            </a:r>
            <a:r>
              <a:rPr lang="en-US" dirty="0">
                <a:sym typeface="Wingdings" pitchFamily="2" charset="2"/>
              </a:rPr>
              <a:t> simple random sampling is employed within each stratum. 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Cluster sample</a:t>
            </a:r>
            <a:r>
              <a:rPr lang="en-US" dirty="0"/>
              <a:t>: We break up the population into many groups, called </a:t>
            </a:r>
            <a:r>
              <a:rPr lang="en-US" dirty="0">
                <a:highlight>
                  <a:srgbClr val="FFFF00"/>
                </a:highlight>
              </a:rPr>
              <a:t>clusters</a:t>
            </a:r>
            <a:r>
              <a:rPr lang="en-US" dirty="0"/>
              <a:t>.</a:t>
            </a:r>
            <a:r>
              <a:rPr lang="en-US" dirty="0">
                <a:sym typeface="Wingdings" pitchFamily="2" charset="2"/>
              </a:rPr>
              <a:t>  sample a fixed number of clusters and include all observations from each of those clusters in the sample. 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 Multistage sample</a:t>
            </a:r>
            <a:r>
              <a:rPr lang="en-US" dirty="0"/>
              <a:t>: collect a random sample within each selected cluster. </a:t>
            </a:r>
          </a:p>
          <a:p>
            <a:r>
              <a:rPr lang="en-US" dirty="0">
                <a:highlight>
                  <a:srgbClr val="FFFF00"/>
                </a:highlight>
              </a:rPr>
              <a:t>Convenience sample</a:t>
            </a:r>
            <a:r>
              <a:rPr lang="en-US" dirty="0"/>
              <a:t>: those samples are the easiest for the researcher to access. </a:t>
            </a:r>
          </a:p>
        </p:txBody>
      </p:sp>
    </p:spTree>
    <p:extLst>
      <p:ext uri="{BB962C8B-B14F-4D97-AF65-F5344CB8AC3E}">
        <p14:creationId xmlns:p14="http://schemas.microsoft.com/office/powerpoint/2010/main" val="323281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368B-63CE-916F-8F05-CC6E9657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Problem 1.27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8144-9F36-0041-195E-73E6A229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EAB2A-E3FD-9FE4-58BD-2F742C0E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4" y="2427316"/>
            <a:ext cx="9651537" cy="26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2F2C-C4AF-6F8C-7FF4-96CCAB8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90A5-4435-8D6F-2942-729075B2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002-3EED-80FD-093D-FDDEA077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D301-EB71-2B8F-C3D6-93D84333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 in mathematics and statistics:  Rutgers University (New Brunswick, NJ)</a:t>
            </a:r>
          </a:p>
          <a:p>
            <a:r>
              <a:rPr lang="en-US" sz="2800" dirty="0"/>
              <a:t>Ph.D. in statistics: University of California, Santa Cruz (Santa Cruz, CA; 1</a:t>
            </a:r>
            <a:r>
              <a:rPr lang="en-US" sz="2800" baseline="30000" dirty="0"/>
              <a:t>st</a:t>
            </a:r>
            <a:r>
              <a:rPr lang="en-US" sz="2800" dirty="0"/>
              <a:t> Year Ph.D. student)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6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B071-64E8-6B8B-C424-BF3C84D7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today’s discussion…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9824-A059-DD3D-012B-BF814BA7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some assignment problems </a:t>
            </a:r>
            <a:r>
              <a:rPr lang="en-US" dirty="0">
                <a:sym typeface="Wingdings" pitchFamily="2" charset="2"/>
              </a:rPr>
              <a:t> It’s ok if you haven’t read all the reading assignments. We will go over some of the concepts together through solving assignment problems. </a:t>
            </a:r>
          </a:p>
          <a:p>
            <a:r>
              <a:rPr lang="en-US" dirty="0"/>
              <a:t>If you have questions, feel free to ask!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2F36C-1D2B-6935-B109-E86D440F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08" y="1654136"/>
            <a:ext cx="4483430" cy="44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9538-B432-9F1A-922C-D17118C8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Problem </a:t>
            </a:r>
            <a:r>
              <a:rPr lang="en-US" altLang="zh-CN" dirty="0"/>
              <a:t>1.1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A164-0A00-3382-FE1E-E6EB1CE8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D6752-817E-C74E-E0B5-A94158E7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2427316"/>
            <a:ext cx="8885345" cy="42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7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19A7-40E4-2F70-3092-0B1EA1C5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1.7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5315-F2A9-16A7-8E60-906FFFBB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009B3-41A3-D6FF-857E-41F83C78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1" y="2427316"/>
            <a:ext cx="11139067" cy="22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424F-E2B9-63E2-40D6-366F6EC1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Problem 1.11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B2AD-B751-5753-C61E-E621522A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FB57F-B0AD-C254-EC9D-1965A95E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44" y="2227810"/>
            <a:ext cx="7069111" cy="45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3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9AA9-52B4-F591-A181-906BD0F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Problem 1.13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7722-B1AF-DF2D-D90F-A35C4C3D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Concepts: </a:t>
            </a:r>
            <a:r>
              <a:rPr lang="en-US" dirty="0">
                <a:highlight>
                  <a:srgbClr val="FFFF00"/>
                </a:highlight>
              </a:rPr>
              <a:t>Population &amp; Sample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4E2BE-16BD-31C2-F959-BFA58E38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1" y="3101223"/>
            <a:ext cx="10550405" cy="24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4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5157-E876-271B-8C8E-EB8C5977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Problem 1.17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016B-B71B-01DC-4B08-8EB75566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2B4A9-95D2-B2B0-1EEE-583FCB8B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4" y="2546797"/>
            <a:ext cx="10272777" cy="27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A8AC-68C4-4C9E-6F3F-B78D2805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Problem 1.21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9BC8-3DAB-E03A-55E7-4AB3CDE7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between variables </a:t>
            </a:r>
          </a:p>
          <a:p>
            <a:r>
              <a:rPr lang="en-US" dirty="0"/>
              <a:t>Several studies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2EEE5-BEBC-7664-7B21-05A95CD1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35" y="3429000"/>
            <a:ext cx="7772400" cy="33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257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327</Words>
  <Application>Microsoft Macintosh PowerPoint</Application>
  <PresentationFormat>Widescreen</PresentationFormat>
  <Paragraphs>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BlocksVTI</vt:lpstr>
      <vt:lpstr>STAT 5 DISCUSSION</vt:lpstr>
      <vt:lpstr>Self Introduction</vt:lpstr>
      <vt:lpstr>For today’s discussion…</vt:lpstr>
      <vt:lpstr>Assignment 1 Problem 1.1 </vt:lpstr>
      <vt:lpstr>Assignment 1 Problem 1.7 </vt:lpstr>
      <vt:lpstr>Assignment 1 Problem 1.11</vt:lpstr>
      <vt:lpstr>Assignment 1 Problem 1.13</vt:lpstr>
      <vt:lpstr>Assignment 1 Problem 1.17</vt:lpstr>
      <vt:lpstr>Assignment 1 Problem 1.21 </vt:lpstr>
      <vt:lpstr>Assignment 1 Problem 1.27 </vt:lpstr>
      <vt:lpstr>Assignment 1 Problem 1.27 </vt:lpstr>
      <vt:lpstr>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Yongqi Chen</dc:creator>
  <cp:lastModifiedBy>Yongqi Chen</cp:lastModifiedBy>
  <cp:revision>34</cp:revision>
  <dcterms:created xsi:type="dcterms:W3CDTF">2023-08-27T09:17:57Z</dcterms:created>
  <dcterms:modified xsi:type="dcterms:W3CDTF">2023-10-05T19:14:37Z</dcterms:modified>
</cp:coreProperties>
</file>