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6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7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56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10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7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0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5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8CD-F04E-4504-91F8-23E80FE39E6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20DC0-EAE5-49A3-AD13-7C96758D8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zeno.wordpress.com/category/padroes-de-projeto/decorato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8676BE-6BF5-421D-B558-6322E8352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E6EB646-DAE4-40CF-AD2C-E13284C0C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 smtClean="0"/>
              <a:t>Fretz</a:t>
            </a:r>
            <a:r>
              <a:rPr lang="pt-BR" dirty="0" smtClean="0"/>
              <a:t> </a:t>
            </a:r>
            <a:r>
              <a:rPr lang="pt-BR" dirty="0" err="1" smtClean="0"/>
              <a:t>Sievers</a:t>
            </a:r>
            <a:r>
              <a:rPr lang="pt-BR" dirty="0" smtClean="0"/>
              <a:t> Junior</a:t>
            </a:r>
          </a:p>
          <a:p>
            <a:r>
              <a:rPr lang="pt-BR" smtClean="0"/>
              <a:t>Exercícios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B02EA9A-3CFF-43D9-82B3-C30FB62ED06A}"/>
              </a:ext>
            </a:extLst>
          </p:cNvPr>
          <p:cNvSpPr txBox="1"/>
          <p:nvPr/>
        </p:nvSpPr>
        <p:spPr>
          <a:xfrm>
            <a:off x="861134" y="4856085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1BD0A6D-8D33-4A8F-8715-4D5D416E06FE}"/>
              </a:ext>
            </a:extLst>
          </p:cNvPr>
          <p:cNvSpPr txBox="1"/>
          <p:nvPr/>
        </p:nvSpPr>
        <p:spPr>
          <a:xfrm>
            <a:off x="861134" y="5225417"/>
            <a:ext cx="785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https://brizeno.wordpress.com/category/padroes-de-projeto/decorator/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33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E9D1DF-4D05-4305-B059-415ED4D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652FA4C-83D2-4CEF-AAE1-410D5541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Certo, então todos os objetos possuem o mesmo tipo Coquetel, esta classe define o que todos os objeto possuem e é igual a classe já feita antes. </a:t>
            </a:r>
          </a:p>
          <a:p>
            <a:r>
              <a:rPr lang="pt-BR" dirty="0"/>
              <a:t>As classes de bebidas concretas definem apenas os dados relativos a ela. Como exemplo vejamos o código da bebida Cachaça: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BB09D5D-DBCD-475A-9749-2B53CD7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3" y="3725338"/>
            <a:ext cx="8608206" cy="14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9453BA-FC23-49FA-9024-1105FB0B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AD5252E-EB9D-4143-AE3D-7C3A8D35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/>
          <a:lstStyle/>
          <a:p>
            <a:r>
              <a:rPr lang="pt-BR" dirty="0"/>
              <a:t>Todas as classes de bebidas possuirão a mesma estrutura, apenas definem os seus atributos. A classe Decorator abstrata define que todos os decoradores possuem um objeto Coquetel, ao qual decoram, e um método que é aplicado a este objeto. Vejamos o código para exemplificar: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2CB91FD-2EFB-477D-8D6E-166D0184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5" y="3035236"/>
            <a:ext cx="7123108" cy="29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0A41DA-F00F-4BFB-AF50-7B3D2D8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74C51C-41AC-474D-A36F-A7673E4D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599"/>
            <a:ext cx="8596668" cy="3880773"/>
          </a:xfrm>
        </p:spPr>
        <p:txBody>
          <a:bodyPr/>
          <a:lstStyle/>
          <a:p>
            <a:r>
              <a:rPr lang="pt-BR" dirty="0"/>
              <a:t>Lembre-se de que como o decorador também é um Coquetel ele herda os atributos nome e preço. </a:t>
            </a:r>
          </a:p>
          <a:p>
            <a:r>
              <a:rPr lang="pt-BR" dirty="0"/>
              <a:t>Nas classes concretas apenas definimos os modificadores que serão aplicados, de maneira semelhante as classes de bebidas concretas, vejamos o exemplo do adicional Refrigerante: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9DB9295-85B6-4DD1-A780-66A4C956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3" y="3050759"/>
            <a:ext cx="7529579" cy="18768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4188D4A-03CC-4481-911B-76F704495DE0}"/>
              </a:ext>
            </a:extLst>
          </p:cNvPr>
          <p:cNvSpPr txBox="1"/>
          <p:nvPr/>
        </p:nvSpPr>
        <p:spPr>
          <a:xfrm>
            <a:off x="851794" y="5011552"/>
            <a:ext cx="718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Perceba que no construtor do decorador é necessário passar um objeto Coquetel qualquer, este objeto pode ser tanto uma bebida quanto outro decorador. Ai está o conceito chave para o padrão Decorator. Vamos acrescentando vários decoradores em qualquer ordem em uma bebida.</a:t>
            </a:r>
          </a:p>
        </p:txBody>
      </p:sp>
    </p:spTree>
    <p:extLst>
      <p:ext uri="{BB962C8B-B14F-4D97-AF65-F5344CB8AC3E}">
        <p14:creationId xmlns:p14="http://schemas.microsoft.com/office/powerpoint/2010/main" val="42023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2D9ED5-F776-40E9-BC18-7516155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7FD700-3645-44C8-B18E-D332C78A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agora como o padrão seria utilizado, veja o seguinte código do método </a:t>
            </a:r>
            <a:r>
              <a:rPr lang="pt-BR" dirty="0" err="1"/>
              <a:t>main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AAD8AFE-001F-4988-B054-94303742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178698"/>
            <a:ext cx="8071140" cy="19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33817"/>
            <a:ext cx="8596668" cy="3409026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dirty="0"/>
              <a:t>Perceba que o tipo do coquetel varia de acordo com o decorador aplicado. Então, quando chamamos o método </a:t>
            </a:r>
            <a:r>
              <a:rPr lang="pt-BR" dirty="0" err="1"/>
              <a:t>getNome</a:t>
            </a:r>
            <a:r>
              <a:rPr lang="pt-BR" dirty="0"/>
              <a:t> ou </a:t>
            </a:r>
            <a:r>
              <a:rPr lang="pt-BR" dirty="0" err="1"/>
              <a:t>getPreco</a:t>
            </a:r>
            <a:r>
              <a:rPr lang="pt-BR" dirty="0"/>
              <a:t> o primeiro método chamado é o método do último decorador aplicado.</a:t>
            </a:r>
          </a:p>
          <a:p>
            <a:pPr fontAlgn="base"/>
            <a:r>
              <a:rPr lang="pt-BR" dirty="0"/>
              <a:t>O método do decorador por sua vez chama o método da classe mãe, este método então chama o método do Coquetel ao qual ele decora. Se esse coquetel for outro decorador o pedido é repassado até chegar a um coquetel que é uma bebida de fato e finalmente responde a requisição sem repassar a nenhum outro objeto.</a:t>
            </a:r>
          </a:p>
          <a:p>
            <a:pPr fontAlgn="base"/>
            <a:r>
              <a:rPr lang="pt-BR" dirty="0"/>
              <a:t>De maneira semelhante a recursão, os valores calculados vão sendo retornados até chegar no último decorador aplicado e então são repassados ao objeto. É como se os decoradores englobassem tanto outros decoradores quanto o componente em si.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5903172-6B16-4582-B308-EA78D1EE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6" y="1270000"/>
            <a:ext cx="64674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Como já dito o padrão Decorator adiciona funcionalidades ao objeto em tempo de execução. Note bem que, ao contrário da herança que aplica funcionalidades a todos os objetos dela, o padrão </a:t>
            </a:r>
            <a:r>
              <a:rPr lang="pt-BR" dirty="0" err="1"/>
              <a:t>decorator</a:t>
            </a:r>
            <a:r>
              <a:rPr lang="pt-BR" dirty="0"/>
              <a:t> permite aplicar funcionalidades apenas a um objeto específico.</a:t>
            </a:r>
          </a:p>
          <a:p>
            <a:pPr fontAlgn="base"/>
            <a:r>
              <a:rPr lang="pt-BR" dirty="0"/>
              <a:t>Justamente devido a essa propriedade é que o padrão Decorator possui uma flexibilidade maior que a herança estática. Além disso, como o Decorator aplica apenas as funcionalidades necessárias ao objeto nós evitamos o problema de classes sobrecarregadas, que possuem funcionalidade que nunca são utilizadas.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84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3E53C1-B828-483C-84CD-71DA044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mais, ou menos, você decide.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E84E92-200A-4AF8-9494-B750E9D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9" y="2160589"/>
            <a:ext cx="9223898" cy="4408887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400" dirty="0"/>
              <a:t>No entanto este comportamento altamente dinâmico do Decorator traz alguns problemas, como por exemplo, dado um objeto Coquetel não é possível verificar se ele possui um decorador Limão, Refrigerante ou qualquer outro. </a:t>
            </a:r>
          </a:p>
          <a:p>
            <a:pPr fontAlgn="base"/>
            <a:r>
              <a:rPr lang="pt-BR" sz="1400" dirty="0"/>
              <a:t>Assim, caso cada um dos decoradores implementasse outros métodos específicos, um desenvolvedor que utilizasse um coquetel qualquer não possui nenhuma garantia sobre o tipo do coquetel. Por exemplo, se o decorador Limão implementa um método arder(), não é possível afirmar que um coquetel qualquer possui este método.</a:t>
            </a:r>
          </a:p>
          <a:p>
            <a:pPr fontAlgn="base"/>
            <a:r>
              <a:rPr lang="pt-BR" sz="1400" dirty="0"/>
              <a:t>O problema é pior ainda pois não é possível sequer verificar o tipo do coquetel, por exemplo, adicione este código no final do método </a:t>
            </a:r>
            <a:r>
              <a:rPr lang="pt-BR" sz="1400" dirty="0" err="1"/>
              <a:t>main</a:t>
            </a:r>
            <a:r>
              <a:rPr lang="pt-BR" sz="1400" dirty="0"/>
              <a:t>:</a:t>
            </a:r>
          </a:p>
          <a:p>
            <a:pPr fontAlgn="base"/>
            <a:endParaRPr lang="pt-BR" sz="1400" dirty="0"/>
          </a:p>
          <a:p>
            <a:pPr fontAlgn="base"/>
            <a:endParaRPr lang="pt-BR" sz="1400" dirty="0"/>
          </a:p>
          <a:p>
            <a:pPr fontAlgn="base"/>
            <a:r>
              <a:rPr lang="pt-BR" sz="1400" dirty="0"/>
              <a:t>Será exibido no console “false” pois, como aplicamos o decorador Refrigerante modificamos o tipo do coquetel.</a:t>
            </a:r>
          </a:p>
          <a:p>
            <a:pPr fontAlgn="base"/>
            <a:r>
              <a:rPr lang="pt-BR" sz="1400" dirty="0"/>
              <a:t>Além disso é necessário criar vários pequenos objetos, que possuem o mesmo comportamento, para criar os coquetéis necessários. No primeiro modelo apresentado teríamos várias classes, mas apenas um objeto para representar um Coquetel. Utilizando a estrutura do Decorator precisamos criar um objeto para cada novo decorador, além do objeto bebida.</a:t>
            </a:r>
          </a:p>
          <a:p>
            <a:pPr fontAlgn="base"/>
            <a:endParaRPr lang="pt-BR" sz="1200" dirty="0"/>
          </a:p>
          <a:p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1738CAF-D8E4-4E26-9EF3-BB9D27F8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9" y="4365032"/>
            <a:ext cx="7535736" cy="3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BB1380-94A8-4013-9CE6-844DA1CD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8949162-71E4-4699-AAC9-2BCC0CA4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parecido com outro Padrão apresentado? Qual?</a:t>
            </a:r>
          </a:p>
          <a:p>
            <a:r>
              <a:rPr lang="pt-BR" dirty="0"/>
              <a:t>O padrão </a:t>
            </a:r>
            <a:r>
              <a:rPr lang="pt-BR" dirty="0" err="1"/>
              <a:t>Composite</a:t>
            </a:r>
            <a:r>
              <a:rPr lang="pt-BR" dirty="0"/>
              <a:t> permite que você construa uma estrutura hierárquica (como uma árvore de elementos) de uma maneira que permita que seu código externo visualize toda a estrutura como uma única entidade. Portanto, a interface para uma entidade folha é exatamente igual à entidade de uma entidade composta. Portanto, a essência é que todos os elementos em sua estrutura composta têm a mesma interface, embora alguns sejam nós folha e outros sejam estruturas inteiras. As interfaces do usuário geralmente usam essa abordagem para permitir fácil composição.</a:t>
            </a:r>
          </a:p>
          <a:p>
            <a:r>
              <a:rPr lang="pt-BR" dirty="0"/>
              <a:t>O padrão Decorador permite que uma entidade contenha completamente outra entidade, de modo que o uso do decorador pareça idêntico à entidade contida. Isso permite que o decorador modifique o comportamento e / ou o conteúdo de qualquer coisa que esteja encapsulando sem alterar a aparência externa da entidade. Por exemplo, você pode usar um decorador para adicionar saída de registro no uso do elemento contido sem alterar nenhum comportamento do elemento contido.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2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94235B-30D3-4466-9334-8F45A33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Decorator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1A112E-2F99-4E73-98F9-43B23610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Dinamicamente, agregar responsabilidades adicionais a objetos. </a:t>
            </a:r>
          </a:p>
          <a:p>
            <a:r>
              <a:rPr lang="pt-BR" dirty="0"/>
              <a:t>Os Decorators fornecem uma alternativa flexível ao uso de subclasses para extensão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0305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97A49E-EC50-4010-90AB-CB45FD28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303337-3EBB-41B4-B745-FDD4AEAE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0"/>
            <a:ext cx="8596668" cy="534435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Imagine que você está desenvolvendo um sistema para um bar especializado em coquetéis, onde existem vários tipos de coquetéis que devem ser cadastrados para controlar a venda. Os coquetéis são feitos da combinação de uma bebida base e vários outros adicionais que compõe a bebida. Por exemplo:</a:t>
            </a:r>
          </a:p>
          <a:p>
            <a:pPr fontAlgn="base"/>
            <a:r>
              <a:rPr lang="pt-BR" dirty="0"/>
              <a:t>Conjunto de bebidas:</a:t>
            </a:r>
          </a:p>
          <a:p>
            <a:pPr lvl="1" fontAlgn="base"/>
            <a:r>
              <a:rPr lang="pt-BR" dirty="0"/>
              <a:t>Cachaça</a:t>
            </a:r>
          </a:p>
          <a:p>
            <a:pPr lvl="1" fontAlgn="base"/>
            <a:r>
              <a:rPr lang="pt-BR" dirty="0"/>
              <a:t>Rum</a:t>
            </a:r>
          </a:p>
          <a:p>
            <a:pPr lvl="1" fontAlgn="base"/>
            <a:r>
              <a:rPr lang="pt-BR" dirty="0" err="1"/>
              <a:t>Vodka</a:t>
            </a:r>
            <a:endParaRPr lang="pt-BR" dirty="0"/>
          </a:p>
          <a:p>
            <a:pPr lvl="1" fontAlgn="base"/>
            <a:r>
              <a:rPr lang="pt-BR" dirty="0"/>
              <a:t>Tequila</a:t>
            </a:r>
          </a:p>
          <a:p>
            <a:pPr fontAlgn="base"/>
            <a:r>
              <a:rPr lang="pt-BR" dirty="0"/>
              <a:t>Conjunto de adicionais:</a:t>
            </a:r>
          </a:p>
          <a:p>
            <a:pPr lvl="1" fontAlgn="base"/>
            <a:r>
              <a:rPr lang="pt-BR" dirty="0"/>
              <a:t>Limão</a:t>
            </a:r>
          </a:p>
          <a:p>
            <a:pPr lvl="1" fontAlgn="base"/>
            <a:r>
              <a:rPr lang="pt-BR" dirty="0"/>
              <a:t>Refrigerante</a:t>
            </a:r>
          </a:p>
          <a:p>
            <a:pPr lvl="1" fontAlgn="base"/>
            <a:r>
              <a:rPr lang="pt-BR" dirty="0"/>
              <a:t>Suco</a:t>
            </a:r>
          </a:p>
          <a:p>
            <a:pPr lvl="1" fontAlgn="base"/>
            <a:r>
              <a:rPr lang="pt-BR" dirty="0"/>
              <a:t>Leite condensado</a:t>
            </a:r>
          </a:p>
          <a:p>
            <a:pPr lvl="1" fontAlgn="base"/>
            <a:r>
              <a:rPr lang="pt-BR" dirty="0"/>
              <a:t>Gelo</a:t>
            </a:r>
          </a:p>
          <a:p>
            <a:pPr lvl="1" fontAlgn="base"/>
            <a:r>
              <a:rPr lang="pt-BR" dirty="0"/>
              <a:t>Açúcar</a:t>
            </a:r>
          </a:p>
          <a:p>
            <a:pPr fontAlgn="base"/>
            <a:r>
              <a:rPr lang="pt-BR" dirty="0"/>
              <a:t>Então, como possíveis coquetéis temos:</a:t>
            </a:r>
          </a:p>
          <a:p>
            <a:pPr lvl="1" fontAlgn="base"/>
            <a:r>
              <a:rPr lang="pt-BR" dirty="0" err="1"/>
              <a:t>Vodka</a:t>
            </a:r>
            <a:r>
              <a:rPr lang="pt-BR" dirty="0"/>
              <a:t> + Suco + Gelo + Açúcar</a:t>
            </a:r>
          </a:p>
          <a:p>
            <a:pPr lvl="1" fontAlgn="base"/>
            <a:r>
              <a:rPr lang="pt-BR" dirty="0"/>
              <a:t>Tequila + Limão + Sal</a:t>
            </a:r>
          </a:p>
          <a:p>
            <a:pPr lvl="1" fontAlgn="base"/>
            <a:r>
              <a:rPr lang="pt-BR" dirty="0"/>
              <a:t>Cachaça + Leite Condensado + Açúcar + Gelo</a:t>
            </a:r>
          </a:p>
          <a:p>
            <a:pPr fontAlgn="base"/>
            <a:r>
              <a:rPr lang="pt-BR" dirty="0"/>
              <a:t>E então, como representar isto em um sistema computacional?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1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F83A99-B9DF-4F0B-97AC-9099C26F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1C764F1-A962-4CA6-82C8-FC883976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59" y="1488613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Bom, poderíamos utilizar como uma solução simples uma classe abstrata Coquetel extremamente genérica e, para cada tipo de coquetel construir uma classe concreta.</a:t>
            </a:r>
          </a:p>
          <a:p>
            <a:pPr fontAlgn="base"/>
            <a:r>
              <a:rPr lang="pt-BR" dirty="0"/>
              <a:t>Então teríamos a classe base Coquetel: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4807D6E-D595-4793-BC5F-00E8677C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68" y="3057894"/>
            <a:ext cx="6477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97C053-E969-41C7-BF09-146B8144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96221416-9DBF-4C96-A315-235EF66DC4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nossa classe define apenas o nome e o preço da bebida para facilitar a exemplificação. Uma classe coquetel concreta seria, por exemplo, a Caipirinha: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AE089F3-C8AB-4462-8A70-479BAD6D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84" y="3429000"/>
            <a:ext cx="8083118" cy="16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3CA65A-11EF-4F66-B30F-AF6CAF3D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52A07D-C5E8-4394-9131-00BB8D99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865"/>
            <a:ext cx="8596668" cy="18609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entanto, como a especialidade do bar são coquetéis, o cliente pode escolher montar seu próprio coquetel com os adicionais que ele quiser. </a:t>
            </a:r>
          </a:p>
          <a:p>
            <a:r>
              <a:rPr lang="pt-BR" dirty="0"/>
              <a:t>De acordo com nosso modelo teríamos então que criar várias classes para prever o que um possível cliente solicitaria! Imagine agora a quantidade de combinações possíveis? Veja o diagrama UML abaixo para visualizar o tamanho do problema:</a:t>
            </a:r>
          </a:p>
        </p:txBody>
      </p:sp>
      <p:pic>
        <p:nvPicPr>
          <p:cNvPr id="1026" name="Picture 2" descr="https://brizeno.files.wordpress.com/2011/08/decorator-exemplo.png">
            <a:extLst>
              <a:ext uri="{FF2B5EF4-FFF2-40B4-BE49-F238E27FC236}">
                <a16:creationId xmlns:a16="http://schemas.microsoft.com/office/drawing/2014/main" xmlns="" id="{BAD20307-115D-4759-9526-3903B921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9" y="3092421"/>
            <a:ext cx="5788471" cy="35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B010C-ED77-4EF7-BE7B-02695E9A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15F6A8-7A24-43E6-962B-4917F06F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disso, pode ser que o cliente deseje adicionar doses extras de determinados adicionais, desse modo não seria possível modelar o sistema para prever todas as possibilidades! </a:t>
            </a:r>
          </a:p>
          <a:p>
            <a:r>
              <a:rPr lang="pt-BR" dirty="0">
                <a:solidFill>
                  <a:srgbClr val="FF0000"/>
                </a:solidFill>
              </a:rPr>
              <a:t>Então, como resolver o problema?</a:t>
            </a:r>
          </a:p>
        </p:txBody>
      </p:sp>
    </p:spTree>
    <p:extLst>
      <p:ext uri="{BB962C8B-B14F-4D97-AF65-F5344CB8AC3E}">
        <p14:creationId xmlns:p14="http://schemas.microsoft.com/office/powerpoint/2010/main" val="22793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BD79FD-0D53-4BC9-8E43-2AD7452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AD94737-A3D8-4550-A930-CB238FBE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Vamos ver qual a Intenção do padrão Decorator:</a:t>
            </a:r>
          </a:p>
          <a:p>
            <a:pPr fontAlgn="base"/>
            <a:r>
              <a:rPr lang="pt-BR" dirty="0"/>
              <a:t>“Dinamicamente, agregar responsabilidades adicionais a objetos. Os Decorators fornecem uma alternativa flexível ao uso de subclasses para extensão de funcionalidades.” [1]</a:t>
            </a:r>
          </a:p>
          <a:p>
            <a:pPr lvl="1" fontAlgn="base"/>
            <a:r>
              <a:rPr lang="pt-BR" dirty="0"/>
              <a:t>[1] GAMMA, Erich et al. Padrões de Projeto: Soluções reutilizáveis de software orientado a objetos.</a:t>
            </a:r>
          </a:p>
          <a:p>
            <a:pPr fontAlgn="base"/>
            <a:r>
              <a:rPr lang="pt-BR" dirty="0"/>
              <a:t>Perfeito, exatamente a solução do nosso problema! </a:t>
            </a:r>
          </a:p>
          <a:p>
            <a:pPr fontAlgn="base"/>
            <a:r>
              <a:rPr lang="pt-BR" dirty="0"/>
              <a:t>Queremos que, dado um objeto Coquetel, seja possível adicionar funcionalidades a ele, e somente a ele, em tempo de execução. Vamos ver a arquitetura sugerida pelo padrão:</a:t>
            </a:r>
          </a:p>
        </p:txBody>
      </p:sp>
    </p:spTree>
    <p:extLst>
      <p:ext uri="{BB962C8B-B14F-4D97-AF65-F5344CB8AC3E}">
        <p14:creationId xmlns:p14="http://schemas.microsoft.com/office/powerpoint/2010/main" val="401462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341122-946A-4FEA-BA59-896C8F01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Decorator é mais!</a:t>
            </a:r>
          </a:p>
        </p:txBody>
      </p:sp>
      <p:pic>
        <p:nvPicPr>
          <p:cNvPr id="2050" name="Picture 2" descr="https://brizeno.files.wordpress.com/2011/08/decorator-exemplo-certo1.png">
            <a:extLst>
              <a:ext uri="{FF2B5EF4-FFF2-40B4-BE49-F238E27FC236}">
                <a16:creationId xmlns:a16="http://schemas.microsoft.com/office/drawing/2014/main" xmlns="" id="{77E1EED0-DCEB-4D0B-93DF-54F747A3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92" y="2414727"/>
            <a:ext cx="7460860" cy="31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80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682D71090ADD4D91AEC6976A04B5FE" ma:contentTypeVersion="6" ma:contentTypeDescription="Crie um novo documento." ma:contentTypeScope="" ma:versionID="db79847343cd00ce250691872030c1c7">
  <xsd:schema xmlns:xsd="http://www.w3.org/2001/XMLSchema" xmlns:xs="http://www.w3.org/2001/XMLSchema" xmlns:p="http://schemas.microsoft.com/office/2006/metadata/properties" xmlns:ns2="8787d95d-9f79-4473-ad43-b5df21c5260d" targetNamespace="http://schemas.microsoft.com/office/2006/metadata/properties" ma:root="true" ma:fieldsID="5c92c1d7df38c980a0fb91627a53ebaa" ns2:_="">
    <xsd:import namespace="8787d95d-9f79-4473-ad43-b5df21c52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7d95d-9f79-4473-ad43-b5df21c526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C271AE-DE67-4CD0-8681-37040387F5AD}"/>
</file>

<file path=customXml/itemProps2.xml><?xml version="1.0" encoding="utf-8"?>
<ds:datastoreItem xmlns:ds="http://schemas.openxmlformats.org/officeDocument/2006/customXml" ds:itemID="{FB53222F-4AE8-4215-8CE1-79560ABB5075}"/>
</file>

<file path=customXml/itemProps3.xml><?xml version="1.0" encoding="utf-8"?>
<ds:datastoreItem xmlns:ds="http://schemas.openxmlformats.org/officeDocument/2006/customXml" ds:itemID="{5AAAE73E-2385-4E1D-8713-D1572FA31BB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1278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Padrões de Projeto</vt:lpstr>
      <vt:lpstr>Padrão Decorator</vt:lpstr>
      <vt:lpstr>Problema</vt:lpstr>
      <vt:lpstr>Solução?</vt:lpstr>
      <vt:lpstr>Solução?</vt:lpstr>
      <vt:lpstr>Solução?</vt:lpstr>
      <vt:lpstr>Solução?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mais!</vt:lpstr>
      <vt:lpstr>Decorator é mais, ou menos, você decide.</vt:lpstr>
      <vt:lpstr>Fim.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dc:creator>Paulo José de Carlo Almeida</dc:creator>
  <cp:lastModifiedBy>Fatec</cp:lastModifiedBy>
  <cp:revision>20</cp:revision>
  <dcterms:created xsi:type="dcterms:W3CDTF">2018-11-04T20:47:50Z</dcterms:created>
  <dcterms:modified xsi:type="dcterms:W3CDTF">2019-08-26T18:25:29Z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0x0101002B682D71090ADD4D91AEC6976A04B5FE</vt:lpwstr>
  </property>
</Properties>
</file>