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64" r:id="rId6"/>
    <p:sldId id="265" r:id="rId7"/>
    <p:sldId id="266" r:id="rId8"/>
    <p:sldId id="267" r:id="rId9"/>
    <p:sldId id="268" r:id="rId10"/>
    <p:sldId id="271"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054F4E24-496E-4034-93FA-C4247531CDF6}">
          <p14:sldIdLst>
            <p14:sldId id="256"/>
            <p14:sldId id="257"/>
          </p14:sldIdLst>
        </p14:section>
        <p14:section name="Untitled Section" id="{982CDD12-4D21-48D1-891C-8A4919D7380B}">
          <p14:sldIdLst>
            <p14:sldId id="259"/>
            <p14:sldId id="258"/>
            <p14:sldId id="260"/>
            <p14:sldId id="261"/>
            <p14:sldId id="262"/>
            <p14:sldId id="263"/>
            <p14:sldId id="264"/>
            <p14:sldId id="265"/>
            <p14:sldId id="266"/>
            <p14:sldId id="267"/>
            <p14:sldId id="268"/>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DCAD2-9EB6-B1DD-7F7F-14631953AF18}"/>
              </a:ext>
            </a:extLst>
          </p:cNvPr>
          <p:cNvSpPr>
            <a:spLocks noGrp="1"/>
          </p:cNvSpPr>
          <p:nvPr>
            <p:ph type="ctrTitle"/>
          </p:nvPr>
        </p:nvSpPr>
        <p:spPr>
          <a:xfrm>
            <a:off x="125590" y="2105876"/>
            <a:ext cx="10407595" cy="2246317"/>
          </a:xfrm>
        </p:spPr>
        <p:txBody>
          <a:bodyPr anchor="ctr"/>
          <a:lstStyle/>
          <a:p>
            <a:pPr algn="ctr"/>
            <a:r>
              <a:rPr lang="en-US" sz="4400" b="1" dirty="0">
                <a:solidFill>
                  <a:schemeClr val="tx1"/>
                </a:solidFill>
                <a:latin typeface="Arial Rounded MT Bold" panose="020F0704030504030204" pitchFamily="34" charset="0"/>
              </a:rPr>
              <a:t>THE FUTURE OF </a:t>
            </a:r>
            <a:r>
              <a:rPr lang="en-US" sz="4400" b="1" dirty="0" smtClean="0">
                <a:solidFill>
                  <a:schemeClr val="tx1"/>
                </a:solidFill>
                <a:latin typeface="Arial Rounded MT Bold" panose="020F0704030504030204" pitchFamily="34" charset="0"/>
              </a:rPr>
              <a:t>WORK: </a:t>
            </a:r>
            <a:r>
              <a:rPr lang="en-US" sz="4400" b="1" dirty="0">
                <a:solidFill>
                  <a:schemeClr val="tx1"/>
                </a:solidFill>
                <a:latin typeface="Arial Rounded MT Bold" panose="020F0704030504030204" pitchFamily="34" charset="0"/>
              </a:rPr>
              <a:t>DATA ANALYSIS OF GLASSDOOR JOBS PROJECT</a:t>
            </a:r>
            <a:endParaRPr lang="en-IN" sz="4400" b="1" dirty="0">
              <a:solidFill>
                <a:schemeClr val="tx1"/>
              </a:solidFill>
              <a:latin typeface="Arial Rounded MT Bold" panose="020F0704030504030204" pitchFamily="34" charset="0"/>
            </a:endParaRPr>
          </a:p>
        </p:txBody>
      </p:sp>
      <p:sp>
        <p:nvSpPr>
          <p:cNvPr id="7" name="Subtitle 6">
            <a:extLst>
              <a:ext uri="{FF2B5EF4-FFF2-40B4-BE49-F238E27FC236}">
                <a16:creationId xmlns:a16="http://schemas.microsoft.com/office/drawing/2014/main" xmlns="" id="{F137BBD8-FC22-E7FA-E945-8D73E2E5E74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173760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139" y="835269"/>
            <a:ext cx="7077807" cy="523220"/>
          </a:xfrm>
          <a:prstGeom prst="rect">
            <a:avLst/>
          </a:prstGeom>
          <a:noFill/>
        </p:spPr>
        <p:txBody>
          <a:bodyPr wrap="square" rtlCol="0">
            <a:spAutoFit/>
          </a:bodyPr>
          <a:lstStyle/>
          <a:p>
            <a:r>
              <a:rPr lang="en-IN" sz="2800" dirty="0" smtClean="0"/>
              <a:t>FUTURE  SCOPE:</a:t>
            </a:r>
            <a:endParaRPr lang="en-US" sz="2800" dirty="0"/>
          </a:p>
        </p:txBody>
      </p:sp>
      <p:sp>
        <p:nvSpPr>
          <p:cNvPr id="3" name="TextBox 2"/>
          <p:cNvSpPr txBox="1"/>
          <p:nvPr/>
        </p:nvSpPr>
        <p:spPr>
          <a:xfrm>
            <a:off x="756138" y="1644161"/>
            <a:ext cx="8212016" cy="1477328"/>
          </a:xfrm>
          <a:prstGeom prst="rect">
            <a:avLst/>
          </a:prstGeom>
          <a:noFill/>
        </p:spPr>
        <p:txBody>
          <a:bodyPr wrap="square" rtlCol="0">
            <a:spAutoFit/>
          </a:bodyPr>
          <a:lstStyle/>
          <a:p>
            <a:pPr algn="just"/>
            <a:r>
              <a:rPr lang="en-IN" dirty="0" smtClean="0"/>
              <a:t>The future scope of analyzing  </a:t>
            </a:r>
            <a:r>
              <a:rPr lang="en-IN" dirty="0" err="1" smtClean="0"/>
              <a:t>Glassdoor</a:t>
            </a:r>
            <a:r>
              <a:rPr lang="en-IN" dirty="0" smtClean="0"/>
              <a:t>  job  data includes predictive  analysis  for forecasting job  trends , leveraging insights for skill development and training , optimizing talent acquisition and recruitment strategies , facilitating workforce planning, adapting to remote and flexible work arrangements and supporting industry and economic research.</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8E3D02-B7DC-A476-561C-CC4C8B03BCD6}"/>
              </a:ext>
            </a:extLst>
          </p:cNvPr>
          <p:cNvSpPr>
            <a:spLocks noGrp="1"/>
          </p:cNvSpPr>
          <p:nvPr>
            <p:ph type="ctrTitle"/>
          </p:nvPr>
        </p:nvSpPr>
        <p:spPr>
          <a:xfrm>
            <a:off x="671798" y="2347545"/>
            <a:ext cx="7766936" cy="1646302"/>
          </a:xfrm>
        </p:spPr>
        <p:txBody>
          <a:bodyPr anchor="ctr"/>
          <a:lstStyle/>
          <a:p>
            <a:pPr algn="ctr"/>
            <a:r>
              <a:rPr lang="en-IN" sz="6000" dirty="0" smtClean="0">
                <a:solidFill>
                  <a:schemeClr val="tx1"/>
                </a:solidFill>
                <a:latin typeface="Imprint MT Shadow" panose="04020605060303030202" pitchFamily="82" charset="0"/>
              </a:rPr>
              <a:t>THANK YOU</a:t>
            </a:r>
            <a:endParaRPr lang="en-IN" sz="6000" dirty="0">
              <a:solidFill>
                <a:schemeClr val="tx1"/>
              </a:solidFill>
              <a:latin typeface="Imprint MT Shadow" panose="04020605060303030202" pitchFamily="82" charset="0"/>
            </a:endParaRPr>
          </a:p>
        </p:txBody>
      </p:sp>
      <p:sp>
        <p:nvSpPr>
          <p:cNvPr id="3" name="Subtitle 2">
            <a:extLst>
              <a:ext uri="{FF2B5EF4-FFF2-40B4-BE49-F238E27FC236}">
                <a16:creationId xmlns:a16="http://schemas.microsoft.com/office/drawing/2014/main" xmlns="" id="{D6294D4E-654F-ABB8-916B-2C05A855382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152780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59BD5-CE7C-B945-D6F8-B06AA0E5CFB5}"/>
              </a:ext>
            </a:extLst>
          </p:cNvPr>
          <p:cNvSpPr>
            <a:spLocks noGrp="1"/>
          </p:cNvSpPr>
          <p:nvPr>
            <p:ph type="title"/>
          </p:nvPr>
        </p:nvSpPr>
        <p:spPr>
          <a:xfrm>
            <a:off x="511080" y="816638"/>
            <a:ext cx="8596668" cy="1320800"/>
          </a:xfrm>
        </p:spPr>
        <p:txBody>
          <a:bodyPr/>
          <a:lstStyle/>
          <a:p>
            <a:r>
              <a:rPr lang="en-IN" dirty="0">
                <a:solidFill>
                  <a:schemeClr val="tx1"/>
                </a:solidFill>
                <a:latin typeface="Aparajita" panose="02020603050405020304" pitchFamily="18" charset="0"/>
                <a:cs typeface="Aparajita" panose="02020603050405020304" pitchFamily="18" charset="0"/>
              </a:rPr>
              <a:t>TEAM ID : LTVIP2023TMID04038</a:t>
            </a:r>
            <a:endParaRPr lang="en-IN" dirty="0"/>
          </a:p>
        </p:txBody>
      </p:sp>
      <p:sp>
        <p:nvSpPr>
          <p:cNvPr id="3" name="Content Placeholder 2">
            <a:extLst>
              <a:ext uri="{FF2B5EF4-FFF2-40B4-BE49-F238E27FC236}">
                <a16:creationId xmlns:a16="http://schemas.microsoft.com/office/drawing/2014/main" xmlns="" id="{3F3A10D8-A537-81CA-0075-36FDE39DB4C9}"/>
              </a:ext>
            </a:extLst>
          </p:cNvPr>
          <p:cNvSpPr>
            <a:spLocks noGrp="1"/>
          </p:cNvSpPr>
          <p:nvPr>
            <p:ph idx="1"/>
          </p:nvPr>
        </p:nvSpPr>
        <p:spPr/>
        <p:txBody>
          <a:bodyPr/>
          <a:lstStyle/>
          <a:p>
            <a:r>
              <a:rPr lang="en-IN" dirty="0"/>
              <a:t>Team Leader : Karri Yamuna </a:t>
            </a:r>
            <a:r>
              <a:rPr lang="en-IN" dirty="0" err="1"/>
              <a:t>Ramalakshmi</a:t>
            </a:r>
            <a:r>
              <a:rPr lang="en-IN" dirty="0"/>
              <a:t> Ramya </a:t>
            </a:r>
          </a:p>
          <a:p>
            <a:r>
              <a:rPr lang="en-IN" dirty="0"/>
              <a:t>Team Member :Katta Chinna Venkata Balaji</a:t>
            </a:r>
          </a:p>
          <a:p>
            <a:r>
              <a:rPr lang="en-IN" dirty="0" smtClean="0"/>
              <a:t>Team </a:t>
            </a:r>
            <a:r>
              <a:rPr lang="en-IN" dirty="0"/>
              <a:t>Member : </a:t>
            </a:r>
            <a:r>
              <a:rPr lang="en-IN" dirty="0" err="1"/>
              <a:t>Kintali</a:t>
            </a:r>
            <a:r>
              <a:rPr lang="en-IN" dirty="0"/>
              <a:t> Leela Prasad </a:t>
            </a:r>
          </a:p>
          <a:p>
            <a:r>
              <a:rPr lang="en-IN" dirty="0"/>
              <a:t>Team Member : Koka Naga Pavan </a:t>
            </a:r>
          </a:p>
          <a:p>
            <a:r>
              <a:rPr lang="en-IN" dirty="0"/>
              <a:t>Team Member : </a:t>
            </a:r>
            <a:r>
              <a:rPr lang="en-IN" dirty="0" err="1"/>
              <a:t>Tirumalasetti</a:t>
            </a:r>
            <a:r>
              <a:rPr lang="en-IN" dirty="0"/>
              <a:t> Koti Surya </a:t>
            </a:r>
            <a:r>
              <a:rPr lang="en-IN" dirty="0" err="1"/>
              <a:t>Durga</a:t>
            </a:r>
            <a:r>
              <a:rPr lang="en-IN" dirty="0"/>
              <a:t> </a:t>
            </a:r>
            <a:r>
              <a:rPr lang="en-IN" dirty="0" err="1" smtClean="0"/>
              <a:t>Ramakumar</a:t>
            </a:r>
            <a:endParaRPr lang="en-IN" dirty="0" smtClean="0"/>
          </a:p>
          <a:p>
            <a:pPr>
              <a:buNone/>
            </a:pPr>
            <a:endParaRPr lang="en-IN" dirty="0" smtClean="0"/>
          </a:p>
          <a:p>
            <a:pPr>
              <a:buNone/>
            </a:pPr>
            <a:endParaRPr lang="en-IN" dirty="0" smtClean="0"/>
          </a:p>
          <a:p>
            <a:pPr>
              <a:buNone/>
            </a:pPr>
            <a:r>
              <a:rPr lang="en-IN" dirty="0" smtClean="0"/>
              <a:t>Faculty  Mentor Name:</a:t>
            </a:r>
          </a:p>
          <a:p>
            <a:pPr>
              <a:buNone/>
            </a:pPr>
            <a:r>
              <a:rPr lang="en-IN" dirty="0" err="1" smtClean="0"/>
              <a:t>Kotikalapudi</a:t>
            </a:r>
            <a:r>
              <a:rPr lang="en-IN" dirty="0" smtClean="0"/>
              <a:t> Chandra </a:t>
            </a:r>
            <a:r>
              <a:rPr lang="en-IN" dirty="0" err="1" smtClean="0"/>
              <a:t>Sekhar</a:t>
            </a:r>
            <a:r>
              <a:rPr lang="en-IN" dirty="0" smtClean="0"/>
              <a:t> Sir</a:t>
            </a:r>
            <a:endParaRPr lang="en-IN" dirty="0"/>
          </a:p>
        </p:txBody>
      </p:sp>
    </p:spTree>
    <p:extLst>
      <p:ext uri="{BB962C8B-B14F-4D97-AF65-F5344CB8AC3E}">
        <p14:creationId xmlns:p14="http://schemas.microsoft.com/office/powerpoint/2010/main" xmlns="" val="217033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FF592-56B9-DD85-65A7-C5678B389013}"/>
              </a:ext>
            </a:extLst>
          </p:cNvPr>
          <p:cNvSpPr>
            <a:spLocks noGrp="1"/>
          </p:cNvSpPr>
          <p:nvPr>
            <p:ph type="title"/>
          </p:nvPr>
        </p:nvSpPr>
        <p:spPr>
          <a:xfrm>
            <a:off x="391007" y="184727"/>
            <a:ext cx="8596668" cy="1320800"/>
          </a:xfrm>
        </p:spPr>
        <p:txBody>
          <a:bodyPr/>
          <a:lstStyle/>
          <a:p>
            <a:pPr algn="ctr"/>
            <a:r>
              <a:rPr lang="en-IN" b="1" u="sng" dirty="0">
                <a:solidFill>
                  <a:schemeClr val="tx1"/>
                </a:solidFill>
              </a:rPr>
              <a:t>INTRODUCTION ABOUT THE PROJECT</a:t>
            </a:r>
            <a:endParaRPr lang="en-IN" b="1" dirty="0">
              <a:solidFill>
                <a:schemeClr val="tx1"/>
              </a:solidFill>
            </a:endParaRPr>
          </a:p>
        </p:txBody>
      </p:sp>
      <p:sp>
        <p:nvSpPr>
          <p:cNvPr id="3" name="TextBox 2">
            <a:extLst>
              <a:ext uri="{FF2B5EF4-FFF2-40B4-BE49-F238E27FC236}">
                <a16:creationId xmlns:a16="http://schemas.microsoft.com/office/drawing/2014/main" xmlns="" id="{B57BD0BE-AE4E-1CC5-9922-3959069CB9D0}"/>
              </a:ext>
            </a:extLst>
          </p:cNvPr>
          <p:cNvSpPr txBox="1"/>
          <p:nvPr/>
        </p:nvSpPr>
        <p:spPr>
          <a:xfrm>
            <a:off x="391007" y="1320800"/>
            <a:ext cx="8885382" cy="4247317"/>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Job analysis is a systematic procedure to </a:t>
            </a:r>
            <a:r>
              <a:rPr lang="en-US" dirty="0" err="1" smtClean="0">
                <a:latin typeface="Arial" panose="020B0604020202020204" pitchFamily="34" charset="0"/>
                <a:cs typeface="Arial" panose="020B0604020202020204" pitchFamily="34" charset="0"/>
              </a:rPr>
              <a:t>analyse</a:t>
            </a:r>
            <a:r>
              <a:rPr lang="en-US" dirty="0" smtClean="0">
                <a:latin typeface="Arial" panose="020B0604020202020204" pitchFamily="34" charset="0"/>
                <a:cs typeface="Arial" panose="020B0604020202020204" pitchFamily="34" charset="0"/>
              </a:rPr>
              <a:t> the requirements for the job role and job profile. </a:t>
            </a:r>
            <a:r>
              <a:rPr lang="en-US" dirty="0" err="1" smtClean="0">
                <a:latin typeface="Arial" panose="020B0604020202020204" pitchFamily="34" charset="0"/>
                <a:cs typeface="Arial" panose="020B0604020202020204" pitchFamily="34" charset="0"/>
              </a:rPr>
              <a:t>Glassdoor</a:t>
            </a:r>
            <a:r>
              <a:rPr lang="en-US" dirty="0" smtClean="0">
                <a:latin typeface="Arial" panose="020B0604020202020204" pitchFamily="34" charset="0"/>
                <a:cs typeface="Arial" panose="020B0604020202020204" pitchFamily="34" charset="0"/>
              </a:rPr>
              <a:t> is a website and online platform that provides information about jobs, salaries, and companies. Job analysis is a systematic approach to defining the job role, description, requirements, responsibilities, evaluation, etc. It helps in finding out the required level of education, skills, knowledge, training, etc for the job position. It also depicts the job worth i.e. measurable effectiveness of the job and contribution of job to the organization. Thus, it effectively contributes to setting up the compensation package for the job position</a:t>
            </a:r>
            <a:r>
              <a:rPr lang="en-US" dirty="0" smtClean="0">
                <a:latin typeface="Arial" panose="020B0604020202020204" pitchFamily="34" charset="0"/>
                <a:cs typeface="Arial" panose="020B0604020202020204" pitchFamily="34" charset="0"/>
              </a:rPr>
              <a:t>.</a:t>
            </a:r>
          </a:p>
          <a:p>
            <a:pPr algn="just"/>
            <a:r>
              <a:rPr lang="en-US" dirty="0" smtClean="0">
                <a:latin typeface="Arial" panose="020B0604020202020204" pitchFamily="34" charset="0"/>
                <a:cs typeface="Arial" panose="020B0604020202020204" pitchFamily="34" charset="0"/>
              </a:rPr>
              <a:t>Lack </a:t>
            </a:r>
            <a:r>
              <a:rPr lang="en-US" dirty="0" smtClean="0">
                <a:latin typeface="Arial" panose="020B0604020202020204" pitchFamily="34" charset="0"/>
                <a:cs typeface="Arial" panose="020B0604020202020204" pitchFamily="34" charset="0"/>
              </a:rPr>
              <a:t>of analysis of </a:t>
            </a:r>
            <a:r>
              <a:rPr lang="en-US" dirty="0" err="1" smtClean="0">
                <a:latin typeface="Arial" panose="020B0604020202020204" pitchFamily="34" charset="0"/>
                <a:cs typeface="Arial" panose="020B0604020202020204" pitchFamily="34" charset="0"/>
              </a:rPr>
              <a:t>Glassdoor</a:t>
            </a:r>
            <a:r>
              <a:rPr lang="en-US" dirty="0" smtClean="0">
                <a:latin typeface="Arial" panose="020B0604020202020204" pitchFamily="34" charset="0"/>
                <a:cs typeface="Arial" panose="020B0604020202020204" pitchFamily="34" charset="0"/>
              </a:rPr>
              <a:t> jobs can result in limited understanding of job market trends, difficulty in finding relevant job opportunities, inability to attract and retain top talent, and lack of insight into company branding and </a:t>
            </a:r>
            <a:r>
              <a:rPr lang="en-US" dirty="0" err="1" smtClean="0">
                <a:latin typeface="Arial" panose="020B0604020202020204" pitchFamily="34" charset="0"/>
                <a:cs typeface="Arial" panose="020B0604020202020204" pitchFamily="34" charset="0"/>
              </a:rPr>
              <a:t>reputation.The</a:t>
            </a:r>
            <a:r>
              <a:rPr lang="en-US" dirty="0" smtClean="0">
                <a:latin typeface="Arial" panose="020B0604020202020204" pitchFamily="34" charset="0"/>
                <a:cs typeface="Arial" panose="020B0604020202020204" pitchFamily="34" charset="0"/>
              </a:rPr>
              <a:t> purpose of this project is to conduct an analysis of </a:t>
            </a:r>
            <a:r>
              <a:rPr lang="en-US" dirty="0" err="1" smtClean="0">
                <a:latin typeface="Arial" panose="020B0604020202020204" pitchFamily="34" charset="0"/>
                <a:cs typeface="Arial" panose="020B0604020202020204" pitchFamily="34" charset="0"/>
              </a:rPr>
              <a:t>Glassdoor</a:t>
            </a:r>
            <a:r>
              <a:rPr lang="en-US" dirty="0" smtClean="0">
                <a:latin typeface="Arial" panose="020B0604020202020204" pitchFamily="34" charset="0"/>
                <a:cs typeface="Arial" panose="020B0604020202020204" pitchFamily="34" charset="0"/>
              </a:rPr>
              <a:t> job postings to gain insights into current and emerging job market trends, identify in-demand skills and experience, and understand how employers can improve their employer branding and reputation to attract and retain top talent.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6727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4D09C9-C5E5-BCFA-701D-68A707D59532}"/>
              </a:ext>
            </a:extLst>
          </p:cNvPr>
          <p:cNvSpPr txBox="1"/>
          <p:nvPr/>
        </p:nvSpPr>
        <p:spPr>
          <a:xfrm>
            <a:off x="659956" y="810184"/>
            <a:ext cx="6363854" cy="400110"/>
          </a:xfrm>
          <a:prstGeom prst="rect">
            <a:avLst/>
          </a:prstGeom>
          <a:noFill/>
        </p:spPr>
        <p:txBody>
          <a:bodyPr wrap="square" rtlCol="0">
            <a:spAutoFit/>
          </a:bodyPr>
          <a:lstStyle/>
          <a:p>
            <a:r>
              <a:rPr lang="en-IN" sz="2000" u="sng" dirty="0" smtClean="0">
                <a:latin typeface="Arial" panose="020B0604020202020204" pitchFamily="34" charset="0"/>
                <a:cs typeface="Arial" panose="020B0604020202020204" pitchFamily="34" charset="0"/>
              </a:rPr>
              <a:t>TECHNICAL  ARCHITECTURE  </a:t>
            </a:r>
            <a:endParaRPr lang="en-IN" sz="2000" u="sng"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xmlns="" id="{57ED2503-E62B-73EB-6913-AF6D7B23FB83}"/>
              </a:ext>
            </a:extLst>
          </p:cNvPr>
          <p:cNvPicPr>
            <a:picLocks noChangeAspect="1"/>
          </p:cNvPicPr>
          <p:nvPr/>
        </p:nvPicPr>
        <p:blipFill rotWithShape="1">
          <a:blip r:embed="rId2"/>
          <a:srcRect l="28117" t="38594" r="31526" b="27038"/>
          <a:stretch/>
        </p:blipFill>
        <p:spPr>
          <a:xfrm>
            <a:off x="1096666" y="1810327"/>
            <a:ext cx="7106395" cy="3408218"/>
          </a:xfrm>
          <a:prstGeom prst="rect">
            <a:avLst/>
          </a:prstGeom>
        </p:spPr>
      </p:pic>
    </p:spTree>
    <p:extLst>
      <p:ext uri="{BB962C8B-B14F-4D97-AF65-F5344CB8AC3E}">
        <p14:creationId xmlns:p14="http://schemas.microsoft.com/office/powerpoint/2010/main" xmlns="" val="302146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94086C5-0477-5E19-D2E2-E156ADB7C59D}"/>
              </a:ext>
            </a:extLst>
          </p:cNvPr>
          <p:cNvSpPr txBox="1"/>
          <p:nvPr/>
        </p:nvSpPr>
        <p:spPr>
          <a:xfrm>
            <a:off x="527538" y="378069"/>
            <a:ext cx="3393831" cy="400110"/>
          </a:xfrm>
          <a:prstGeom prst="rect">
            <a:avLst/>
          </a:prstGeom>
          <a:noFill/>
        </p:spPr>
        <p:txBody>
          <a:bodyPr wrap="square" rtlCol="0">
            <a:spAutoFit/>
          </a:bodyPr>
          <a:lstStyle/>
          <a:p>
            <a:r>
              <a:rPr lang="en-IN" sz="2000" u="sng" dirty="0">
                <a:latin typeface="Arial" panose="020B0604020202020204" pitchFamily="34" charset="0"/>
                <a:cs typeface="Arial" panose="020B0604020202020204" pitchFamily="34" charset="0"/>
              </a:rPr>
              <a:t>DATASET :</a:t>
            </a:r>
          </a:p>
        </p:txBody>
      </p:sp>
      <p:pic>
        <p:nvPicPr>
          <p:cNvPr id="4" name="Picture 3">
            <a:extLst>
              <a:ext uri="{FF2B5EF4-FFF2-40B4-BE49-F238E27FC236}">
                <a16:creationId xmlns:a16="http://schemas.microsoft.com/office/drawing/2014/main" xmlns="" id="{01193E71-9D8A-4D85-03E1-C57B6B9A8408}"/>
              </a:ext>
            </a:extLst>
          </p:cNvPr>
          <p:cNvPicPr>
            <a:picLocks noChangeAspect="1"/>
          </p:cNvPicPr>
          <p:nvPr/>
        </p:nvPicPr>
        <p:blipFill rotWithShape="1">
          <a:blip r:embed="rId2"/>
          <a:srcRect l="-1147" t="-6195" r="5387" b="3900"/>
          <a:stretch/>
        </p:blipFill>
        <p:spPr>
          <a:xfrm>
            <a:off x="194896" y="1337163"/>
            <a:ext cx="9538189" cy="3920637"/>
          </a:xfrm>
          <a:prstGeom prst="rect">
            <a:avLst/>
          </a:prstGeom>
        </p:spPr>
      </p:pic>
    </p:spTree>
    <p:extLst>
      <p:ext uri="{BB962C8B-B14F-4D97-AF65-F5344CB8AC3E}">
        <p14:creationId xmlns:p14="http://schemas.microsoft.com/office/powerpoint/2010/main" xmlns="" val="11788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9D97F11-47C7-2DFB-22A4-47646FF89CD7}"/>
              </a:ext>
            </a:extLst>
          </p:cNvPr>
          <p:cNvPicPr>
            <a:picLocks noChangeAspect="1"/>
          </p:cNvPicPr>
          <p:nvPr/>
        </p:nvPicPr>
        <p:blipFill>
          <a:blip r:embed="rId2"/>
          <a:stretch>
            <a:fillRect/>
          </a:stretch>
        </p:blipFill>
        <p:spPr>
          <a:xfrm>
            <a:off x="219808" y="960322"/>
            <a:ext cx="3966860" cy="235473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xmlns="" id="{165C24F5-78F0-4A89-FE6D-CA49ACAA29DB}"/>
              </a:ext>
            </a:extLst>
          </p:cNvPr>
          <p:cNvPicPr>
            <a:picLocks noChangeAspect="1"/>
          </p:cNvPicPr>
          <p:nvPr/>
        </p:nvPicPr>
        <p:blipFill rotWithShape="1">
          <a:blip r:embed="rId3"/>
          <a:srcRect l="-6225" t="-603" r="6225" b="603"/>
          <a:stretch/>
        </p:blipFill>
        <p:spPr>
          <a:xfrm>
            <a:off x="4844602" y="856357"/>
            <a:ext cx="4313768" cy="2458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xmlns="" id="{FA475B72-D008-3652-F919-93B4596FD8A3}"/>
              </a:ext>
            </a:extLst>
          </p:cNvPr>
          <p:cNvPicPr>
            <a:picLocks noChangeAspect="1"/>
          </p:cNvPicPr>
          <p:nvPr/>
        </p:nvPicPr>
        <p:blipFill rotWithShape="1">
          <a:blip r:embed="rId4"/>
          <a:srcRect r="3397" b="-778"/>
          <a:stretch/>
        </p:blipFill>
        <p:spPr>
          <a:xfrm>
            <a:off x="219808" y="3732840"/>
            <a:ext cx="3966860" cy="25544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xmlns="" id="{90B94BF7-BE98-5671-AD7C-C61D2CE8A737}"/>
              </a:ext>
            </a:extLst>
          </p:cNvPr>
          <p:cNvPicPr>
            <a:picLocks noChangeAspect="1"/>
          </p:cNvPicPr>
          <p:nvPr/>
        </p:nvPicPr>
        <p:blipFill>
          <a:blip r:embed="rId5"/>
          <a:stretch>
            <a:fillRect/>
          </a:stretch>
        </p:blipFill>
        <p:spPr>
          <a:xfrm>
            <a:off x="5019491" y="3732840"/>
            <a:ext cx="4244386" cy="25932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xmlns="" id="{43B17F1B-D4CC-B346-718C-BC6524A0A322}"/>
              </a:ext>
            </a:extLst>
          </p:cNvPr>
          <p:cNvSpPr txBox="1"/>
          <p:nvPr/>
        </p:nvSpPr>
        <p:spPr>
          <a:xfrm>
            <a:off x="158262" y="413239"/>
            <a:ext cx="3288323" cy="400110"/>
          </a:xfrm>
          <a:prstGeom prst="rect">
            <a:avLst/>
          </a:prstGeom>
          <a:noFill/>
        </p:spPr>
        <p:txBody>
          <a:bodyPr wrap="square" rtlCol="0">
            <a:spAutoFit/>
          </a:bodyPr>
          <a:lstStyle/>
          <a:p>
            <a:r>
              <a:rPr lang="en-IN" sz="2000" u="sng" dirty="0">
                <a:latin typeface="Arial" panose="020B0604020202020204" pitchFamily="34" charset="0"/>
                <a:cs typeface="Arial" panose="020B0604020202020204" pitchFamily="34" charset="0"/>
              </a:rPr>
              <a:t>RESULTS:</a:t>
            </a:r>
          </a:p>
        </p:txBody>
      </p:sp>
    </p:spTree>
    <p:extLst>
      <p:ext uri="{BB962C8B-B14F-4D97-AF65-F5344CB8AC3E}">
        <p14:creationId xmlns:p14="http://schemas.microsoft.com/office/powerpoint/2010/main" xmlns="" val="254899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96D0C44-1298-E0F7-381B-F67612041D97}"/>
              </a:ext>
            </a:extLst>
          </p:cNvPr>
          <p:cNvPicPr>
            <a:picLocks noChangeAspect="1"/>
          </p:cNvPicPr>
          <p:nvPr/>
        </p:nvPicPr>
        <p:blipFill rotWithShape="1">
          <a:blip r:embed="rId2"/>
          <a:srcRect t="4633" b="-4633"/>
          <a:stretch/>
        </p:blipFill>
        <p:spPr>
          <a:xfrm>
            <a:off x="304066" y="222833"/>
            <a:ext cx="4176000" cy="26003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xmlns="" id="{9223AEDC-BBF3-351A-681A-C51FC3C7C2C2}"/>
              </a:ext>
            </a:extLst>
          </p:cNvPr>
          <p:cNvPicPr>
            <a:picLocks noChangeAspect="1"/>
          </p:cNvPicPr>
          <p:nvPr/>
        </p:nvPicPr>
        <p:blipFill rotWithShape="1">
          <a:blip r:embed="rId3"/>
          <a:srcRect t="-241" r="4511" b="3086"/>
          <a:stretch/>
        </p:blipFill>
        <p:spPr>
          <a:xfrm>
            <a:off x="5008652" y="223966"/>
            <a:ext cx="4602461" cy="259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xmlns="" id="{55F25CB0-25FF-FF6C-A454-2278BC276EF6}"/>
              </a:ext>
            </a:extLst>
          </p:cNvPr>
          <p:cNvPicPr>
            <a:picLocks noChangeAspect="1"/>
          </p:cNvPicPr>
          <p:nvPr/>
        </p:nvPicPr>
        <p:blipFill rotWithShape="1">
          <a:blip r:embed="rId4"/>
          <a:srcRect l="1602" r="2017" b="3290"/>
          <a:stretch/>
        </p:blipFill>
        <p:spPr>
          <a:xfrm>
            <a:off x="217666" y="3564183"/>
            <a:ext cx="4262400" cy="25991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xmlns="" id="{9FFB8084-DE71-4650-DE9B-E7546FDA043D}"/>
              </a:ext>
            </a:extLst>
          </p:cNvPr>
          <p:cNvPicPr>
            <a:picLocks noChangeAspect="1"/>
          </p:cNvPicPr>
          <p:nvPr/>
        </p:nvPicPr>
        <p:blipFill>
          <a:blip r:embed="rId5"/>
          <a:stretch>
            <a:fillRect/>
          </a:stretch>
        </p:blipFill>
        <p:spPr>
          <a:xfrm>
            <a:off x="5070199" y="3542603"/>
            <a:ext cx="4602461" cy="26207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238719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FDB6497-27D5-3433-C011-A265B3CDC9E4}"/>
              </a:ext>
            </a:extLst>
          </p:cNvPr>
          <p:cNvSpPr txBox="1"/>
          <p:nvPr/>
        </p:nvSpPr>
        <p:spPr>
          <a:xfrm>
            <a:off x="430823" y="562708"/>
            <a:ext cx="8801100" cy="5139869"/>
          </a:xfrm>
          <a:prstGeom prst="rect">
            <a:avLst/>
          </a:prstGeom>
          <a:noFill/>
        </p:spPr>
        <p:txBody>
          <a:bodyPr wrap="square" rtlCol="0">
            <a:spAutoFit/>
          </a:bodyPr>
          <a:lstStyle/>
          <a:p>
            <a:r>
              <a:rPr lang="en-US" sz="2000" u="sng" dirty="0">
                <a:latin typeface="Arial" panose="020B0604020202020204" pitchFamily="34" charset="0"/>
                <a:cs typeface="Arial" panose="020B0604020202020204" pitchFamily="34" charset="0"/>
              </a:rPr>
              <a:t>APPLICATIONS: </a:t>
            </a:r>
          </a:p>
          <a:p>
            <a:endParaRPr lang="en-US" sz="2000"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Generally, data analysis in the context of the future of work on Glassdoor could have several applications:</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Trends in Job Market</a:t>
            </a:r>
          </a:p>
          <a:p>
            <a:pPr marL="285750" indent="-285750"/>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Salary and Compensation Insights</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Skill Mapping and Upskilling</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Diversity and Inclusion</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Employee Satisfaction Analysis</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Remote Work Trends</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Job Market Predictions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5873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C401725-17E9-B914-A63E-709796767479}"/>
              </a:ext>
            </a:extLst>
          </p:cNvPr>
          <p:cNvSpPr txBox="1"/>
          <p:nvPr/>
        </p:nvSpPr>
        <p:spPr>
          <a:xfrm>
            <a:off x="369277" y="413238"/>
            <a:ext cx="8818685" cy="5802924"/>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xmlns="" id="{44C4FEFF-8FAF-ABBC-9216-55595EBEDED3}"/>
              </a:ext>
            </a:extLst>
          </p:cNvPr>
          <p:cNvSpPr txBox="1"/>
          <p:nvPr/>
        </p:nvSpPr>
        <p:spPr>
          <a:xfrm>
            <a:off x="369277" y="808892"/>
            <a:ext cx="9231924" cy="6801862"/>
          </a:xfrm>
          <a:prstGeom prst="rect">
            <a:avLst/>
          </a:prstGeom>
          <a:noFill/>
        </p:spPr>
        <p:txBody>
          <a:bodyPr wrap="square" rtlCol="0">
            <a:spAutoFit/>
          </a:bodyPr>
          <a:lstStyle/>
          <a:p>
            <a:pPr algn="just"/>
            <a:r>
              <a:rPr lang="en-IN" sz="2000" dirty="0">
                <a:latin typeface="Arial" panose="020B0604020202020204" pitchFamily="34" charset="0"/>
                <a:cs typeface="Arial" panose="020B0604020202020204" pitchFamily="34" charset="0"/>
              </a:rPr>
              <a:t>CONCLUSION: </a:t>
            </a:r>
          </a:p>
          <a:p>
            <a:pPr algn="just"/>
            <a:endParaRPr lang="en-IN" sz="2000" b="1"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In the future, the Glassdoor jobs project can be improved in several ways:</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Use smart computer techniques to understand job descriptions and reviews better.</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 Look at more factors like salaries, benefits, and company culture for a complete view of the job market.</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Compare different industries, regions, or job roles to find trends and strengths.</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Show the data in easy-to-understand charts and maps.</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Keep the information up-to-date by regularly getting new data from Glassdoor.</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By doing these things, we can provide valuable insights for job seekers and companies, making the job market more transparent and efficient.</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Overall, the future work for the data analysis of the Glassdoor jobs project holds immense potential in terms of uncovering valuable insights, providing actionable recommendations, and empowering job seekers and companies alike. By leveraging advanced analytical techniques and continuously improving the data analysis pipeline, the project can contribute to enhancing transparency and efficiency in the job </a:t>
            </a:r>
            <a:r>
              <a:rPr lang="en-US" dirty="0" smtClean="0">
                <a:latin typeface="Arial" panose="020B0604020202020204" pitchFamily="34" charset="0"/>
                <a:cs typeface="Arial" panose="020B0604020202020204" pitchFamily="34" charset="0"/>
              </a:rPr>
              <a:t>market</a:t>
            </a:r>
          </a:p>
          <a:p>
            <a:pPr algn="just"/>
            <a:endParaRPr lang="en-IN" dirty="0" smtClean="0">
              <a:latin typeface="Arial" panose="020B0604020202020204" pitchFamily="34" charset="0"/>
              <a:cs typeface="Arial" panose="020B0604020202020204" pitchFamily="34" charset="0"/>
            </a:endParaRPr>
          </a:p>
          <a:p>
            <a:pPr algn="just"/>
            <a:endParaRPr lang="en-IN" dirty="0" smtClean="0">
              <a:latin typeface="Arial" panose="020B0604020202020204" pitchFamily="34" charset="0"/>
              <a:cs typeface="Arial" panose="020B0604020202020204" pitchFamily="34" charset="0"/>
            </a:endParaRPr>
          </a:p>
          <a:p>
            <a:pPr algn="just"/>
            <a:endParaRPr lang="en-IN" dirty="0" smtClean="0">
              <a:latin typeface="Arial" panose="020B0604020202020204" pitchFamily="34" charset="0"/>
              <a:cs typeface="Arial" panose="020B0604020202020204" pitchFamily="34" charset="0"/>
            </a:endParaRPr>
          </a:p>
          <a:p>
            <a:pPr algn="just"/>
            <a:endParaRPr lang="en-IN" dirty="0" smtClean="0">
              <a:latin typeface="Arial" panose="020B0604020202020204" pitchFamily="34" charset="0"/>
              <a:cs typeface="Arial" panose="020B0604020202020204" pitchFamily="34" charset="0"/>
            </a:endParaRPr>
          </a:p>
          <a:p>
            <a:pPr algn="just"/>
            <a:endParaRPr lang="en-IN" dirty="0" smtClean="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338459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179</TotalTime>
  <Words>546</Words>
  <Application>Microsoft Office PowerPoint</Application>
  <PresentationFormat>Custom</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THE FUTURE OF WORK: DATA ANALYSIS OF GLASSDOOR JOBS PROJECT</vt:lpstr>
      <vt:lpstr>TEAM ID : LTVIP2023TMID04038</vt:lpstr>
      <vt:lpstr>INTRODUCTION ABOUT THE PROJECT</vt:lpstr>
      <vt:lpstr>Slide 4</vt:lpstr>
      <vt:lpstr>Slide 5</vt:lpstr>
      <vt:lpstr>Slide 6</vt:lpstr>
      <vt:lpstr>Slide 7</vt:lpstr>
      <vt:lpstr>Slide 8</vt:lpstr>
      <vt:lpstr>Slide 9</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WORK DATA ANALYSIS OF GLASSDOOR JOBS PROJECT</dc:title>
  <dc:creator>dinesh bobbili</dc:creator>
  <cp:lastModifiedBy>Revathi</cp:lastModifiedBy>
  <cp:revision>6</cp:revision>
  <dcterms:created xsi:type="dcterms:W3CDTF">2023-08-01T12:16:43Z</dcterms:created>
  <dcterms:modified xsi:type="dcterms:W3CDTF">2023-08-02T04:41:33Z</dcterms:modified>
</cp:coreProperties>
</file>