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307" r:id="rId2"/>
    <p:sldId id="320" r:id="rId3"/>
    <p:sldId id="322" r:id="rId4"/>
    <p:sldId id="311" r:id="rId5"/>
  </p:sldIdLst>
  <p:sldSz cx="12190413" cy="6858000"/>
  <p:notesSz cx="6858000" cy="9144000"/>
  <p:custDataLst>
    <p:tags r:id="rId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6ED"/>
    <a:srgbClr val="D3EBF1"/>
    <a:srgbClr val="3B99B3"/>
    <a:srgbClr val="EF9B3F"/>
    <a:srgbClr val="7C35B1"/>
    <a:srgbClr val="E3D5FF"/>
    <a:srgbClr val="DBC9FF"/>
    <a:srgbClr val="FFE9A3"/>
    <a:srgbClr val="EA812A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92143" autoAdjust="0"/>
  </p:normalViewPr>
  <p:slideViewPr>
    <p:cSldViewPr snapToGrid="0" snapToObjects="1">
      <p:cViewPr varScale="1">
        <p:scale>
          <a:sx n="88" d="100"/>
          <a:sy n="88" d="100"/>
        </p:scale>
        <p:origin x="904" y="176"/>
      </p:cViewPr>
      <p:guideLst>
        <p:guide orient="horz" pos="2160"/>
        <p:guide pos="340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82"/>
    </p:cViewPr>
  </p:sorterViewPr>
  <p:notesViewPr>
    <p:cSldViewPr snapToGrid="0" snapToObjects="1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213C9-B994-4B5C-9C3A-9293F72C1D8C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47E8-51D2-418B-8945-8C1FED6032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61145-E92B-4F63-AF7A-49A24C47DE3E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9FBFB-AED3-4462-8BE1-9FCD776E0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FBFB-AED3-4462-8BE1-9FCD776E0E6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8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FBFB-AED3-4462-8BE1-9FCD776E0E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3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r="14146"/>
          <a:stretch/>
        </p:blipFill>
        <p:spPr bwMode="auto">
          <a:xfrm flipH="1">
            <a:off x="-5" y="4"/>
            <a:ext cx="971729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883" y="2"/>
            <a:ext cx="10158678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直角三角形 5"/>
          <p:cNvSpPr/>
          <p:nvPr userDrawn="1"/>
        </p:nvSpPr>
        <p:spPr>
          <a:xfrm flipH="1">
            <a:off x="3885585" y="10518"/>
            <a:ext cx="5137055" cy="6858000"/>
          </a:xfrm>
          <a:prstGeom prst="rt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4039240" y="0"/>
            <a:ext cx="5137055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>
            <a:off x="9021001" y="-1"/>
            <a:ext cx="1569757" cy="6858001"/>
          </a:xfrm>
          <a:prstGeom prst="flowChartProcess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>
            <a:off x="9176297" y="-1"/>
            <a:ext cx="3014116" cy="685800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/>
          <a:lstStyle/>
          <a:p>
            <a:fld id="{5ACC1BAF-0D05-1D47-B6E8-8284DFEEBBE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/>
          <a:lstStyle/>
          <a:p>
            <a:fld id="{10CD903F-3BFB-D742-8941-21F0488E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387940" y="-7950"/>
            <a:ext cx="10827995" cy="6883141"/>
            <a:chOff x="1229788" y="-7951"/>
            <a:chExt cx="9594176" cy="6883141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229788" y="-7951"/>
              <a:ext cx="4687848" cy="6876000"/>
              <a:chOff x="758355" y="0"/>
              <a:chExt cx="4763085" cy="6876000"/>
            </a:xfrm>
          </p:grpSpPr>
          <p:sp>
            <p:nvSpPr>
              <p:cNvPr id="22" name="直角三角形 21"/>
              <p:cNvSpPr/>
              <p:nvPr userDrawn="1"/>
            </p:nvSpPr>
            <p:spPr>
              <a:xfrm flipH="1">
                <a:off x="758355" y="10518"/>
                <a:ext cx="4624754" cy="6858000"/>
              </a:xfrm>
              <a:prstGeom prst="rtTriangl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 userDrawn="1"/>
            </p:nvSpPr>
            <p:spPr>
              <a:xfrm flipH="1">
                <a:off x="896686" y="0"/>
                <a:ext cx="4624754" cy="6876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flipH="1">
              <a:off x="5782186" y="2667"/>
              <a:ext cx="492822" cy="6858019"/>
              <a:chOff x="5426430" y="-2"/>
              <a:chExt cx="527036" cy="6858019"/>
            </a:xfrm>
          </p:grpSpPr>
          <p:sp>
            <p:nvSpPr>
              <p:cNvPr id="25" name="流程图: 过程 24"/>
              <p:cNvSpPr/>
              <p:nvPr userDrawn="1"/>
            </p:nvSpPr>
            <p:spPr>
              <a:xfrm>
                <a:off x="5426430" y="-2"/>
                <a:ext cx="373105" cy="685800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流程图: 过程 25"/>
              <p:cNvSpPr/>
              <p:nvPr userDrawn="1"/>
            </p:nvSpPr>
            <p:spPr>
              <a:xfrm>
                <a:off x="5567516" y="16"/>
                <a:ext cx="385950" cy="6858001"/>
              </a:xfrm>
              <a:prstGeom prst="flowChartProcess">
                <a:avLst/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 userDrawn="1"/>
          </p:nvSpPr>
          <p:spPr>
            <a:xfrm>
              <a:off x="5917633" y="-810"/>
              <a:ext cx="4906331" cy="68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 userDrawn="1"/>
        </p:nvSpPr>
        <p:spPr>
          <a:xfrm>
            <a:off x="1058" y="1012810"/>
            <a:ext cx="1015779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91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" name="组合 1"/>
          <p:cNvGrpSpPr/>
          <p:nvPr userDrawn="1"/>
        </p:nvGrpSpPr>
        <p:grpSpPr>
          <a:xfrm flipH="1">
            <a:off x="-4108" y="-7950"/>
            <a:ext cx="10827995" cy="6883141"/>
            <a:chOff x="1229788" y="-7951"/>
            <a:chExt cx="9594176" cy="6883141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229788" y="-7951"/>
              <a:ext cx="4687848" cy="6876000"/>
              <a:chOff x="758355" y="0"/>
              <a:chExt cx="4763085" cy="6876000"/>
            </a:xfrm>
          </p:grpSpPr>
          <p:sp>
            <p:nvSpPr>
              <p:cNvPr id="22" name="直角三角形 21"/>
              <p:cNvSpPr/>
              <p:nvPr userDrawn="1"/>
            </p:nvSpPr>
            <p:spPr>
              <a:xfrm flipH="1">
                <a:off x="758355" y="10518"/>
                <a:ext cx="4624754" cy="6858000"/>
              </a:xfrm>
              <a:prstGeom prst="rtTriangl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 userDrawn="1"/>
            </p:nvSpPr>
            <p:spPr>
              <a:xfrm flipH="1">
                <a:off x="896686" y="0"/>
                <a:ext cx="4624754" cy="6876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flipH="1">
              <a:off x="5782186" y="2667"/>
              <a:ext cx="492822" cy="6858019"/>
              <a:chOff x="5426430" y="-2"/>
              <a:chExt cx="527036" cy="6858019"/>
            </a:xfrm>
          </p:grpSpPr>
          <p:sp>
            <p:nvSpPr>
              <p:cNvPr id="25" name="流程图: 过程 24"/>
              <p:cNvSpPr/>
              <p:nvPr userDrawn="1"/>
            </p:nvSpPr>
            <p:spPr>
              <a:xfrm>
                <a:off x="5426430" y="-2"/>
                <a:ext cx="373105" cy="6858001"/>
              </a:xfrm>
              <a:prstGeom prst="flowChart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流程图: 过程 25"/>
              <p:cNvSpPr/>
              <p:nvPr userDrawn="1"/>
            </p:nvSpPr>
            <p:spPr>
              <a:xfrm>
                <a:off x="5567516" y="16"/>
                <a:ext cx="385950" cy="6858001"/>
              </a:xfrm>
              <a:prstGeom prst="flowChartProcess">
                <a:avLst/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 userDrawn="1"/>
          </p:nvSpPr>
          <p:spPr>
            <a:xfrm>
              <a:off x="5917633" y="-810"/>
              <a:ext cx="4906331" cy="68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09FF666-0FFB-41E2-BE42-7C6A6CED03EE}"/>
              </a:ext>
            </a:extLst>
          </p:cNvPr>
          <p:cNvGrpSpPr/>
          <p:nvPr userDrawn="1"/>
        </p:nvGrpSpPr>
        <p:grpSpPr>
          <a:xfrm>
            <a:off x="261367" y="185009"/>
            <a:ext cx="545762" cy="582767"/>
            <a:chOff x="984124" y="1727126"/>
            <a:chExt cx="655085" cy="676097"/>
          </a:xfrm>
          <a:solidFill>
            <a:schemeClr val="accent3"/>
          </a:solidFill>
        </p:grpSpPr>
        <p:sp>
          <p:nvSpPr>
            <p:cNvPr id="19" name="矩形 4">
              <a:extLst>
                <a:ext uri="{FF2B5EF4-FFF2-40B4-BE49-F238E27FC236}">
                  <a16:creationId xmlns:a16="http://schemas.microsoft.com/office/drawing/2014/main" xmlns="" id="{C279BFC5-2242-4CE9-B8CF-258D7A9E4974}"/>
                </a:ext>
              </a:extLst>
            </p:cNvPr>
            <p:cNvSpPr/>
            <p:nvPr userDrawn="1"/>
          </p:nvSpPr>
          <p:spPr>
            <a:xfrm>
              <a:off x="984124" y="1727126"/>
              <a:ext cx="486883" cy="492324"/>
            </a:xfrm>
            <a:custGeom>
              <a:avLst/>
              <a:gdLst/>
              <a:ahLst/>
              <a:cxnLst/>
              <a:rect l="l" t="t" r="r" b="b"/>
              <a:pathLst>
                <a:path w="365162" h="369243">
                  <a:moveTo>
                    <a:pt x="0" y="0"/>
                  </a:moveTo>
                  <a:lnTo>
                    <a:pt x="365162" y="0"/>
                  </a:lnTo>
                  <a:lnTo>
                    <a:pt x="365162" y="223706"/>
                  </a:lnTo>
                  <a:lnTo>
                    <a:pt x="223706" y="223706"/>
                  </a:lnTo>
                  <a:lnTo>
                    <a:pt x="223706" y="369243"/>
                  </a:lnTo>
                  <a:lnTo>
                    <a:pt x="0" y="369243"/>
                  </a:lnTo>
                  <a:lnTo>
                    <a:pt x="0" y="223706"/>
                  </a:lnTo>
                  <a:lnTo>
                    <a:pt x="0" y="40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xmlns="" id="{9A2B5685-8DC8-4F78-AE62-AF9D99C0B1C0}"/>
                </a:ext>
              </a:extLst>
            </p:cNvPr>
            <p:cNvSpPr/>
            <p:nvPr userDrawn="1"/>
          </p:nvSpPr>
          <p:spPr>
            <a:xfrm>
              <a:off x="1286950" y="2025400"/>
              <a:ext cx="352259" cy="377823"/>
            </a:xfrm>
            <a:custGeom>
              <a:avLst/>
              <a:gdLst/>
              <a:ahLst/>
              <a:cxnLst/>
              <a:rect l="l" t="t" r="r" b="b"/>
              <a:pathLst>
                <a:path w="264194" h="283367">
                  <a:moveTo>
                    <a:pt x="138042" y="0"/>
                  </a:moveTo>
                  <a:lnTo>
                    <a:pt x="264194" y="0"/>
                  </a:lnTo>
                  <a:lnTo>
                    <a:pt x="264194" y="282911"/>
                  </a:lnTo>
                  <a:lnTo>
                    <a:pt x="264194" y="282911"/>
                  </a:lnTo>
                  <a:lnTo>
                    <a:pt x="264194" y="283367"/>
                  </a:lnTo>
                  <a:lnTo>
                    <a:pt x="0" y="283367"/>
                  </a:lnTo>
                  <a:lnTo>
                    <a:pt x="0" y="141457"/>
                  </a:lnTo>
                  <a:lnTo>
                    <a:pt x="138042" y="14145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29" name="Picture 3" descr="E:\公司logo\HEXING英文PNG(横小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475" y="95250"/>
            <a:ext cx="896806" cy="7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6101203" y="10637"/>
            <a:ext cx="6088315" cy="6842493"/>
          </a:xfrm>
          <a:custGeom>
            <a:avLst/>
            <a:gdLst/>
            <a:ahLst/>
            <a:cxnLst/>
            <a:rect l="l" t="t" r="r" b="b"/>
            <a:pathLst>
              <a:path w="5394569" h="6842493">
                <a:moveTo>
                  <a:pt x="5388463" y="0"/>
                </a:moveTo>
                <a:lnTo>
                  <a:pt x="5394569" y="0"/>
                </a:lnTo>
                <a:lnTo>
                  <a:pt x="5394569" y="6842493"/>
                </a:lnTo>
                <a:lnTo>
                  <a:pt x="0" y="6842493"/>
                </a:lnTo>
                <a:close/>
              </a:path>
            </a:pathLst>
          </a:cu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884" y="4"/>
            <a:ext cx="6088318" cy="6850245"/>
          </a:xfrm>
          <a:custGeom>
            <a:avLst/>
            <a:gdLst/>
            <a:ahLst/>
            <a:cxnLst/>
            <a:rect l="l" t="t" r="r" b="b"/>
            <a:pathLst>
              <a:path w="5394571" h="6850245">
                <a:moveTo>
                  <a:pt x="0" y="0"/>
                </a:moveTo>
                <a:lnTo>
                  <a:pt x="5394571" y="0"/>
                </a:lnTo>
                <a:lnTo>
                  <a:pt x="0" y="6850245"/>
                </a:lnTo>
                <a:close/>
              </a:path>
            </a:pathLst>
          </a:cu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38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09FF666-0FFB-41E2-BE42-7C6A6CED03EE}"/>
              </a:ext>
            </a:extLst>
          </p:cNvPr>
          <p:cNvGrpSpPr/>
          <p:nvPr userDrawn="1"/>
        </p:nvGrpSpPr>
        <p:grpSpPr>
          <a:xfrm>
            <a:off x="261367" y="185009"/>
            <a:ext cx="545762" cy="582767"/>
            <a:chOff x="984124" y="1727126"/>
            <a:chExt cx="655085" cy="676097"/>
          </a:xfrm>
          <a:solidFill>
            <a:schemeClr val="accent3"/>
          </a:solidFill>
        </p:grpSpPr>
        <p:sp>
          <p:nvSpPr>
            <p:cNvPr id="6" name="矩形 4">
              <a:extLst>
                <a:ext uri="{FF2B5EF4-FFF2-40B4-BE49-F238E27FC236}">
                  <a16:creationId xmlns:a16="http://schemas.microsoft.com/office/drawing/2014/main" xmlns="" id="{C279BFC5-2242-4CE9-B8CF-258D7A9E4974}"/>
                </a:ext>
              </a:extLst>
            </p:cNvPr>
            <p:cNvSpPr/>
            <p:nvPr userDrawn="1"/>
          </p:nvSpPr>
          <p:spPr>
            <a:xfrm>
              <a:off x="984124" y="1727126"/>
              <a:ext cx="486883" cy="492324"/>
            </a:xfrm>
            <a:custGeom>
              <a:avLst/>
              <a:gdLst/>
              <a:ahLst/>
              <a:cxnLst/>
              <a:rect l="l" t="t" r="r" b="b"/>
              <a:pathLst>
                <a:path w="365162" h="369243">
                  <a:moveTo>
                    <a:pt x="0" y="0"/>
                  </a:moveTo>
                  <a:lnTo>
                    <a:pt x="365162" y="0"/>
                  </a:lnTo>
                  <a:lnTo>
                    <a:pt x="365162" y="223706"/>
                  </a:lnTo>
                  <a:lnTo>
                    <a:pt x="223706" y="223706"/>
                  </a:lnTo>
                  <a:lnTo>
                    <a:pt x="223706" y="369243"/>
                  </a:lnTo>
                  <a:lnTo>
                    <a:pt x="0" y="369243"/>
                  </a:lnTo>
                  <a:lnTo>
                    <a:pt x="0" y="223706"/>
                  </a:lnTo>
                  <a:lnTo>
                    <a:pt x="0" y="40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xmlns="" id="{9A2B5685-8DC8-4F78-AE62-AF9D99C0B1C0}"/>
                </a:ext>
              </a:extLst>
            </p:cNvPr>
            <p:cNvSpPr/>
            <p:nvPr userDrawn="1"/>
          </p:nvSpPr>
          <p:spPr>
            <a:xfrm>
              <a:off x="1286950" y="2025400"/>
              <a:ext cx="352259" cy="377823"/>
            </a:xfrm>
            <a:custGeom>
              <a:avLst/>
              <a:gdLst/>
              <a:ahLst/>
              <a:cxnLst/>
              <a:rect l="l" t="t" r="r" b="b"/>
              <a:pathLst>
                <a:path w="264194" h="283367">
                  <a:moveTo>
                    <a:pt x="138042" y="0"/>
                  </a:moveTo>
                  <a:lnTo>
                    <a:pt x="264194" y="0"/>
                  </a:lnTo>
                  <a:lnTo>
                    <a:pt x="264194" y="282911"/>
                  </a:lnTo>
                  <a:lnTo>
                    <a:pt x="264194" y="282911"/>
                  </a:lnTo>
                  <a:lnTo>
                    <a:pt x="264194" y="283367"/>
                  </a:lnTo>
                  <a:lnTo>
                    <a:pt x="0" y="283367"/>
                  </a:lnTo>
                  <a:lnTo>
                    <a:pt x="0" y="141457"/>
                  </a:lnTo>
                  <a:lnTo>
                    <a:pt x="138042" y="14145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027" name="Picture 3" descr="E:\公司logo\HEXING英文PNG(横小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475" y="95250"/>
            <a:ext cx="896806" cy="7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/>
          <p:cNvSpPr/>
          <p:nvPr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-500" y="3590559"/>
            <a:ext cx="12191970" cy="326744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-500" y="3125338"/>
            <a:ext cx="12191970" cy="373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流程图: 过程 5"/>
          <p:cNvSpPr/>
          <p:nvPr userDrawn="1"/>
        </p:nvSpPr>
        <p:spPr>
          <a:xfrm>
            <a:off x="1057" y="3002507"/>
            <a:ext cx="12190413" cy="3855496"/>
          </a:xfrm>
          <a:prstGeom prst="flowChartProcess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素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/>
          <p:cNvSpPr/>
          <p:nvPr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057" y="0"/>
            <a:ext cx="12190413" cy="6858000"/>
          </a:xfrm>
          <a:prstGeom prst="rect">
            <a:avLst/>
          </a:prstGeom>
          <a:gradFill>
            <a:gsLst>
              <a:gs pos="42000">
                <a:schemeClr val="accent2">
                  <a:alpha val="78000"/>
                </a:schemeClr>
              </a:gs>
              <a:gs pos="0">
                <a:schemeClr val="accent2">
                  <a:lumMod val="75000"/>
                </a:schemeClr>
              </a:gs>
              <a:gs pos="69000">
                <a:schemeClr val="accent3">
                  <a:alpha val="67000"/>
                </a:schemeClr>
              </a:gs>
              <a:gs pos="97000">
                <a:schemeClr val="accent4">
                  <a:alpha val="88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-500" y="2670629"/>
            <a:ext cx="12191970" cy="418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09FF666-0FFB-41E2-BE42-7C6A6CED03EE}"/>
              </a:ext>
            </a:extLst>
          </p:cNvPr>
          <p:cNvGrpSpPr/>
          <p:nvPr userDrawn="1"/>
        </p:nvGrpSpPr>
        <p:grpSpPr>
          <a:xfrm>
            <a:off x="261367" y="185009"/>
            <a:ext cx="545762" cy="582767"/>
            <a:chOff x="984124" y="1727126"/>
            <a:chExt cx="655085" cy="676097"/>
          </a:xfrm>
          <a:solidFill>
            <a:schemeClr val="bg1"/>
          </a:solidFill>
        </p:grpSpPr>
        <p:sp>
          <p:nvSpPr>
            <p:cNvPr id="6" name="矩形 4">
              <a:extLst>
                <a:ext uri="{FF2B5EF4-FFF2-40B4-BE49-F238E27FC236}">
                  <a16:creationId xmlns:a16="http://schemas.microsoft.com/office/drawing/2014/main" xmlns="" id="{C279BFC5-2242-4CE9-B8CF-258D7A9E4974}"/>
                </a:ext>
              </a:extLst>
            </p:cNvPr>
            <p:cNvSpPr/>
            <p:nvPr userDrawn="1"/>
          </p:nvSpPr>
          <p:spPr>
            <a:xfrm>
              <a:off x="984124" y="1727126"/>
              <a:ext cx="486883" cy="492324"/>
            </a:xfrm>
            <a:custGeom>
              <a:avLst/>
              <a:gdLst/>
              <a:ahLst/>
              <a:cxnLst/>
              <a:rect l="l" t="t" r="r" b="b"/>
              <a:pathLst>
                <a:path w="365162" h="369243">
                  <a:moveTo>
                    <a:pt x="0" y="0"/>
                  </a:moveTo>
                  <a:lnTo>
                    <a:pt x="365162" y="0"/>
                  </a:lnTo>
                  <a:lnTo>
                    <a:pt x="365162" y="223706"/>
                  </a:lnTo>
                  <a:lnTo>
                    <a:pt x="223706" y="223706"/>
                  </a:lnTo>
                  <a:lnTo>
                    <a:pt x="223706" y="369243"/>
                  </a:lnTo>
                  <a:lnTo>
                    <a:pt x="0" y="369243"/>
                  </a:lnTo>
                  <a:lnTo>
                    <a:pt x="0" y="223706"/>
                  </a:lnTo>
                  <a:lnTo>
                    <a:pt x="0" y="40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xmlns="" id="{9A2B5685-8DC8-4F78-AE62-AF9D99C0B1C0}"/>
                </a:ext>
              </a:extLst>
            </p:cNvPr>
            <p:cNvSpPr/>
            <p:nvPr userDrawn="1"/>
          </p:nvSpPr>
          <p:spPr>
            <a:xfrm>
              <a:off x="1286950" y="2025400"/>
              <a:ext cx="352259" cy="377823"/>
            </a:xfrm>
            <a:custGeom>
              <a:avLst/>
              <a:gdLst/>
              <a:ahLst/>
              <a:cxnLst/>
              <a:rect l="l" t="t" r="r" b="b"/>
              <a:pathLst>
                <a:path w="264194" h="283367">
                  <a:moveTo>
                    <a:pt x="138042" y="0"/>
                  </a:moveTo>
                  <a:lnTo>
                    <a:pt x="264194" y="0"/>
                  </a:lnTo>
                  <a:lnTo>
                    <a:pt x="264194" y="282911"/>
                  </a:lnTo>
                  <a:lnTo>
                    <a:pt x="264194" y="282911"/>
                  </a:lnTo>
                  <a:lnTo>
                    <a:pt x="264194" y="283367"/>
                  </a:lnTo>
                  <a:lnTo>
                    <a:pt x="0" y="283367"/>
                  </a:lnTo>
                  <a:lnTo>
                    <a:pt x="0" y="141457"/>
                  </a:lnTo>
                  <a:lnTo>
                    <a:pt x="138042" y="14145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8" name="Picture 3" descr="E:\公司logo\HEXING英文PNG(横小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475" y="95250"/>
            <a:ext cx="896806" cy="7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497" y="482602"/>
            <a:ext cx="7517422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364" y="951924"/>
            <a:ext cx="5485686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631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9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08" r:id="rId3"/>
    <p:sldLayoutId id="2147483689" r:id="rId4"/>
    <p:sldLayoutId id="2147483690" r:id="rId5"/>
    <p:sldLayoutId id="2147483694" r:id="rId6"/>
    <p:sldLayoutId id="2147483693" r:id="rId7"/>
    <p:sldLayoutId id="2147483706" r:id="rId8"/>
    <p:sldLayoutId id="2147483707" r:id="rId9"/>
    <p:sldLayoutId id="214748370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22286" y="5807193"/>
            <a:ext cx="490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系统软件事业部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r">
              <a:defRPr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月</a:t>
            </a:r>
          </a:p>
        </p:txBody>
      </p:sp>
      <p:sp>
        <p:nvSpPr>
          <p:cNvPr id="3" name="矩形 2"/>
          <p:cNvSpPr/>
          <p:nvPr/>
        </p:nvSpPr>
        <p:spPr>
          <a:xfrm>
            <a:off x="3825347" y="2776579"/>
            <a:ext cx="635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/>
            </a:pPr>
            <a:r>
              <a:rPr lang="zh-CN" altLang="en-US" sz="7200" b="1" dirty="0">
                <a:ln w="2222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2590B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</a:rPr>
              <a:t>统一应用平台</a:t>
            </a:r>
            <a:endParaRPr lang="en-US" altLang="zh-CN" sz="7200" b="1" dirty="0">
              <a:ln w="22225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2590B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050" name="Picture 2" descr="E:\公司logo\HEXING英文PNG(横小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18" y="334236"/>
            <a:ext cx="1461449" cy="12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254934" y="2220123"/>
            <a:ext cx="3199091" cy="2160000"/>
            <a:chOff x="1630680" y="1764505"/>
            <a:chExt cx="2880482" cy="2041783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1630680" y="1764505"/>
              <a:ext cx="42139" cy="20417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3034806" y="363114"/>
              <a:ext cx="44239" cy="2852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69023" y="1769006"/>
              <a:ext cx="42139" cy="383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1856451" y="3535785"/>
              <a:ext cx="44239" cy="4957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805551" y="4094340"/>
            <a:ext cx="4875462" cy="523220"/>
          </a:xfrm>
          <a:custGeom>
            <a:avLst/>
            <a:gdLst>
              <a:gd name="connsiteX0" fmla="*/ 0 w 3337131"/>
              <a:gd name="connsiteY0" fmla="*/ 0 h 523220"/>
              <a:gd name="connsiteX1" fmla="*/ 3337131 w 3337131"/>
              <a:gd name="connsiteY1" fmla="*/ 0 h 523220"/>
              <a:gd name="connsiteX2" fmla="*/ 3337131 w 3337131"/>
              <a:gd name="connsiteY2" fmla="*/ 523220 h 523220"/>
              <a:gd name="connsiteX3" fmla="*/ 0 w 3337131"/>
              <a:gd name="connsiteY3" fmla="*/ 523220 h 523220"/>
              <a:gd name="connsiteX4" fmla="*/ 0 w 3337131"/>
              <a:gd name="connsiteY4" fmla="*/ 0 h 523220"/>
              <a:gd name="connsiteX0" fmla="*/ 0 w 3337131"/>
              <a:gd name="connsiteY0" fmla="*/ 0 h 534795"/>
              <a:gd name="connsiteX1" fmla="*/ 3337131 w 3337131"/>
              <a:gd name="connsiteY1" fmla="*/ 0 h 534795"/>
              <a:gd name="connsiteX2" fmla="*/ 3001465 w 3337131"/>
              <a:gd name="connsiteY2" fmla="*/ 534795 h 534795"/>
              <a:gd name="connsiteX3" fmla="*/ 0 w 3337131"/>
              <a:gd name="connsiteY3" fmla="*/ 523220 h 534795"/>
              <a:gd name="connsiteX4" fmla="*/ 0 w 3337131"/>
              <a:gd name="connsiteY4" fmla="*/ 0 h 534795"/>
              <a:gd name="connsiteX0" fmla="*/ 0 w 3337131"/>
              <a:gd name="connsiteY0" fmla="*/ 0 h 534795"/>
              <a:gd name="connsiteX1" fmla="*/ 3337131 w 3337131"/>
              <a:gd name="connsiteY1" fmla="*/ 0 h 534795"/>
              <a:gd name="connsiteX2" fmla="*/ 2920443 w 3337131"/>
              <a:gd name="connsiteY2" fmla="*/ 534795 h 534795"/>
              <a:gd name="connsiteX3" fmla="*/ 0 w 3337131"/>
              <a:gd name="connsiteY3" fmla="*/ 523220 h 534795"/>
              <a:gd name="connsiteX4" fmla="*/ 0 w 3337131"/>
              <a:gd name="connsiteY4" fmla="*/ 0 h 534795"/>
              <a:gd name="connsiteX0" fmla="*/ 0 w 3337131"/>
              <a:gd name="connsiteY0" fmla="*/ 0 h 523220"/>
              <a:gd name="connsiteX1" fmla="*/ 3337131 w 3337131"/>
              <a:gd name="connsiteY1" fmla="*/ 0 h 523220"/>
              <a:gd name="connsiteX2" fmla="*/ 2561628 w 3337131"/>
              <a:gd name="connsiteY2" fmla="*/ 507979 h 523220"/>
              <a:gd name="connsiteX3" fmla="*/ 0 w 3337131"/>
              <a:gd name="connsiteY3" fmla="*/ 523220 h 523220"/>
              <a:gd name="connsiteX4" fmla="*/ 0 w 3337131"/>
              <a:gd name="connsiteY4" fmla="*/ 0 h 523220"/>
              <a:gd name="connsiteX0" fmla="*/ 0 w 3001465"/>
              <a:gd name="connsiteY0" fmla="*/ 0 h 523220"/>
              <a:gd name="connsiteX1" fmla="*/ 3001465 w 3001465"/>
              <a:gd name="connsiteY1" fmla="*/ 13407 h 523220"/>
              <a:gd name="connsiteX2" fmla="*/ 2561628 w 3001465"/>
              <a:gd name="connsiteY2" fmla="*/ 507979 h 523220"/>
              <a:gd name="connsiteX3" fmla="*/ 0 w 3001465"/>
              <a:gd name="connsiteY3" fmla="*/ 523220 h 523220"/>
              <a:gd name="connsiteX4" fmla="*/ 0 w 3001465"/>
              <a:gd name="connsiteY4" fmla="*/ 0 h 523220"/>
              <a:gd name="connsiteX0" fmla="*/ 0 w 2915740"/>
              <a:gd name="connsiteY0" fmla="*/ 0 h 523220"/>
              <a:gd name="connsiteX1" fmla="*/ 2915740 w 2915740"/>
              <a:gd name="connsiteY1" fmla="*/ 7891 h 523220"/>
              <a:gd name="connsiteX2" fmla="*/ 2561628 w 2915740"/>
              <a:gd name="connsiteY2" fmla="*/ 507979 h 523220"/>
              <a:gd name="connsiteX3" fmla="*/ 0 w 2915740"/>
              <a:gd name="connsiteY3" fmla="*/ 523220 h 523220"/>
              <a:gd name="connsiteX4" fmla="*/ 0 w 291574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740" h="523220">
                <a:moveTo>
                  <a:pt x="0" y="0"/>
                </a:moveTo>
                <a:lnTo>
                  <a:pt x="2915740" y="7891"/>
                </a:lnTo>
                <a:lnTo>
                  <a:pt x="2561628" y="507979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2590B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 panose="020F0502020204030204" pitchFamily="34" charset="0"/>
              </a:rPr>
              <a:t>分布式存储</a:t>
            </a:r>
            <a:endParaRPr lang="en-US" altLang="zh-CN" sz="2800" b="1" spc="300" dirty="0">
              <a:ln w="15875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2590B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95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957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2" y="365126"/>
            <a:ext cx="10304042" cy="718607"/>
          </a:xfrm>
        </p:spPr>
        <p:txBody>
          <a:bodyPr/>
          <a:lstStyle/>
          <a:p>
            <a:r>
              <a:rPr lang="zh-CN" altLang="en-US" sz="4000" dirty="0" smtClean="0">
                <a:latin typeface="DengXian" charset="-122"/>
                <a:ea typeface="DengXian" charset="-122"/>
                <a:cs typeface="DengXian" charset="-122"/>
              </a:rPr>
              <a:t>分布式存储问题</a:t>
            </a:r>
            <a:endParaRPr lang="en-US" sz="40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337733"/>
            <a:ext cx="10305288" cy="48392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业务应用类型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事务性应用</a:t>
            </a:r>
            <a:r>
              <a:rPr lang="en-US" altLang="zh-CN" dirty="0" smtClean="0">
                <a:latin typeface="DengXian" charset="-122"/>
                <a:ea typeface="DengXian" charset="-122"/>
                <a:cs typeface="DengXian" charset="-122"/>
              </a:rPr>
              <a:t> (</a:t>
            </a:r>
            <a:r>
              <a:rPr lang="en-US" altLang="zh-CN" dirty="0" err="1" smtClean="0">
                <a:latin typeface="DengXian" charset="-122"/>
                <a:ea typeface="DengXian" charset="-122"/>
                <a:cs typeface="DengXian" charset="-122"/>
              </a:rPr>
              <a:t>rowstore</a:t>
            </a:r>
            <a:r>
              <a:rPr lang="en-US" altLang="zh-CN" dirty="0" smtClean="0">
                <a:latin typeface="DengXian" charset="-122"/>
                <a:ea typeface="DengXian" charset="-122"/>
                <a:cs typeface="DengXian" charset="-122"/>
              </a:rPr>
              <a:t> based)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数据分析应用</a:t>
            </a:r>
            <a:r>
              <a:rPr lang="en-US" altLang="zh-CN" dirty="0" smtClean="0">
                <a:latin typeface="DengXian" charset="-122"/>
                <a:ea typeface="DengXian" charset="-122"/>
                <a:cs typeface="DengXian" charset="-122"/>
              </a:rPr>
              <a:t> (column based)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支持多种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r>
              <a:rPr lang="mr-IN" altLang="zh-CN" dirty="0" smtClean="0">
                <a:latin typeface="DengXian" charset="-122"/>
                <a:ea typeface="DengXian" charset="-122"/>
                <a:cs typeface="DengXian" charset="-122"/>
              </a:rPr>
              <a:t>…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业务数据量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预期多少设备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设备和数据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r>
              <a:rPr lang="mr-IN" altLang="zh-CN" dirty="0" smtClean="0">
                <a:latin typeface="DengXian" charset="-122"/>
                <a:ea typeface="DengXian" charset="-122"/>
                <a:cs typeface="DengXian" charset="-122"/>
              </a:rPr>
              <a:t>…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4" name="Picture 2" descr="E:\公司logo\HEXING英文PNG(横小)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48" y="164903"/>
            <a:ext cx="8229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>
            <a:spLocks/>
          </p:cNvSpPr>
          <p:nvPr/>
        </p:nvSpPr>
        <p:spPr>
          <a:xfrm>
            <a:off x="372536" y="355599"/>
            <a:ext cx="2286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6267" y="169333"/>
            <a:ext cx="548640" cy="548640"/>
            <a:chOff x="2743200" y="2743200"/>
            <a:chExt cx="548640" cy="548640"/>
          </a:xfrm>
        </p:grpSpPr>
        <p:sp>
          <p:nvSpPr>
            <p:cNvPr id="10" name="Rectangle 9"/>
            <p:cNvSpPr/>
            <p:nvPr/>
          </p:nvSpPr>
          <p:spPr>
            <a:xfrm>
              <a:off x="2926080" y="2926080"/>
              <a:ext cx="365760" cy="365760"/>
            </a:xfrm>
            <a:prstGeom prst="rect">
              <a:avLst/>
            </a:prstGeom>
            <a:solidFill>
              <a:srgbClr val="3B9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2743200"/>
              <a:ext cx="365760" cy="365760"/>
            </a:xfrm>
            <a:prstGeom prst="rect">
              <a:avLst/>
            </a:prstGeom>
            <a:solidFill>
              <a:srgbClr val="3B9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6080" y="2926080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0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2" y="365126"/>
            <a:ext cx="10304042" cy="718607"/>
          </a:xfrm>
        </p:spPr>
        <p:txBody>
          <a:bodyPr/>
          <a:lstStyle/>
          <a:p>
            <a:r>
              <a:rPr lang="zh-CN" altLang="en-US" sz="4000" dirty="0" smtClean="0">
                <a:latin typeface="DengXian" charset="-122"/>
                <a:ea typeface="DengXian" charset="-122"/>
                <a:cs typeface="DengXian" charset="-122"/>
              </a:rPr>
              <a:t>部分可选</a:t>
            </a:r>
            <a:r>
              <a:rPr lang="en-US" altLang="zh-CN" sz="4000" dirty="0" smtClean="0">
                <a:latin typeface="DengXian" charset="-122"/>
                <a:ea typeface="DengXian" charset="-122"/>
                <a:cs typeface="DengXian" charset="-122"/>
              </a:rPr>
              <a:t>NoSQL</a:t>
            </a:r>
            <a:endParaRPr lang="en-US" sz="4000" dirty="0"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4" name="Picture 2" descr="E:\公司logo\HEXING英文PNG(横小)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48" y="164903"/>
            <a:ext cx="8229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>
            <a:spLocks/>
          </p:cNvSpPr>
          <p:nvPr/>
        </p:nvSpPr>
        <p:spPr>
          <a:xfrm>
            <a:off x="372536" y="355599"/>
            <a:ext cx="2286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6267" y="169333"/>
            <a:ext cx="548640" cy="548640"/>
            <a:chOff x="2743200" y="2743200"/>
            <a:chExt cx="548640" cy="548640"/>
          </a:xfrm>
        </p:grpSpPr>
        <p:sp>
          <p:nvSpPr>
            <p:cNvPr id="10" name="Rectangle 9"/>
            <p:cNvSpPr/>
            <p:nvPr/>
          </p:nvSpPr>
          <p:spPr>
            <a:xfrm>
              <a:off x="2926080" y="2926080"/>
              <a:ext cx="365760" cy="365760"/>
            </a:xfrm>
            <a:prstGeom prst="rect">
              <a:avLst/>
            </a:prstGeom>
            <a:solidFill>
              <a:srgbClr val="3B9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2743200"/>
              <a:ext cx="365760" cy="365760"/>
            </a:xfrm>
            <a:prstGeom prst="rect">
              <a:avLst/>
            </a:prstGeom>
            <a:solidFill>
              <a:srgbClr val="3B9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6080" y="2926080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83239"/>
              </p:ext>
            </p:extLst>
          </p:nvPr>
        </p:nvGraphicFramePr>
        <p:xfrm>
          <a:off x="972191" y="1524001"/>
          <a:ext cx="10377979" cy="43542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1549"/>
                <a:gridCol w="3370260"/>
                <a:gridCol w="4746170"/>
              </a:tblGrid>
              <a:tr h="72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可选数据库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en-US" dirty="0"/>
                    </a:p>
                  </a:txBody>
                  <a:tcPr anchor="ctr"/>
                </a:tc>
              </a:tr>
              <a:tr h="107560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列存储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HBase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Cassandra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方便存储结构化和半结构化数据，方便做数据压缩，对针对某一列或者某几列的查询有非常大的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IO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优势。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/>
                </a:tc>
              </a:tr>
              <a:tr h="127728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文档存储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文档存储一般用类似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json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的格式存储，存储的内容是文档型的。这样也就有有机会对某些字段建立索引，实现关系数据库的某些功能。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/>
                </a:tc>
              </a:tr>
              <a:tr h="127728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key-value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MemcacheDB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Berkeley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可以通过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快速查询到其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。一般来说，存储不管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的格式，照单全收。（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ffectLst/>
                        </a:rPr>
                        <a:t>Redis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包含了其他功能）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E:\公司logo\HEXING英文PNG(横小白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31" y="905329"/>
            <a:ext cx="2046753" cy="17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201142" y="3001348"/>
            <a:ext cx="5788131" cy="108000"/>
            <a:chOff x="3260035" y="4306956"/>
            <a:chExt cx="5128590" cy="108000"/>
          </a:xfrm>
        </p:grpSpPr>
        <p:sp>
          <p:nvSpPr>
            <p:cNvPr id="7" name="矩形 6"/>
            <p:cNvSpPr/>
            <p:nvPr/>
          </p:nvSpPr>
          <p:spPr>
            <a:xfrm>
              <a:off x="3260035" y="4306956"/>
              <a:ext cx="170953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69565" y="4306956"/>
              <a:ext cx="170953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679095" y="4306956"/>
              <a:ext cx="170953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3364077"/>
            <a:ext cx="12190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spc="-15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Thanks For Your Attention !</a:t>
            </a:r>
            <a:endParaRPr kumimoji="1" lang="zh-CN" altLang="en-US" sz="6000" b="1" spc="-15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51230" y="4571358"/>
            <a:ext cx="3287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3"/>
                </a:solidFill>
              </a:rPr>
              <a:t>© Hexing </a:t>
            </a:r>
            <a:r>
              <a:rPr lang="en-US" altLang="zh-CN" sz="1600" dirty="0" smtClean="0">
                <a:solidFill>
                  <a:schemeClr val="accent3"/>
                </a:solidFill>
              </a:rPr>
              <a:t>2019 </a:t>
            </a:r>
            <a:r>
              <a:rPr lang="en-US" altLang="zh-CN" sz="1600" dirty="0">
                <a:solidFill>
                  <a:schemeClr val="accent3"/>
                </a:solidFill>
              </a:rPr>
              <a:t>All rights reserved.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42BA665-0341-47A5-A67A-A8430143D7F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Fg90Uo3jRRghAQAAAwRAAAdAAAAdW5pdmVyc2FsL2NvbW1vbl9tZXNzYWdlcy5sbmetWM1u20YQvgfIOywIBGiB1kkKJAgKW8aKXEuEqaVCriy7PyDW5FpahOS6/FHinnztoUUvPeXeY9+g6LsUCNq+RWeXkm3lByRtAxagXfr7ZjjzzcyudvffZClaiaKUKt+znu48sZDIY5XIfLFnzdjBly8sVFY8T3iqcrFn5cpC+4OHD3ZTni9qvhDw/eEDhHYzUZawLAd6db1GMtmzpsPI9idTTE8izx/50dAdWQNbZec8v0CeWqjvis++ev7izdNnzz/ffbxGdiEKJ9jztqmQYXr2pAMRZYHvRcBGvIiSY2YN3v30879/ve2H9GfMcymxBusv/dDTgByB3V9/+e/yshU5CwJCWRR6rkMiN4yoz0w8PMKIYw1OVI2WfCVQpdBKiteoWgrIZiULgcpUJuZBrGAjr0WbMcefYJdGAQlZ4NrM9ak1CFVRXHxhaHldLVUB5kqUyJKfpiIxNkE35vl5IUowzSvQFYK/ainhP1XGZb7TajrAc5eOIub7XhgR6mx2rAHJE+QUXJvpyRLgkARAUPBSFLfARkZpBo5wmvZjGLujsQcfpl0Yy8UyhU/V148pgRxMRd6GAo2QAPQVhnM/cHTQwBTi6JyX5WtVJFv6uJmoNmKX2j5I0GY3yJnm2BBDjiV0j6IQcdVGNiFhiEckGvrHIGRrQP0+CP8QCu6wD+KEhFAiJGzDUHzkjrAWvC6xjf439RVzLef0AvE4BpwO30qquoQdHVKoAlNp5U4/MyF5OYO0udj7RBk3rBBds1rIlQA/ikQUrYagw9jE0Sp6OXO/iQ6w6xEnAlk5/jxipu1pixm/QLmqEE9WPI8FOhUxr0HrF/AskYl5pvNs7P9Qyx8Rr9Zd5dG6IVGHHD/q689WD/uIW3UJPlWVyM6rNtM6YGv3b+OF1vQnXejy6rezH9qE4sD17yczpczqtOm6d87PlWd9c9TqxB0j1T1b9+1J2PTWoQsNayhVdwSBaarnBwzAtDvKpQdgaNq0aOjhbn7Wwyb11wRUodtyHEGotlw4ghD2wM/JMHQZnI7m4rSUVeuxw1Rjk6CPpzaGs14qKnFdjKfiTMEJJxV81Zw+YAqZTLcm9MbhZmtUMJd54DIFwkUjHqBMZQb+Jx04ZxOyiUDT4LfeZK7qNDHFm8pXpslDbOtMfHhsOitUZnZTXm7E2wyZ/bt40bxc0Bid9hj/V/XXOT83yu/2WQoJDuxxZGNqE33Y17WadgRBCehQeCyMPDzUcKiFjFfxEobpmarzpCNRc1p3yAEGsvU7h4IX8fLvy987crznSbOL1rtf9yKBwtZdkFyRfUtVJcrv20gYHm7jzKILan272eD+efsHQu/+/K0V6oIM7+USwZvZkqkMtnba7YLK11nDjGF7PIFCCI3uVV3A2a0PwwQHh9DMzDHcGkx48Qo6IVMq7cViYq0VWPWzfn3DrKtU5qIP9m6zRL8wc6cRdhxz4YbqS2X8qhmaCVwp4vXNO4Wbd1cye4wpNNr3+EQiq56EZjZt2hBUerO+rvPVh6PqalWa3y12H9/4GeN/UEsDBBQAAgAIAFg90UoGWUJxJAQAAKARAAAnAAAAdW5pdmVyc2FsL2ZsYXNoX3B1Ymxpc2hpbmdfc2V0dGluZ3MueG1s1VjNbttGEL7rKRYscowoO7brCpQMVZZgIbKkiAwSoyiEFbkSt17ustylFOXkaw8peukp9x77BkXfpUDQ9i06y9VvLNtUUhUuBEPm7Mw3/zNLOWdvIoYmJJFU8Ip1UCxZiHBfBJSPK9ZLr/n01EJSYR5gJjipWFxY6KxacOJ0yKgMXaIUsEoEMFyWY1WxQqXism1Pp9MilXGiTwVLFeDLoi8iO06IJFyRxI4ZnsGXmsVEWnOEHADwFwk+F6sWCgg5BulSBCkjiAZgOafaKcyaDMvQsg3bEPvX40SkPKgLJhKUjIcV64vTmv4seAzUOY0I1zGRVSBqsirjIKDaCsxc+pagkNBxCOYeHB5ZaEoDFVasZ6VDjQP89m2cDN04jzVOXUAUuJoriIjCAVbYPBqNirxRckEwpGDGcUR9D06QjkDFOvcGbrt13hh0ul7DHVx4l21jww5CXuO1t4OQ1/LajV3488LXu5e9Wudq8Krxtdvy8qm4uOo1+u1W5/nA63bbXqu3koIsbATRsTej7EA2RJr4ZBlkB4orxnzWFmPxUeQlUdAaDCdj4okmhcyPMJPEQt/FZPwixYyqGVRDCTrompC4JmPiq77OdMVSSUqsFZwBBLsg/as6Oj5Z1tHhyemG77bRv/Jrm5kOVgr7IRQc+JvZ5tjrpAXbSPCNqtLPaChYsPSIREMSdHBE1hrJvaa8CZwHFhpBEhj4WksoZhaiCnz3l8IyHUpFVdawzXVOBFgwWQi6dG/Fwg9xAg7Kdfo87LpZ/Oo3HaGI/NZEwpDuYn0lUhagmUgRo9cEKYEgzWkE/4UErTcgGiUiyqgwJBSSjIJxE0qmJDjLo+gKVEQpSOpsMKKMhu9T+hYNyUgkgEvwBOYX0Kk0+MWdgGMs5QoUL2x8Ytqq1TlvvH6iHcTBBHN/R3CoDRLFai/4eIa4UAs5CIePU0mypAQ0yM7y+Fb89DRIGqXMpPnfTsYa9B5Tsh8tuyTmQQtyqw3xJGtE3VwZNLQghZQYTDjwYbJQnpK8gD7mSHA2Q9iH6S11W0+oSCVQTAMbaPnpFhp5RHn2NIYpCBqTgCS5IEsHh8+Ojk++PP2qXLT/uPnl6b1C873WY1irM4utfueyzSf10cp9QOiexfuA5D3r95ZsUySRLvHglrnbryHzzXd7OTi2Xlrbd1i2ax/jCnMbtX79AvUb7su255bzlFFHQMcqP4RCHOlrax6ZP9//itCH337Oha/Dnofxw08//n1zk4vzh3d//f4+V9vlU93p5uHqPs/D1TcXgd7aJSCXCbA4xmYQwupgNKJQw/+LMXBXX33+BPlPevmz7qNmEOyplwlO/BAyurcqePSzcp/hfUwRM0/LN8iNV0bH3vpCr08iymkEcdTXiOWvANXjoxK8hG49KhQAbfNXlWrhH1BLAwQUAAIACABYPdFKPwyEurYCAABWCgAAIQAAAHVuaXZlcnNhbC9mbGFzaF9za2luX3NldHRpbmdzLnhtbJVW227bMAx931cE2XvcXdMBboA2zYAC2VqsRd9lm7GFyJIhyeny9xMtqZYTO/YiFIgOz6EoimQaqz3lqw+zWZwKJuQzaE15rhDx2IxmN/Ok1lrwRSq4Bq4XXMiSsPnq48/mE0cNc0wlDiCnanYkhfaYZfOZInFnfFviGhKkoqwIP25FLhYJSfe5FDXPRkMrjhVIRvneMK9+LNebwQMYVfpBQ9mJaXONa5qkkqAUYEjfN7hGVYwkwPxJV81noqY96vLtT2QHqqhuZLefcA3JKpJDN8nXt7iG+dx4777KEtdlgYa/2lC/fMY1SGXkCLLr/P4rrkGFqOrqf2qkkiLHhHY1lx/xXcMEyUz7YVRXuEYFeCE8aPQVXHqau94HJPc17PsY21UK9oR5PRkI+OgJg5WWNcSR31mbKsTbY61Nf8BqR5gyhBBqSU8m6CdSK++mi7W8P/BGeRb6ckhLeRWsLmFtAw7cdfGWv17fNbMidPqOBRFKODgwCLEFW+Zvk9czZgC2zGdGM3jk7HgewanJivwj3xH3nJfzb6zAidlmzup33oonbbF1VRCqAzynFBmsFIbzQkvAd4ujBrMhRWcxxZwcaE40FfwX8pJjcxkVRycGV2v9lRVrqhn0FVwToxnTYci4HS9H+6PQXs3uZ9rM8Js50ZqkRWl+lNR85nQ38+ZJ5lG/BMek4YN84DsxVVQSuQf5IgSbfA4XGiaThW2uIXocBVmIo/4sx85JX/p5XSYgN+bVKChfsl3QEguaF8z86VcKb5CdKAasVqoL448Tyt7pAeKqAIhMC18DdmMtZc00ZXAA3/0B0Nx56HKxMmU6VHG3egs7HdScA05qMmjhoCjdrGiLJeR1DT2CVxNWv8Jaxgtfk0Q1F+t0vh/D7Z06g9mPMyy+8HQLuGLqeDb28wwaEP+f/AdQSwMEFAACAAgAWD3RSi3Zc+X3AwAAsRAAACYAAAB1bml2ZXJzYWwvaHRtbF9wdWJsaXNoaW5nX3NldHRpbmdzLnhtbNVYzW4bNxC+6ymILXKM1nYS1xVWMlRZhoXIkiptkBhFIVBLSsuaS26WXCnKydceWvTSU+499g2KvkuBoO1bdCjqN/IPldppC0HQcjjzzT+Hq+D4TcLRmGaKSVH29ot7HqIikoSJUdl7EZ4+PvKQ0lgQzKWgZU9IDx1XCkGaDzhTcY9qDawKAYxQpVSXvVjrtOT7k8mkyFSamV3Jcw34qhjJxE8zqqjQNPNTjqfwo6cpVd4cwQEAvokUc7FKoYBQYJHOJck5RYyA5YIZpzA/0wn3fMs1wNHlKJO5IDXJZYay0aDsfXZUNZ8Fj0U6YQkVJiSqAkRD1iVMCDNGYN5jbymKKRvFYO3+wVMPTRjRcdl7sndgcIDf38aZoVvfscGpSQiC0HMFCdWYYI3t0mrU9I1WC4IlkanACYtC2EEmAGXvJOz3mo2Ter/VDuu9/ll43rQ27CAU1l+FOwiFjbBZ34XfFb7WPu9UWxf9l/Uve43QTcXZRafebTZaz/thu90MG52VFGRhI4iBvxnlALIh8yyiyyAHUFspFtOmHMkPIq+ohs7gOBvRUJ4yyPwQc0U99G1KR1/lmDM9hWrYgwa6pDStqpRGumsyXfZ0llNvBWcBwS5I/6qOnh0u6+jg8GjDd9/qX/l1nZkB1hpHMRQc+DuzLfDXSQu2oRQbVWXWaCA5WXo0hChzcKaaMcw9xDQ4Fy13tQmBPmUc4m9k94tDobe8i2KcgclqnT4PpCn/qPJ1S2qqvrG+WdJNrC9lzgmayhxxdkmRlggSlyfwFFO03lJomMlkRuVYaaQ4IxSNGZ1Qcuyi6AJUJDlImvhyqq2G1zl7iwZ0KDPApXgMBxLQmbL4xZ2AU6zUChQvbHxkG6XROqm/emQcxGSMRbQjOGSbJql+EHw8RULqhRyEI8K5orOkEEZmey6+FT8+DYolObdpvu9krEE/YEoeRssuibnTAme1MR7PGtE01wwaWpBBSiwmbERwMjCRU1fACAskBZ8iHMF5rExbj5nMFVBsA1to9fEWWnnExGw1gvsBaMwIzZwg9/YPnjx9dvj50Relov/71c+PbxWaT6oOx0adHVW1G8enm9QHQ/QOoVtG6R2StwzULdlTmSWmxMmWuddfLOazbHs4BL4ZJddPpdn0/DRDqVevdmtnqFvvvWiGvZJLYbQk9KCOYiitoblausj88e4XhN7/+pMTvgmkC+P7H3/46+rKifO77//87Z1TI7mpbrVduNrPXbi6drR31sa6kwkwCkb2aINhwFnCoCr/F419U6f88zPhk3Tn7XdG27v31Z0UZ1EMOXqwvP7759m9Buy/FAO7Wr6Jbbx6Bf61L8YFoG/+zVAp/A1QSwMEFAACAAgAWD3RSo1yq4qEAQAAAQYAAB8AAAB1bml2ZXJzYWwvaHRtbF9za2luX3NldHRpbmdzLmpzjZTLbsIwEEX3fEXkbitEn6HdoUKlSiwqtbuqCycMIcKxLdtJSRH/Xsa8YseB+m7wcOaOZyJ73Yu2i6Qkeo7W9rfdv7t7GwOMGVXCtRtnHfEC40SzfAafeQEs50A8pDqkHsObExEyJtyaJvUH2uqGHxH4z5wy3cRlwEIFYjqUXAXAn0BsFUr+PQZ7jb52PTUGnZTGCN5PBTfATZ8LVVDLkKtXu5oterCoQF1A5zQFxzS2q4s8OT7EqCaXikJSXk9FJvoJTZeZEiWfddVf1BLU9pMvd8DgKX6ZOHYs1+bNQOEXngxR3aRUoDXs6z5OUEGY0QRYw3dg1xnUMW435NFVrnNzoEc3qCYtaQatKQ1HKBfjW6/WNGNUmzOwMjvi7hblEIzWoFpW43uUAwpZyn98QKlEhhNpoe2ZH1Em6Czn2b70ABXk8LBo2zW9U6P2+GPiXCHhXaFF6PoVXW+HD+oAaMJ3V3uFp4FUFqoRLCwC2fLsM+QcxvgPCe6/ou8L76dn1tv8AVBLAwQUAAIACABYPdF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YPdFKS5yGgHIAAAB8AAAAHAAAAHVuaXZlcnNhbC9sb2NhbF9zZXR0aW5ncy54bWwNzLsKwzAMheE9TyG0p5etQ5wMhW7pUvcBRKwWgy0F2ZT27avt/PBxpuVbC3zYWlYJeD6cEFg2TVneAZ/xNl4QWidJVFQ4oCjCMg9T0Y3Kg3t32GAv9GOLXH10vlN1eVXb1TwhGmVxByOs/vzKnPA4D39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WD3RSkB8N5V2AQAAAQMAACkAAAB1bml2ZXJzYWwvc2tpbl9jdXN0b21pemF0aW9uX3NldHRpbmdzLnhtbI1S22rcMBB971eI/MBKGt0M7oJuDn5JwnYhj8VZq8U0kYul0FL08ZXTLptttzSap5lz5gwzOm36MkX7nPL8NP0Y8jTHDyHnKX5O23cItYf5cV7ulpBCTptT5X6K4/ytj5/mtVarKQ9xHJbRrmjaYtS9PKSkVk7VjBlGkWSeeoWc57ZiDbgGbMUcJbbd/CHxS3cJhxDzZdV2c4b+3dDHFJbcxzF838I5+zV0vsH1MoxT5aWtYGuU49Ti2BqIES65L1QDgECWO+JwkbKRmiCPGcdQjKJAARHOSSMKkZRDzbpGVBXmG4GYZIy6Qj2t3Uhr46gtEhpCdJ3mVWNL1xmJMSKEAHOFC+gMRpUNVUODWg8IDgyIoo0mClBnO9Ox4p0XliNFvcC4MGMA49NxT9u9Ptep+uZ1juf8j+DFL7iIrt7aXDBXe3helkreh6evj0MO6GFIoR/fX9nb3d3tTu/9x/1O9zf9zfXVb4e+uPnIX21b9/+ny38CUEsDBBQAAgAIAFk90UrqScxFASAAAMNDAAAXAAAAdW5pdmVyc2FsL3VuaXZlcnNhbC5wbmfte3lUU9e+P6232laE9va1CmLS1lq1KAhcVDAktV6nWsEBDEpI1Bi5lZIIMUhCBm+10iqYqmDwMaStWpQIKVoMgQxWaiKDxIkEDSRiCJFEEpJ4OElOhl+C4O297/fWe+ut9Xtr/dbij6zk7PPZ32l/p52193ebktfOeDP8zaCgoBnr1/11S1DQa/CgoCm5r0/1j+RYujr9X6+Qt6z9LKi+K2LI//CnrJUbVwYFNbCnu3e95n9+Y/+67eSgoJDWwOcVOeninqCgVenr/7oytQA73Ic7vnhwu9cq+hh3KPrTWyffX404Wfnd73MX1+323L/3XmnPh6Vrjr97/t1fH3yS/jkvYfPWlRenNqTOLtw0r1H2Xk7F0gYKU5rd+Q73cm/2cHyhNnv0GYMlGdk1Wg0c3Guhvo9WdjKf7DNNQzl+687mi/MBI4+PhcwHpdB7KUjnwOZTg2lVr22gHPWLGcTmNM7bi+6UNIEyR/l03mx47dSjq++Jaq/uvNT1lv/9Y+uZqlxKEpLpg7TR/PTt577+aE6H43X/m6sE0hcpboXPnUL9Bl/MPmUus77tH75ldvwu1BLFs+Dz+iJ1c/0j3/dZv7MwLIX6b+T/PGj8eus/5n07m80+dYDYHfaq/6FzF730QENt3J/8v8tbHQuGdqdlBXguKbJuvnezdkyynSfW7qO7lQIJBbiUwjAa51gK5I0KhpnMx304FLWt6gM/5noE+3eHw21X4JLsnXEk9/TmFesPCozBr/jfDTZd1elUktFGHpvxDI9OSQJSExKjsJ4FfX3jjHVdJeywd+yLu7vvpLdR5vXdnhhPLmZHSxxPAEGadDiHFDlNVtjG+0il+LqTNy9up2TkxnS+tuV8UdoLC5MRv1pzPbqYFJTnQMIC2FXvj2d7mWLLwyyuGLYENC0O+wu5orgi7OO4z/deLj3gnOChlMu3+go6Y5xCdlhI6NpWCkqI6DMZVsHaR4TSHfcWLAQmVBTEIqshtjyivam8wZYu/CpzmbQrciGo1qZi551Fb9KcF70ax/8ZY4PkYjdV89x+YMhGT/ZkCutGpdM7EvrKDNrMcUkxdLpoiBdh3/d78beGEwXZd+hgi5aRdGyORrtRn9GkGO4R0LSNu+pbgtsODsNdbfbtXLC4AFKE3taeZPyp0671ifL6PBZ1v/ahm4GowbN826gh1GqTh1qZBkOxQLjA2py4ys/pUEJUIhI22xBCcLe9RUady5TdoKDCWLbh+1TcmmrGoUT00UvkdvLtixTHvkagiRrFzj6YQ+/k/hZeYqcqDCwfuW1JFYr369QbjE2dAKi24AmaQZfBTa2/a08XahGc+CWD5CZ2HyS3NqWOm2kmS6+79MoS3QbZjWlflqzfPKMojBb7PuGrxKxSRMQ77MbQbYVUkUfXbrH3UIkNLBHV7GTUnxYIEZbjRpdz+YeK3MxrRy93Ny8KwTVwwGFQzLpsuiJGKL0OHgbE6nSugg8Vugf2Tgoof8jFD1Ar98H/HvcmHCnAnEGpS6GOyGDQVpDt6NIXCRQ59oi8KoyEtUhoAaj1xJb2HDIKyiG3AKJtTk8/t/Uc5h8r0vkpZyWhbVPpyZ/JO7f7do/SKOoEwp/afyh95W++per4z6r2zVjfveRgOnbo2tF2ei/1RPbldp0BNMElbepbgN0LCDN0GURpFA5sZHVScVEd8tM4A9Lu4AExg0tNzdm/duSEyB9gLEyZPL52TiGMimNyBSY8BuSgOEBuXYcdwfYIn7U+aciDO0UXEMRqNJEDsYGEddRKgNpmSOIYQCr2JNQ2DJrqFZvNK2wFzoLdnod6cp4joYNQpEgCuXI6ZiJmj7PZYWFxv/x+YU1ZMcoUo+whnx5Vc++Hl4yiG9II13e0dn8iyLRkgFePNgLCHbo97TsbkSRqxWaiVIqRyK4G46B1B5cT9SrI7wttW8xzQfEjrmGXkN36QU6ZyZCbB6VpOFA7pNwp0JKqwWapJ6EuOQkbldG6u9u1XPlpOdQG2MuFOTCSL+6W3R8x4GpiC6srTyxCcfkUFI/uVQIqchclj2sCC4tYyEsuB1w/EZJPdPj28lMnCfB9iRmH0ZfRF/rOB68SDiMlVftKjoC14ZVbiBX9l8K5SgKvFwmetuV7aGXarF926IWEv3VAqm+vJYosmCwW0+kAPyBLteJW9XAafOsOuLwBHVQP1pmG57QoStnWHi0v/hMLa36er2gKMQrHGhXyg7812X+BFXqQdeh8mCalvkX60zKOXpLnMZK3MTBCItH+0s392cDMX9QrP9ulvPMe9P6B5LBv8lpac5+mhn0bC0sjfNpOkK9pRmyL4stqKA8/EeDwGA0shAzhL/d/MmWHRortFvil9FxbqFIYckt4cu/lEJIAzfjiS0ZEdw65ApBQxGI8eLbWVAMcJIqf5JaZ0GypGUUKtURzOYxvM1UoEbcWcNuyyI43bxt1iUAD8th47pbXFbOhyHd4P148J4rNSVpztLqidPPTn/1ZJdKs3M8xnO43jXSXQr+gZ2x0MjTSR/JGUR/uJscGBeNNTJDUgp3SaxyRkFnQoTNQOv/BivjLczREkme7QTJqo96ytxn0I+RTIB/KmPIUC1AxdT9SolUKeQMralv2D31qC4qjBwupySZnHTpukOEsvApbASfVkx3lJh2WpYQMF1yIQVqRwrK5fjxFEQn0L8JKYyURs0/Cfi3+XOhbvrR4Tnaf+eNz+nBjLJOwZMcod0oTSz3sYiBD/WRX7ouWKiC00BzeZFsKCqIUajdSQfBtP/JlUr6Gg6tpheplfITPHTas3UtPJ3JMA8PEknyhgl5pylU95mj5hrIOO0a5qYmVbIMAhL1heK52l9DiwaezokxLWzw2v1mpHRYVGXfuCc1M9Xmpt/F18gyuHcDYE9q4DNhcfUye1iTJczYP02BFcDQTV/KIvW+8ouZm6/BT/z04vuFo9bTFU5JlNcWJJolu/52E7vDvd5esM5xR7/0iEegRJssuY840LGy9F35OOQzaIBGrLOYrhiRPK+RTWH5j2oXpFoXhI/Cq7O6BAq0wx8yKtnTkpJSZBiQhdVC7nCPPVMzjDLMrUAJMNWjIIXJw/NjnenIj8kSrockfm8Bow/4k7ipevLvOIGCFbEUqTFcwpBlsagW0nV1mS1DIv7fFmFlLnRRYNqWACuTqba0G+wL0hH8vRf4c/2fzqjsbO0ZO5+6FC84ELws7TNwy9QIFYixoPk74t8LvFX0JhLc6Ikej0pDyoik5MPKMAnBrtUW3pEdPJvP7wc28iSWm0DtvHZCuwmHFAkkJpW/tAOi3a3tzxa/S9uH6g23WGK7W7RywU++jD2nOF8tNikXsq1i9433dLnNcq/0cFjl/2RyFhTZhY57fxvL452naPFoPrayXdnMgai5GzuuLdVyGWkyEyy0PIt15UmdEpd1g+4GwAKvN7wMM5XeJjMLn59K99QbLE9228czfa3SUxy4lPOvg9dUqBWl803DsZ3uLMfx/7+wp/e1jVSY/vGWIN6rUIW4JPJ/X8sbTawYcHreoPiaXdVMd/mcVoUXEEtcubsWvkRm7v2/BVO+KwROILVM7WpUAOWm9+GVgstlUgq7/0/QZ35ng7DYAVApgWYsw2ubCAvVWJe8jMsR4Ri+VEtDNvD9MGeqJjIAP+PGRs+O+2JvaqViMWLoPRn5WdvKUWTreYxUs0OGPSoJLsh0dm3qs7BMRJiz/DL3X+82uofqJjBXqjzNT2TFs7oIkyQT5VbPh85K8/5emL0R37vzxtPGZsrXrZ04spb+TjHppuwI63dY2n7/+XoMyYfM/wMNhcL9Uh5YgP9+nGOthj1g3bymUrfX/et8//1EcMrCMuVod/o8t8BjPabWJ089MKPXE4vNa+AFWQc1jJIMOHV8yNjdo5i56oFgERd0YYxCEOTLW3QY1vT7W9gbtf3uMXdDjD4vZge/rq2f9JwSeSGTyaJazA611yJbVSzzDJNz6LV1fV76RMLs2bkqgIA3JdDqUuxWFEbv8HX5KyKnnLP1Xt8I2V80JEEYsg8F9dpTPDpxdeUqzo+tb47MA3UGh1bFgPVibuCLAlRpQm9cVElAT5ldztPbqGGm5Y8El8fiEGL+5+JPw/3X4l3PguMLhRh6Jaa944QTeYa13RkHnQPYKnM65A5VGyQ8A7b+eYPv90ccEqix0g7EbjWN4kk7BamyNVXwrvY47sdQ75HJR7Of3dFqxRMl7yW5I9iIoyIG92fIxJ90fcPjZWWN+2BXYienGfPV6IMaIlWP+vNwfk+FKUAKKeTOxBf3GFO9AimbkrII+aNyAc90zqZoOjvn544iDeXS3iuVRLUN02hxh+87LL/hcfF+z6+laFA14dlVxxjsS6hsBsqu7xgKmUtdVzA5zeo18r5EW1Lb81Nsfkexv1hVtXvPvCI6oDFZkiz/D57nF3gqps2LZDJOzsBqNGrxiqC40AyBM8QcaYXHMZ4T322bZlmBfcZbx6XqauxTGUaruN+TmwudbgPhxBXOzZHJ3r1Bks/4iYvm2HwhbHfvT7/2Kix08gZLQELpAuEiFE+A4hP1tI9QClpMBg/QcXJQlhfbA1SNH5iddtPALEItYcgUVOPfCNvIqmh6/hi1KWnpiT2XnoSuy6xiU7vEn/EfHMNfqW9o9eze1OU5tjsHvOXrGjbTgQA4a8TNmPtgIi5aGDm1ezJIqnCvoXcC40c0PUMuv+jrlrW/HntsZpWZNxddLJWkr+DsQ7mvDwUWm7mNhs+wQBeo9CMsqKVkINmAZZzuU/Pu01eXPL+4d05GorgqH33ctfRr8DVXfTyPovJ/8Pm9KG/LUnvd7oxXfXpHJe5m+a0Z3ooXX/ulZtZlf2+mZ0yJ5vqBUKnUWMozqetUtaaglbWJJd9M7fxFIf8ptlMxLJLy1XQsTq3EPy3PnWToOXZGUrCB8lRCRmefBT9lA5P5Ijp5rEE8NG4ri8EsASmoZnx2/ydxaWDZhqlnwuPw9ixCLVt0K/zxEujpx1XpZafGZ7vTyDiXvw7hNg6OF/gXYrmfaJBRp0ZSN1Tqv4965nvCZKi2QJpPRZ+iv3AJGO0JfpG5D0zuBelN82LnNr2sDVtiEfVjONTRNPdlT1IZZJsDxle3q3vyS49BbwnbeLNVO4VE5hVXUOtAsZRS3kevMZGlmPdfUa0rbcy+nTHrauWPHXN3CmqnrXsTFiRUxyL2P06cMIOkRknu58I2jJ6P1o6YrxYfCPlLxFpL7PIakn+OD69UDEtWdUzj+3Tg99fKuvDIIQceZSawu/zbl71uap+stX3qJUc6WSv5JT/aSEzO+n7CrGV558vlIO+8A+Eoea7W1+mWo3avYMWWgoT/mfxqq90rG7eMvfc254+zqdLplEmsJz580VvB9yfd06RKZvZFZ+y/ph8/ymFT8Y6/CUpzhCpXr0nimqqHQS8+njpeaQG1Ny5oWKNbsQEntfhioaZ14eukD7HiS8svciP5fgQ/rdJF8UR6QxRrNQks9aikDyJaOZqOlI9OlQYgntsZK/hA9x5Dtxo4TTTE5HLaOaJzYX2OlNNdQzd/lqf9qCpYFZPIjIg/JN0iUKWnjnOp059BJN4L/ORV3r3sFUZ2c9lL2x5LKfxTb64yEtJci/x3Km+AgBKxWuM8K1z4R+lOZ7kqrSdsR+P/O5pEPNGh8XhDnc/Xo9DibeEjaW8U6hO+zMCGc6wKuOd/BLHhQNcGByPDvWYIPZv/aMvT9rEs0X0xYhEoXUShCee6jxNsy8zuZFYz9vXAL0zzTXLt1XH/FqjA4D5QjNfp3v5YCGVJKUm8d+t16a5RUAeRVpc6gCZOjFAQhF/C2xuwXo9hnQQv7alQHlPeQFmXybCBWQJmguNCp5/CRPqcChzOMMEHTMDiN/fVLDlUFel348y2aQUbY8IeHsUdbAk6nas2U5CRKu6DYN3/GsFjFtx6DB1ngQZXAaURLXT+ThrGqFGqFHDd31/n4PzOfvMNtYop6mX0q2oXBU2q+2jwXz6wyGZB5VYC392PFYrbQv8tCt37cm1ZT+6KyVhfFIuvRb0Rld26gVuQuqYuJ0mXKminw7p3UBYf7m7XxqYOqbke5leTbXhz2tmpd+eaRkSvpUpzy2wKHyWNVQnb6Fk29Go4M6aW8pLkCyFH5Q54SNqyEVJHT4xYMeqB1AiJ5gXZfFXpOPfov9T/yw+EgeBMJ2zasqGu+7TV5JCrIDtVSZhf820tfgH1nzeV0xH5S/0pe32B58Qmqfs+aW25JODwu2YyamQcPVVHMBKl/Ml6na2CHwt59KcBaf/pdXv5brgep/bpqZYw0Obs3QymI56+M0eZVoTcGVGqS1BWKE2NX6cNDVYoSjHawytDAZA5Eqbbzf8HMxWu4ch5zEF+toDGFi4anLPiDdv4NRIr4CSnzTMN+uCO2i/A8Q0/LDu5c3uRjtkXORYe5lJHzyFJIwcKoFJCKEvdhvcnAtM/i7SsoDi4SSoNLhMPNDJlMhOJYLApyOvy+1/14c+4f3PztAsR/Ix5ikK+C+tTxQL+fiIR5z0Vf1y3EmV4KqrTelfYExw1ke/4Ak7htHVjP62whvcTwTy9+5jMBHhrufjyt4+6rBb/qAx3Uyx74kXzt+tr/Z52ePyTpXqeBr/GYD+LEujmWplF/2yNhtrWabs7Eie7ae/hcgZORhpRUjN6YHo2RJtGT5ZrovpvjdA1KubyGy3TREB3l7zkpsltF26vlG4/e8LjCpkiBOlKmz/XLfC7dBuCqVEypUBG/z2yRDpHLYGvG1SfzXvzPbVoZRQJHYxafy5h6bTl99S7iwWdXAK9HghptYItzKwBTt3d57ld3OnQD1xrWyDwuLtRr0ByQmrx5fQx6LxdiesRZ1dRB46WaapoOaR8d8UD4GrIZ3Tw8IemPIluMbrvE4/olOD/sYR5VJvGknTRdCc4VPsshFapnT9nNFGu4JrpxK7dZslEmRWA1XKiNwEOsIZ6W3xoGV5LKYqI5dQZ/6WwgZaJIdqjUVCfvwNdZY6bsZYqr8cSr1TqshqM2uCB8RKFPCEb25U9oafLvvVvj7xGWd6wTyFpEV0jw1+Oe6xOpFerL6Fd/LuaEaWNFwxYFg/DRF4H//8q0NZj5ggz9aPYddcf3AtaGAqJgqoLiEWUqpDTzQjbFUQBR0JCn2m4iW/6go381Wm3HbhQfCOuOXTKoKlI+PiMoSrMockYFPABCJF8eXUmKXoWXiYH2W/F5ZhWOjeuT00QilBR5oIcJN7hdvVAZsWUiILqtMbpMgN1xmZSGjHgNjP2VUJChV5nePQ4J9mct6cU5mwRMLvove59jhg9rGvKqEArEYH9QudZQdkJIJyVp+skoJVP6H6nmzjhsevfIwtZ+1/ZjzqVGunq/Boa9JnktUZocpolNhUlQ/FRM65MGa25SV/NGonSqWNyrQi4YpFFF+Ck7q03hn9ljzHiDN8LuDilqL4XaILt7VL581PvPxpAOJ67aPvVKMPmk9auSki9nnBB+Bf9wq+w6pcVTdhyCyCyTAQELOQZZ4kIGvSrGMCho9zxTxAsUkK1SCdjzk+SiTPCsoQGFPXqvFUpYxK3AXEPON8WcEKOqyNJ7ORM1PdSThfyc5q6d3BxOwifhk/BJ+CR8Ej4Jn4RPwifhk/BJ+CR8Ej4Jn4RPwifhk/BJ+CR8Ej4Jn4RPwifhk/D/r+AGmU4nkHqGVYbX1tOyE+b+YZgjdet5FpYP4iuC/+NxX13g7GV3JF9kc/W+vx6tyvqs66gxcFUxaG8z/8U55MfY/+rc8f/44LL194NSqC8y8PsQ8b97yvm/5GbOprsHl0mpwFAKy2VcBXfd6S7UQhpewEAHk6vR1bjqrGoSkBtAf8phxPFGa7fmVTgG5qOo5xZHqm7nKId5EHKeQDjAzNdZrRc42GaaqkWThnzY8olimaLFVTDGZyVDH4n7svAk9trlXhywvAVTk13TQUYZYkhGv9nlKK/V9oaGQtV0y+0/IK3fpWB4USueB05Xo32BO5BnQJ8e59V3k7yDJCz0dC3KdaZDWBk4Glui8GQh7WeXZV7zCQdoEKHFfbbOxPCYcKz7BJPH4BXCoBX3rLPAZg2kASWn4YbDj3yWFPmuZ923/XL1vku9m6EaaXJ3WdzJznS/WM3Dnnb5Hc+rktlsNvsRD8ZBWIw66lthucynRcyntDuXolDPH2xNEesZYVF2b3CmdS7KNldFCuXLCQNk7t0Yrp3rPMul4g91Xhd4Fz2RM5/JT4TIhZmawWtCTfMiVnTsU/0VwOS5Vma0rJPjK5uxSGUvyxtlsHnyM6M8x4Z6Behlfn8cWTLwWowCYf/CqeWF1tJEmZSKaWXsC/bVSL8j8uYDFy8iq6Gyho/nbtLs7bxUf7Vjf9qMVdQLaqRjQNIlRMEwSAv0PQftIezv5IdOaw6+7bzazo+bxUddjcfWm/SWVtq8r2QiT9qxsRPuIeUdDdK5IDTLOUvJT8mMhttdEP2S1boUG8O4NCbP9YXOEyKjdOuKVLaAR7z/AXwrUAC2Ogq4SkFN9Yr39ooeTTuPF9msowOKgRFF1NxMDezEDSdAS9s99Ua8l/B7huo7APygVdPPm2WHtrKuyb0nei34AZWzkMY31b2dx8IJ1AU3n8/D9gX716VmIOujbb6SRxdonX7FQ5ykZ/Vc39/o9E+zX6+NUuvLCFCk4pMwkZJnahIZFcQSdtEqDJOx/PHNZu8V89Vmr1gmxrPWwp7HdIk14mrt4YsSWPSPtK8CEXCEnp0HKqiI1CRzffNGDh2iAOXLCBOk55xAtQQnC3tHClpqUS1FCchtIFwmt6exZ/jncu542OLUWnlfmmDoeVsK8wq9t2IJEvlD/J/SOIud2x7hVW0j5dxGtOcyKipSmygOlUAKeiekEmyTe+PgB4Ve1zV9OoodY8kAGytdZ9k13hOIp/jKwqSxoKw0OA3caF/LrxlAT4txaZ9k5JvoUjajvmgpEpZvJoT+5CqAPUjQ4Y/eBOI+DCXc2eG7I89b/mZumBORdSSDtdR5NX0KXiZ2C/dEYKdYw+fa80sOQDl5KOgi5zeS9HZ/UFOLSnsSoha7xaI2sjBbp8tCQQ9tnpquI8YGf/b44f6GaPGBSN+1lalsqX+JF8OzkYNGq2KX3zZhecqL5M5+gSjKpK4L7TN5n55WUCR1CcqepqiOx4KoDt4MFQSy9u+dcdpEg7h94W/avaKk+Gd6hZjGCqwzUvUDtYucEH8IedFospZH7Atc8L3L9+At7BfMtzLf2w1oz3M2JXnrm2/PQ9xSsP6CfHUmmpG0DenuD8WJbe2RfJZeCmB6tNtq5VP9yS7KGfZtN4uN/RyIyO/OidIzWd5z1rebmoym3ITufmBUUPaCdOtMqeOmTbo6+hIN5jcsp1SxEkAkx7ygHlWzg4MmRXbj/T7+aZHaoaoLTVPg0X2Dp2wJF6vlC2VrHz+p5cv1qSabMefCmAs93eQ5+PTCC9S9WkPuMav1CMtVw2qmjT7M4vs+OJGp4XTUqoNIaf9K3ihdFV33QohtSeytxexvgo+HhXGZriEeKPV50HDH9WmagSQLVdGd4nmQkomTv/4GuO1fqQSuBehZx7FbAERA74Xcw0Zq5W46YiRwwhWNgq6iCpOWeM0Wr3kz3HlrbT3/tGlwaTfjFR/PRcMkUwrEnglFRnrJijLfYtr6bntPmkB4nh7yQp1PsQ8dXQclVyMiIoVE4ta+mSNSvw3aA/6ikhp9As8VAAKubUla6idywHmnCJnqBZ9eSFXs8ltki60Brej3l8GKQHp2qS/xTlpLuY7vuE2ucyjXOV7gxLD+bfs01sg0lRaryJVaZ0s3M8W9fwWAgs4ilLufh8ZS9U9V3gZwLdDjZ3BHX6F1D3a3aIB6m3S9P4xDAvb7np0ALwQizDcdTW2oj05zrQXLowa701nWmazcxVKkyI1mAWg+08lhCSMETVDtbyXLeBIs8ScXDTGv6NHxaEk6Nt/4xUXYbD+HRIb1OG6Rr+L5n2vlWr8djkTT+6frdVzdjyXs0FWA9RnTv7ouVxoa+sUhZ7nlpDCeTeJJpD4cYvscbKmehgivbXhJXzQeTuoalGfIJt3QksYW+8NpWAf3FTh7DLFIYjXNeGlZybHNJWm5BWK45y58MV/ehy7JEW0HgLx3ulW6eakv8s1IZ5yi1Jfz6BKt158Gk52qOguorpup08kcy7fGX7Pu7VZ1bEzFsf1RE1gKzI1ABFu5vvSx3FbDp+sj9TrNEWvuVoaawpTp+tMpDjKcoQbO1YWrC64aTfqPiboi62DMi4Da0Kb47LJ3duMGoNxv4sxqltdpiyG1O5qc16chN3kPx7G8BpZXtqkMB8dWs/YPBu7DVExdDJvT3SOrSMNFLzvJDd3M2JhPu8NdGWhHQN0p3+2MJI1flqIun0xidRTM5u9sPkLGvgs4FSwv7W8JETMt+vks23w+0weypBHXmtReF9/nWrxqNmmUjALJer+CGNeFp0ILYs2YN+z/0lnfY5Si4X9lanYDLyr24VvyLUlKT/NL+jPVOPdNnIimKNRsPVFchlkmuGSe7kA5E97mLC8mc+egDge6JLNqHvYAuetMt/h+5pObSf66StIVfZnf0jbf7O81cPWsUR3f3c4vxetsJ9n0AVfii1gI9DNxA9/EZFY8FGZsMyRzIOHvxwuJCKTsAva3A2+A9tqLxd85nWxn/n1RUgSM5VGxPC71ZvLZ/kALduhpTyexmZBULBd9B4XDawrMQkO9vzMBM5OAB1tJp0D9FePSsZ7OF/uf9HK/v+Nv0MD26WMX5MzofPl8bOFwo+2zsc4QKuuzfhc4iKv/Zuw9GNmiewftQ/GZY0Sa95C+UOnwrsANO9uxMYShvauJhqd/ofV5QT6WAXTb1oyNy/egOyUOVmamB+W+f/Zt2rs/ZQSG169O/mv9Zzu//j9QSwMEFAACAAgAWT3RSmhI0J1QAAAAbAAAABsAAAB1bml2ZXJzYWwvdW5pdmVyc2FsLnBuZy54bWyzsa/IzVEoSy0qzszPs1Uy1DNQsrfj5bIpKEoty0wtV6iwVTKyNNAzgAAlhUpbJTMjBLc8M6UkA6jNwMASIZiRmpmeUWKrZG5qDhfUBxoKAFBLAQIAABQAAgAIAFg90Uo3jRRghAQAAAwRAAAdAAAAAAAAAAEAAAAAAAAAAAB1bml2ZXJzYWwvY29tbW9uX21lc3NhZ2VzLmxuZ1BLAQIAABQAAgAIAFg90UoGWUJxJAQAAKARAAAnAAAAAAAAAAEAAAAAAL8EAAB1bml2ZXJzYWwvZmxhc2hfcHVibGlzaGluZ19zZXR0aW5ncy54bWxQSwECAAAUAAIACABYPdFKPwyEurYCAABWCgAAIQAAAAAAAAABAAAAAAAoCQAAdW5pdmVyc2FsL2ZsYXNoX3NraW5fc2V0dGluZ3MueG1sUEsBAgAAFAACAAgAWD3RSi3Zc+X3AwAAsRAAACYAAAAAAAAAAQAAAAAAHQwAAHVuaXZlcnNhbC9odG1sX3B1Ymxpc2hpbmdfc2V0dGluZ3MueG1sUEsBAgAAFAACAAgAWD3RSo1yq4qEAQAAAQYAAB8AAAAAAAAAAQAAAAAAWBAAAHVuaXZlcnNhbC9odG1sX3NraW5fc2V0dGluZ3MuanNQSwECAAAUAAIACABYPdFKPTwv0cEAAADlAQAAGgAAAAAAAAABAAAAAAAZEgAAdW5pdmVyc2FsL2kxOG5fcHJlc2V0cy54bWxQSwECAAAUAAIACABYPdFKS5yGgHIAAAB8AAAAHAAAAAAAAAABAAAAAAASEwAAdW5pdmVyc2FsL2xvY2FsX3NldHRpbmdzLnhtbFBLAQIAABQAAgAIAESUV0cjtE77+wIAALAIAAAUAAAAAAAAAAEAAAAAAL4TAAB1bml2ZXJzYWwvcGxheWVyLnhtbFBLAQIAABQAAgAIAFg90UpAfDeVdgEAAAEDAAApAAAAAAAAAAEAAAAAAOsWAAB1bml2ZXJzYWwvc2tpbl9jdXN0b21pemF0aW9uX3NldHRpbmdzLnhtbFBLAQIAABQAAgAIAFk90UrqScxFASAAAMNDAAAXAAAAAAAAAAAAAAAAAKgYAAB1bml2ZXJzYWwvdW5pdmVyc2FsLnBuZ1BLAQIAABQAAgAIAFk90UpoSNCdUAAAAGwAAAAbAAAAAAAAAAEAAAAAAN44AAB1bml2ZXJzYWwvdW5pdmVyc2FsLnBuZy54bWxQSwUGAAAAAAsACwBJAwAAZzkAAAAA"/>
  <p:tag name="ISPRING_OUTPUT_FOLDER" val="C:\Users\Administrator\Desktop\170618答辩类"/>
  <p:tag name="ISPRING_PRESENTATION_TITLE" val="170618答辩类"/>
</p:tagLst>
</file>

<file path=ppt/theme/theme1.xml><?xml version="1.0" encoding="utf-8"?>
<a:theme xmlns:a="http://schemas.openxmlformats.org/drawingml/2006/main" name="主题1：蓝绿色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：蓝绿色" id="{9B472E2E-ECE5-4143-90CA-7299B4D70939}" vid="{866472A8-E67A-4FE8-B3C5-C7B076BB180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26029</TotalTime>
  <Words>178</Words>
  <Application>Microsoft Macintosh PowerPoint</Application>
  <PresentationFormat>Custom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DengXian</vt:lpstr>
      <vt:lpstr>Microsoft YaHei</vt:lpstr>
      <vt:lpstr>Verdana</vt:lpstr>
      <vt:lpstr>宋体</vt:lpstr>
      <vt:lpstr>微软雅黑</vt:lpstr>
      <vt:lpstr>等线</vt:lpstr>
      <vt:lpstr>主题1：蓝绿色</vt:lpstr>
      <vt:lpstr>PowerPoint Presentation</vt:lpstr>
      <vt:lpstr>分布式存储问题</vt:lpstr>
      <vt:lpstr>部分可选NoSQL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170618答辩类</dc:title>
  <dc:creator>顶尖PPT</dc:creator>
  <cp:keywords>www.51pptmoban.com</cp:keywords>
  <dc:description>PPT模板订制_x000d_
QQ：463698326</dc:description>
  <cp:lastModifiedBy>Microsoft Office User</cp:lastModifiedBy>
  <cp:revision>2473</cp:revision>
  <dcterms:created xsi:type="dcterms:W3CDTF">2015-08-18T02:51:00Z</dcterms:created>
  <dcterms:modified xsi:type="dcterms:W3CDTF">2019-02-27T02:17:30Z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