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XTrSeuLb3PnQPAdfTvoHmp1iS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7FD601-E0C0-4085-A8ED-EBAE1139C5EC}">
  <a:tblStyle styleId="{727FD601-E0C0-4085-A8ED-EBAE1139C5E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11" Type="http://schemas.openxmlformats.org/officeDocument/2006/relationships/image" Target="../media/image13.png"/><Relationship Id="rId10" Type="http://schemas.openxmlformats.org/officeDocument/2006/relationships/image" Target="../media/image16.png"/><Relationship Id="rId9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595590" y="3182779"/>
            <a:ext cx="348358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Adios Team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"/>
          <p:cNvGrpSpPr/>
          <p:nvPr/>
        </p:nvGrpSpPr>
        <p:grpSpPr>
          <a:xfrm>
            <a:off x="232845" y="1116624"/>
            <a:ext cx="9341835" cy="246221"/>
            <a:chOff x="308346" y="319669"/>
            <a:chExt cx="9341835" cy="246221"/>
          </a:xfrm>
        </p:grpSpPr>
        <p:pic>
          <p:nvPicPr>
            <p:cNvPr id="94" name="Google Shape;9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8346" y="352779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"/>
            <p:cNvSpPr txBox="1"/>
            <p:nvPr/>
          </p:nvSpPr>
          <p:spPr>
            <a:xfrm>
              <a:off x="561154" y="319669"/>
              <a:ext cx="908902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프로젝트명 : 부산항만공사 직영 서비스플랫폼 구축을 위한 데이터분석</a:t>
              </a: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(선용품 구매 및 체류시간별 맞춤형 관광정보 제공 플랫폼)</a:t>
              </a:r>
              <a:endParaRPr/>
            </a:p>
          </p:txBody>
        </p:sp>
      </p:grpSp>
      <p:graphicFrame>
        <p:nvGraphicFramePr>
          <p:cNvPr id="96" name="Google Shape;96;p2"/>
          <p:cNvGraphicFramePr/>
          <p:nvPr/>
        </p:nvGraphicFramePr>
        <p:xfrm>
          <a:off x="840140" y="16791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{727FD601-E0C0-4085-A8ED-EBAE1139C5EC}</a:tableStyleId>
              </a:tblPr>
              <a:tblGrid>
                <a:gridCol w="1223725"/>
                <a:gridCol w="4644000"/>
                <a:gridCol w="464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FBE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선용품 구매플랫폼 서비스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체류시간별 맞춤형 관광정보 제공 서비스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분석목적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외국인 선원을 대상으로 시행될 온라인 선용품 구매 플랫폼 구축을 위한 </a:t>
                      </a:r>
                      <a:r>
                        <a:rPr b="1" lang="ko-KR" sz="11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선행과업</a:t>
                      </a: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으로 필요한 데이터 분석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외국인 선원에게 주어진 체류시간별 관광코스 시각화 제공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분석항목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①부산항 물동량과 외국인 체류시간 연관분석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※ 해당 서비스 진행에 대한 타당성 파악을 위해 진행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②계절성 데이터와 선용품 품목별 데이터 연관분석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③체류시간과 선용품 품목별 연관분석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※ ①, ②항목은 계절별 품목추천 및 품목취급 기업소싱에 참고 데이터로 활용예정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④부산항 주변 공실데이터 시각화 분석 및 엑셀화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※ 선용품을 구매한 외국인 선원에게 물품을 찾을 창고위치 서비스를 제공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① 국가/선사별 체류시간 연관 분석 For 국가/선사 고객별 코스 추천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② 체류시간과 재방문율의 연관분석 For 주어진 시간별 코스 추천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③ 주요관광지 + 숙박 + 맛집 위치 분석 For 위치/정보 시각화 제공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④ 주요관광지 + 숙박 + 맛집 위치 + 창고 위치 분석 For 위치/정보 시각화 제공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산출물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JupyterNotebook 기반의 보고서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페이지 시각화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3"/>
          <p:cNvGrpSpPr/>
          <p:nvPr/>
        </p:nvGrpSpPr>
        <p:grpSpPr>
          <a:xfrm>
            <a:off x="512774" y="5564631"/>
            <a:ext cx="9816134" cy="169277"/>
            <a:chOff x="487188" y="5564631"/>
            <a:chExt cx="9816134" cy="169277"/>
          </a:xfrm>
        </p:grpSpPr>
        <p:sp>
          <p:nvSpPr>
            <p:cNvPr id="102" name="Google Shape;102;p3"/>
            <p:cNvSpPr txBox="1"/>
            <p:nvPr/>
          </p:nvSpPr>
          <p:spPr>
            <a:xfrm>
              <a:off x="661259" y="5564631"/>
              <a:ext cx="9642063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따라서, 해외 선원들을 대상으로 </a:t>
              </a:r>
              <a:r>
                <a:rPr b="0" lang="ko-KR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‘온라인 선용품 구매플랫폼’ 과 ‘선원 체류시간별 관광코스 정보제공’</a:t>
              </a:r>
              <a:r>
                <a:rPr b="0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관련 서비스 기획과 이를 위한 데이터 분석 진행이 필요하다고 판단했음. </a:t>
              </a:r>
              <a:endParaRPr b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Google Shape;10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7188" y="559526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3"/>
          <p:cNvGrpSpPr/>
          <p:nvPr/>
        </p:nvGrpSpPr>
        <p:grpSpPr>
          <a:xfrm>
            <a:off x="512774" y="1487944"/>
            <a:ext cx="9832164" cy="169277"/>
            <a:chOff x="391090" y="1727671"/>
            <a:chExt cx="9832164" cy="169277"/>
          </a:xfrm>
        </p:grpSpPr>
        <p:sp>
          <p:nvSpPr>
            <p:cNvPr id="105" name="Google Shape;105;p3"/>
            <p:cNvSpPr txBox="1"/>
            <p:nvPr/>
          </p:nvSpPr>
          <p:spPr>
            <a:xfrm>
              <a:off x="565161" y="1727671"/>
              <a:ext cx="9658093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현재 부산항만공사는 부산항을 글로벌 해운/물류 중심기지로 육성하겠다는 목적달성을 위해 </a:t>
              </a:r>
              <a:r>
                <a:rPr b="0" lang="ko-KR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해외선박과 외국인 선원들을 대상으로 다양한 서비스를 제공하는데 주력하고 있음</a:t>
              </a:r>
              <a:endParaRPr b="0" sz="11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1090" y="1758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3"/>
          <p:cNvGrpSpPr/>
          <p:nvPr/>
        </p:nvGrpSpPr>
        <p:grpSpPr>
          <a:xfrm>
            <a:off x="512774" y="1855024"/>
            <a:ext cx="11295705" cy="2831177"/>
            <a:chOff x="391090" y="2073015"/>
            <a:chExt cx="11295705" cy="2831177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391090" y="2877746"/>
              <a:ext cx="11203186" cy="2026446"/>
              <a:chOff x="565161" y="2873012"/>
              <a:chExt cx="11203186" cy="2026446"/>
            </a:xfrm>
          </p:grpSpPr>
          <p:grpSp>
            <p:nvGrpSpPr>
              <p:cNvPr id="109" name="Google Shape;109;p3"/>
              <p:cNvGrpSpPr/>
              <p:nvPr/>
            </p:nvGrpSpPr>
            <p:grpSpPr>
              <a:xfrm>
                <a:off x="565161" y="3032414"/>
                <a:ext cx="3374322" cy="1867044"/>
                <a:chOff x="565161" y="3032414"/>
                <a:chExt cx="3374322" cy="1867044"/>
              </a:xfrm>
            </p:grpSpPr>
            <p:sp>
              <p:nvSpPr>
                <p:cNvPr id="110" name="Google Shape;110;p3"/>
                <p:cNvSpPr txBox="1"/>
                <p:nvPr/>
              </p:nvSpPr>
              <p:spPr>
                <a:xfrm>
                  <a:off x="565161" y="4774616"/>
                  <a:ext cx="3374322" cy="1248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-KR" sz="600">
                      <a:solidFill>
                        <a:srgbClr val="75707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(자료출처 : 국가물류통합정보센터&gt;정책보도자료&gt;’2023년 2분기 전국 항만, 물동량 3억 7,316만톤 처리’ 내용)</a:t>
                  </a:r>
                  <a:endParaRPr b="1" sz="600">
                    <a:solidFill>
                      <a:srgbClr val="75707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11" name="Google Shape;111;p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828687" y="3032414"/>
                  <a:ext cx="2847271" cy="165605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2" name="Google Shape;112;p3"/>
              <p:cNvGrpSpPr/>
              <p:nvPr/>
            </p:nvGrpSpPr>
            <p:grpSpPr>
              <a:xfrm>
                <a:off x="3994580" y="2873568"/>
                <a:ext cx="4664492" cy="2025890"/>
                <a:chOff x="3994580" y="2873568"/>
                <a:chExt cx="4664492" cy="2025890"/>
              </a:xfrm>
            </p:grpSpPr>
            <p:sp>
              <p:nvSpPr>
                <p:cNvPr id="113" name="Google Shape;113;p3"/>
                <p:cNvSpPr txBox="1"/>
                <p:nvPr/>
              </p:nvSpPr>
              <p:spPr>
                <a:xfrm>
                  <a:off x="4901757" y="4774616"/>
                  <a:ext cx="2850139" cy="1248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-KR" sz="600">
                      <a:solidFill>
                        <a:srgbClr val="75707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그림① 부산항 년도별 물동량 시각화 자료 (자료출처 : 부산항만공사&gt;부산항 물동량 추이 데이터)</a:t>
                  </a:r>
                  <a:endParaRPr b="1" sz="600">
                    <a:solidFill>
                      <a:srgbClr val="75707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14" name="Google Shape;114;p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3994580" y="2873568"/>
                  <a:ext cx="4664492" cy="18994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15" name="Google Shape;115;p3"/>
              <p:cNvCxnSpPr/>
              <p:nvPr/>
            </p:nvCxnSpPr>
            <p:spPr>
              <a:xfrm>
                <a:off x="3835269" y="2873012"/>
                <a:ext cx="0" cy="1856792"/>
              </a:xfrm>
              <a:prstGeom prst="straightConnector1">
                <a:avLst/>
              </a:prstGeom>
              <a:noFill/>
              <a:ln cap="flat" cmpd="sng" w="9525">
                <a:solidFill>
                  <a:srgbClr val="757070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8818383" y="2873012"/>
                <a:ext cx="0" cy="1856792"/>
              </a:xfrm>
              <a:prstGeom prst="straightConnector1">
                <a:avLst/>
              </a:prstGeom>
              <a:noFill/>
              <a:ln cap="flat" cmpd="sng" w="9525">
                <a:solidFill>
                  <a:srgbClr val="757070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17" name="Google Shape;117;p3"/>
              <p:cNvGrpSpPr/>
              <p:nvPr/>
            </p:nvGrpSpPr>
            <p:grpSpPr>
              <a:xfrm>
                <a:off x="8977695" y="2994314"/>
                <a:ext cx="2790652" cy="1905144"/>
                <a:chOff x="8977695" y="2994314"/>
                <a:chExt cx="2790652" cy="1905144"/>
              </a:xfrm>
            </p:grpSpPr>
            <p:pic>
              <p:nvPicPr>
                <p:cNvPr id="118" name="Google Shape;118;p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8977695" y="2994314"/>
                  <a:ext cx="2790652" cy="1661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" name="Google Shape;119;p3"/>
                <p:cNvSpPr txBox="1"/>
                <p:nvPr/>
              </p:nvSpPr>
              <p:spPr>
                <a:xfrm>
                  <a:off x="8980813" y="4774616"/>
                  <a:ext cx="2784417" cy="1248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-KR" sz="600">
                      <a:solidFill>
                        <a:srgbClr val="75707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그림② 부산항 물동량 시계열 예측 자료 (자료출처 : 부산항만공사&gt;부산항 물동량 추이 데이터)</a:t>
                  </a:r>
                  <a:endParaRPr b="1" sz="600">
                    <a:solidFill>
                      <a:srgbClr val="75707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0" name="Google Shape;120;p3"/>
            <p:cNvGrpSpPr/>
            <p:nvPr/>
          </p:nvGrpSpPr>
          <p:grpSpPr>
            <a:xfrm>
              <a:off x="391090" y="2073015"/>
              <a:ext cx="11295705" cy="696944"/>
              <a:chOff x="391090" y="2073015"/>
              <a:chExt cx="11295705" cy="696944"/>
            </a:xfrm>
          </p:grpSpPr>
          <p:grpSp>
            <p:nvGrpSpPr>
              <p:cNvPr id="121" name="Google Shape;121;p3"/>
              <p:cNvGrpSpPr/>
              <p:nvPr/>
            </p:nvGrpSpPr>
            <p:grpSpPr>
              <a:xfrm>
                <a:off x="565161" y="2073015"/>
                <a:ext cx="11121634" cy="696944"/>
                <a:chOff x="846947" y="2544455"/>
                <a:chExt cx="11121634" cy="696944"/>
              </a:xfrm>
            </p:grpSpPr>
            <p:sp>
              <p:nvSpPr>
                <p:cNvPr id="122" name="Google Shape;122;p3"/>
                <p:cNvSpPr txBox="1"/>
                <p:nvPr/>
              </p:nvSpPr>
              <p:spPr>
                <a:xfrm>
                  <a:off x="846947" y="2544455"/>
                  <a:ext cx="11121634" cy="4828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ko-KR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23년 2분기 대한민국 수출입 물동량은 전년 동기대비(3억 1,849만 톤) 0.5% 감소한 3억 1,695만 톤으로 집계되었으며 </a:t>
                  </a:r>
                  <a:r>
                    <a:rPr b="0" lang="ko-KR" sz="1100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연안 물동량은 전년 동기(6,084만 톤) 대비 7.6% 감소한 5,622만 톤</a:t>
                  </a:r>
                  <a:r>
                    <a:rPr b="0" lang="ko-KR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으로 집계</a:t>
                  </a:r>
                  <a:endParaRPr b="0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ko-KR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되었고, </a:t>
                  </a:r>
                  <a:r>
                    <a:rPr b="0" lang="ko-KR" sz="1100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부산항은 전년 동기대비 –0.1% 감소했지만 매년 물동량이 증가되는 추세</a:t>
                  </a:r>
                  <a:r>
                    <a:rPr b="0" lang="ko-KR" sz="11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임</a:t>
                  </a:r>
                  <a:r>
                    <a:rPr b="0" lang="ko-KR" sz="1100">
                      <a:solidFill>
                        <a:srgbClr val="75707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</a:t>
                  </a:r>
                  <a:endParaRPr b="0" sz="1100">
                    <a:solidFill>
                      <a:srgbClr val="75707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3"/>
                <p:cNvSpPr txBox="1"/>
                <p:nvPr/>
              </p:nvSpPr>
              <p:spPr>
                <a:xfrm>
                  <a:off x="846947" y="3118288"/>
                  <a:ext cx="6325450" cy="1231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1" lang="ko-KR" sz="800">
                      <a:solidFill>
                        <a:srgbClr val="00B05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*연안 물동량 : 해안가 또는 연안 지역을 통과하는 물량을 나타내는 용어로 특정 지역의 경제적 활동과 물류 체계를 이해하고 평가하는 데 중요한 지표 중 하나임.</a:t>
                  </a:r>
                  <a:endParaRPr/>
                </a:p>
              </p:txBody>
            </p:sp>
          </p:grpSp>
          <p:pic>
            <p:nvPicPr>
              <p:cNvPr id="124" name="Google Shape;124;p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91090" y="2159379"/>
                <a:ext cx="108000" cy="10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5" name="Google Shape;125;p3"/>
          <p:cNvGrpSpPr/>
          <p:nvPr/>
        </p:nvGrpSpPr>
        <p:grpSpPr>
          <a:xfrm>
            <a:off x="512774" y="4884004"/>
            <a:ext cx="11470433" cy="482824"/>
            <a:chOff x="391090" y="5149578"/>
            <a:chExt cx="11470433" cy="482824"/>
          </a:xfrm>
        </p:grpSpPr>
        <p:sp>
          <p:nvSpPr>
            <p:cNvPr id="126" name="Google Shape;126;p3"/>
            <p:cNvSpPr txBox="1"/>
            <p:nvPr/>
          </p:nvSpPr>
          <p:spPr>
            <a:xfrm>
              <a:off x="565161" y="5149578"/>
              <a:ext cx="11296362" cy="482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그림 ⓛ과 같이 매년 부산항 물동량은 지속해서 증가되고 있으며, 물동량 데이터 기반의 시계열 예측 결과인 그림 ② 처럼 물동량 추세 또한 증가되고 있음을 참고할 수 있음. 따라서 </a:t>
              </a:r>
              <a:r>
                <a:rPr b="0" lang="ko-KR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물동량이 증가되는 만큼</a:t>
              </a:r>
              <a:endParaRPr b="0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부산항에 입/출항하는 선박의 수와 부산에 체류하는 외국인 선원 수 또한 증가할 것으로 예상</a:t>
              </a:r>
              <a:r>
                <a:rPr b="0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할 수 있음.</a:t>
              </a:r>
              <a:endParaRPr/>
            </a:p>
          </p:txBody>
        </p:sp>
        <p:pic>
          <p:nvPicPr>
            <p:cNvPr id="127" name="Google Shape;127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1090" y="5235935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3"/>
          <p:cNvGrpSpPr/>
          <p:nvPr/>
        </p:nvGrpSpPr>
        <p:grpSpPr>
          <a:xfrm>
            <a:off x="234380" y="1124092"/>
            <a:ext cx="663177" cy="246221"/>
            <a:chOff x="308346" y="1507341"/>
            <a:chExt cx="663177" cy="246221"/>
          </a:xfrm>
        </p:grpSpPr>
        <p:sp>
          <p:nvSpPr>
            <p:cNvPr id="129" name="Google Shape;129;p3"/>
            <p:cNvSpPr txBox="1"/>
            <p:nvPr/>
          </p:nvSpPr>
          <p:spPr>
            <a:xfrm>
              <a:off x="561154" y="1507341"/>
              <a:ext cx="4103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개요</a:t>
              </a:r>
              <a:endParaRPr/>
            </a:p>
          </p:txBody>
        </p:sp>
        <p:pic>
          <p:nvPicPr>
            <p:cNvPr id="130" name="Google Shape;130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8346" y="1540451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3"/>
          <p:cNvGrpSpPr/>
          <p:nvPr/>
        </p:nvGrpSpPr>
        <p:grpSpPr>
          <a:xfrm>
            <a:off x="512774" y="5931711"/>
            <a:ext cx="10038951" cy="169277"/>
            <a:chOff x="487188" y="6283147"/>
            <a:chExt cx="10038951" cy="169277"/>
          </a:xfrm>
        </p:grpSpPr>
        <p:pic>
          <p:nvPicPr>
            <p:cNvPr id="132" name="Google Shape;132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7188" y="6313785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3"/>
            <p:cNvSpPr txBox="1"/>
            <p:nvPr/>
          </p:nvSpPr>
          <p:spPr>
            <a:xfrm>
              <a:off x="661259" y="6283147"/>
              <a:ext cx="9864880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부산항을 글로벌 해운/물류 중심기지로 육성하겠다는 부산항만 공사의 목적에 부합하는 </a:t>
              </a:r>
              <a:r>
                <a:rPr b="0" lang="ko-KR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서비스를 위한 아이디어와 이를 위한 시각화 분석</a:t>
              </a:r>
              <a:r>
                <a:rPr b="0" lang="ko-KR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을 목적으로 해당 프로젝트를 진행하였음.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4"/>
          <p:cNvGrpSpPr/>
          <p:nvPr/>
        </p:nvGrpSpPr>
        <p:grpSpPr>
          <a:xfrm>
            <a:off x="308346" y="621673"/>
            <a:ext cx="1556050" cy="246221"/>
            <a:chOff x="308346" y="621673"/>
            <a:chExt cx="1556050" cy="246221"/>
          </a:xfrm>
        </p:grpSpPr>
        <p:sp>
          <p:nvSpPr>
            <p:cNvPr id="139" name="Google Shape;139;p4"/>
            <p:cNvSpPr txBox="1"/>
            <p:nvPr/>
          </p:nvSpPr>
          <p:spPr>
            <a:xfrm>
              <a:off x="561154" y="621673"/>
              <a:ext cx="130324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비즈니스 모델</a:t>
              </a:r>
              <a:endParaRPr/>
            </a:p>
          </p:txBody>
        </p:sp>
        <p:pic>
          <p:nvPicPr>
            <p:cNvPr id="140" name="Google Shape;14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8346" y="65478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4"/>
          <p:cNvGrpSpPr/>
          <p:nvPr/>
        </p:nvGrpSpPr>
        <p:grpSpPr>
          <a:xfrm>
            <a:off x="845229" y="1575389"/>
            <a:ext cx="10501543" cy="3707223"/>
            <a:chOff x="899407" y="1980513"/>
            <a:chExt cx="10501543" cy="3707223"/>
          </a:xfrm>
        </p:grpSpPr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6498" y="2613795"/>
              <a:ext cx="4844452" cy="2910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9407" y="3349798"/>
              <a:ext cx="4883290" cy="14382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" name="Google Shape;144;p4"/>
            <p:cNvGrpSpPr/>
            <p:nvPr/>
          </p:nvGrpSpPr>
          <p:grpSpPr>
            <a:xfrm>
              <a:off x="899407" y="1980513"/>
              <a:ext cx="1366737" cy="184666"/>
              <a:chOff x="1434176" y="1980513"/>
              <a:chExt cx="1366737" cy="184666"/>
            </a:xfrm>
          </p:grpSpPr>
          <p:pic>
            <p:nvPicPr>
              <p:cNvPr id="145" name="Google Shape;145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434176" y="2000846"/>
                <a:ext cx="144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4"/>
              <p:cNvSpPr txBox="1"/>
              <p:nvPr/>
            </p:nvSpPr>
            <p:spPr>
              <a:xfrm>
                <a:off x="1662781" y="1980513"/>
                <a:ext cx="113813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기존 비즈니스 모델</a:t>
                </a:r>
                <a:endParaRPr b="1" sz="105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4"/>
            <p:cNvGrpSpPr/>
            <p:nvPr/>
          </p:nvGrpSpPr>
          <p:grpSpPr>
            <a:xfrm>
              <a:off x="6556498" y="1980513"/>
              <a:ext cx="1366737" cy="184666"/>
              <a:chOff x="1434176" y="2306105"/>
              <a:chExt cx="1366737" cy="184666"/>
            </a:xfrm>
          </p:grpSpPr>
          <p:pic>
            <p:nvPicPr>
              <p:cNvPr id="148" name="Google Shape;148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434176" y="2326438"/>
                <a:ext cx="144000" cy="144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" name="Google Shape;149;p4"/>
              <p:cNvSpPr txBox="1"/>
              <p:nvPr/>
            </p:nvSpPr>
            <p:spPr>
              <a:xfrm>
                <a:off x="1662781" y="2306105"/>
                <a:ext cx="1138132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개선 비즈니스 모델</a:t>
                </a:r>
                <a:endParaRPr b="1" sz="105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0" name="Google Shape;150;p4"/>
            <p:cNvCxnSpPr/>
            <p:nvPr/>
          </p:nvCxnSpPr>
          <p:spPr>
            <a:xfrm>
              <a:off x="6169597" y="2613795"/>
              <a:ext cx="0" cy="3073941"/>
            </a:xfrm>
            <a:prstGeom prst="straightConnector1">
              <a:avLst/>
            </a:prstGeom>
            <a:noFill/>
            <a:ln cap="flat" cmpd="sng" w="9525">
              <a:solidFill>
                <a:srgbClr val="75707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5"/>
          <p:cNvGrpSpPr/>
          <p:nvPr/>
        </p:nvGrpSpPr>
        <p:grpSpPr>
          <a:xfrm>
            <a:off x="561154" y="1192881"/>
            <a:ext cx="5252772" cy="246221"/>
            <a:chOff x="561154" y="1420023"/>
            <a:chExt cx="5252772" cy="246221"/>
          </a:xfrm>
        </p:grpSpPr>
        <p:sp>
          <p:nvSpPr>
            <p:cNvPr id="156" name="Google Shape;156;p5"/>
            <p:cNvSpPr txBox="1"/>
            <p:nvPr/>
          </p:nvSpPr>
          <p:spPr>
            <a:xfrm>
              <a:off x="770879" y="1420023"/>
              <a:ext cx="50430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선용품 구매 플랫폼 구축 </a:t>
              </a:r>
              <a:r>
                <a:rPr b="0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을 위한 </a:t>
              </a:r>
              <a:r>
                <a:rPr b="0" lang="ko-KR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품목별 소싱 및 창고거점 확보 분석 데이터</a:t>
              </a:r>
              <a:endParaRPr/>
            </a:p>
          </p:txBody>
        </p:sp>
        <p:pic>
          <p:nvPicPr>
            <p:cNvPr id="157" name="Google Shape;15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1154" y="1489133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5"/>
          <p:cNvSpPr txBox="1"/>
          <p:nvPr/>
        </p:nvSpPr>
        <p:spPr>
          <a:xfrm>
            <a:off x="770879" y="1577959"/>
            <a:ext cx="1067920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외국인 선원들이 한국에 체류하는 동안 선용품을 구매할 수 있는 곳은 </a:t>
            </a:r>
            <a:r>
              <a:rPr b="0"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국제선용품유통센터(BISC) 등 이 존재하지만 선박운영을 위한 품목(로프, 튜브 등)만을 판매</a:t>
            </a: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하고 있음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770879" y="1900558"/>
            <a:ext cx="668772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추가로 입항 후 체류 선원들이 </a:t>
            </a:r>
            <a:r>
              <a:rPr b="0"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직접 오프라인으로 국제선용품유통센터에 방문하여 구매하는 프로세스</a:t>
            </a: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진행됨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770879" y="2223157"/>
            <a:ext cx="107353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따라서, 외국인 선원들이 해외 항구에서 </a:t>
            </a:r>
            <a:r>
              <a:rPr b="0"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출항 전 또는 온라인으로 자신들이 원하는 선용품을 직접 주문〮구매하고 부산항에 입항 후 체류하는 동안 손쉽게 구매품목들을 찾을 수 있는</a:t>
            </a:r>
            <a:endParaRPr b="0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선용품 구매 플랫폼 구축</a:t>
            </a: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제안함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770878" y="2730422"/>
            <a:ext cx="794448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플랫폼 구축을 위해 </a:t>
            </a:r>
            <a:r>
              <a:rPr b="0"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선용품 판매 입점 기업 소싱과 주문한 품목을 찾을 수 있는 물품보관 창고</a:t>
            </a: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우선적으로 확보해야 한다고 판단함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770878" y="3053021"/>
            <a:ext cx="430887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내용을 위한 사전작업으로 아래와 같이 데이터 분석을 진행하고자 함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5"/>
          <p:cNvGraphicFramePr/>
          <p:nvPr/>
        </p:nvGraphicFramePr>
        <p:xfrm>
          <a:off x="770878" y="3375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{727FD601-E0C0-4085-A8ED-EBAE1139C5EC}</a:tableStyleId>
              </a:tblPr>
              <a:tblGrid>
                <a:gridCol w="1970350"/>
                <a:gridCol w="3960000"/>
                <a:gridCol w="439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Why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8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연관분석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물동량과 체류시간의 연관분석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계절별 선용품 품목분석 (有/無 : 계절별 품목추천)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(3) 체류시간과 선용품 품목별 연관분석 (有/無 : 품목 소싱에 참고)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(4) 입항 외국인 선원규모 회귀분석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부산 년도별 물동량 데이터 수집 : 공공 데이터 + 크롤링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선용품 품목별 데이터 수집 : 공공 데이터 + 크롤링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(3) 체류시간별 데이터 수집 : BeautifulSoup+Selenium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(4) 연관분석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〮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시각화 : HeatMap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8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선용품 품목 분석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품목별 세부 인기물품 파악 및 소싱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계절별 품목 선정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(3) (1), (2)에 해당하는 매장 또는 기업 위치정보 파악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구글(키워드) + SNS 데이터 수집 : 워드크라우드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선용품 품목별 데이터 수집 : 공공 데이터 + 크롤링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(3) 네이버 플레이스/카카오톡/구글 API 활용한 위치 파악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(우선순위① 부산지역 매장/기업→시각화, 우선순위② 부산외 매장/기업→Excel)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8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최적의 선용품 창고 위치 분석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Default : 부산항에서 10~20분 거리의 지역에 창고위치선정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체류시간별 외국인 희망관광코스에 인접한 곳을 대상으로 창고위치선정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000" u="none" cap="none" strike="noStrike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* (2)내용은 ‘여행/숙박 코스 추천 데이터’에 중복으로 활용예정</a:t>
                      </a:r>
                      <a:endParaRPr i="1" sz="1000" u="none" cap="none" strike="noStrike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네이버 플레이스/카카오톡/구글Map API 활용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지역별 공실 데이터 분석 + 시각화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4" name="Google Shape;164;p5"/>
          <p:cNvGrpSpPr/>
          <p:nvPr/>
        </p:nvGrpSpPr>
        <p:grpSpPr>
          <a:xfrm>
            <a:off x="308346" y="621673"/>
            <a:ext cx="2931426" cy="246221"/>
            <a:chOff x="308346" y="621673"/>
            <a:chExt cx="2931426" cy="246221"/>
          </a:xfrm>
        </p:grpSpPr>
        <p:sp>
          <p:nvSpPr>
            <p:cNvPr id="165" name="Google Shape;165;p5"/>
            <p:cNvSpPr txBox="1"/>
            <p:nvPr/>
          </p:nvSpPr>
          <p:spPr>
            <a:xfrm>
              <a:off x="561154" y="621673"/>
              <a:ext cx="267861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제안 서비스별 분석 세부내용</a:t>
              </a:r>
              <a:endParaRPr/>
            </a:p>
          </p:txBody>
        </p:sp>
        <p:pic>
          <p:nvPicPr>
            <p:cNvPr id="166" name="Google Shape;16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8346" y="65478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6"/>
          <p:cNvGrpSpPr/>
          <p:nvPr/>
        </p:nvGrpSpPr>
        <p:grpSpPr>
          <a:xfrm>
            <a:off x="561154" y="1192881"/>
            <a:ext cx="3834115" cy="246221"/>
            <a:chOff x="561154" y="3450708"/>
            <a:chExt cx="3834115" cy="246221"/>
          </a:xfrm>
        </p:grpSpPr>
        <p:sp>
          <p:nvSpPr>
            <p:cNvPr id="172" name="Google Shape;172;p6"/>
            <p:cNvSpPr txBox="1"/>
            <p:nvPr/>
          </p:nvSpPr>
          <p:spPr>
            <a:xfrm>
              <a:off x="770879" y="3450708"/>
              <a:ext cx="36243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rgbClr val="3A3838"/>
                  </a:solidFill>
                  <a:latin typeface="Arial"/>
                  <a:ea typeface="Arial"/>
                  <a:cs typeface="Arial"/>
                  <a:sym typeface="Arial"/>
                </a:rPr>
                <a:t>외국인 선원 체류시간 </a:t>
              </a:r>
              <a:r>
                <a:rPr b="0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별 </a:t>
              </a:r>
              <a:r>
                <a:rPr b="0" lang="ko-KR" sz="12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여행/숙박 코스 추천 데이터</a:t>
              </a:r>
              <a:endParaRPr/>
            </a:p>
          </p:txBody>
        </p:sp>
        <p:pic>
          <p:nvPicPr>
            <p:cNvPr id="173" name="Google Shape;17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1154" y="3519818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6"/>
          <p:cNvSpPr txBox="1"/>
          <p:nvPr/>
        </p:nvSpPr>
        <p:spPr>
          <a:xfrm>
            <a:off x="770879" y="1577959"/>
            <a:ext cx="266419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입항 </a:t>
            </a:r>
            <a:r>
              <a:rPr b="0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〮 </a:t>
            </a: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환적 선박 별 체류시간이 매우 상이함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770879" y="1900558"/>
            <a:ext cx="487152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따라서 외국인 선원에게 </a:t>
            </a:r>
            <a:r>
              <a:rPr b="0" lang="ko-K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체류시간별 여행/숙박 코스를 추천하는 서비스를 제안</a:t>
            </a: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함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770879" y="2223157"/>
            <a:ext cx="430887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 내용을 위한 사전작업으로 아래와 같이 데이터 분석을 진행하고자 함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6"/>
          <p:cNvGraphicFramePr/>
          <p:nvPr/>
        </p:nvGraphicFramePr>
        <p:xfrm>
          <a:off x="770879" y="2545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{727FD601-E0C0-4085-A8ED-EBAE1139C5EC}</a:tableStyleId>
              </a:tblPr>
              <a:tblGrid>
                <a:gridCol w="1970350"/>
                <a:gridCol w="3960000"/>
                <a:gridCol w="511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Why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How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8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연관분석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국가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〮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선사별 체류시간 분석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체류시간과 재방문율의 연관분석 (有/無 에 따라 코스 지정)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선사별 평균 체류시간 크롤링 : Selenium + BeautifulSoup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000" u="none" cap="none" strike="noStrike"/>
                        <a:t>https://www.pnitl.com/infoservice/vessel/vslScheduleList.jsp)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선박코드별 선박명 풀네임 데이터 크롤링 :  Selenium + BeautifulSoup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sz="1000" u="none" cap="none" strike="noStrike"/>
                        <a:t>https://svc.pncport.com/info/CMS/Code/CodeOper.pnc?mCode=MN041)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(3) 선박소재별 국가코드 데이터 클롤링 : Selenium + BeautifulSoup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(4) 체류시간에 따른 재방문율 데이터 크롤링 및 전처리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(https://datalab.visitkorea.or.kr/datalab/portal/loc/getAreaDataForm.do?SGG_CD=26#)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(5) 연관분석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〮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시각화 : HeatMap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8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관광지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〮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숙박업소 위치 시각화 분석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부산 주요관광지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〮</a:t>
                      </a: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숙박업소별 위치와 제공 서비스 파악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네이버 플레이스/카카오톡/구글Map API 활용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Selenium + BeautifulSoup을 활용한 데이터 크롤링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(3) 공공데이터 활용(부산광역시_부산버스정보시스템, 부산광역시 영도구_관광정보 등)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8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체류시간별 코스 시각화 분석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체류시간에 따른 효율적인 관광/숙박 코스정보 제공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(선용품을 구매했다면 창고 경유코스로 시각화 제공예정)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네이버 플레이스/카카오톡/구글Map API 활용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(2) 범주형 코드성 데이터 표준화 및 지정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(3) 지정된 범주(체류시간범위)별 관광/숙박 코스 시각화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78" name="Google Shape;178;p6"/>
          <p:cNvGrpSpPr/>
          <p:nvPr/>
        </p:nvGrpSpPr>
        <p:grpSpPr>
          <a:xfrm>
            <a:off x="308346" y="621673"/>
            <a:ext cx="2931426" cy="246221"/>
            <a:chOff x="308346" y="621673"/>
            <a:chExt cx="2931426" cy="246221"/>
          </a:xfrm>
        </p:grpSpPr>
        <p:sp>
          <p:nvSpPr>
            <p:cNvPr id="179" name="Google Shape;179;p6"/>
            <p:cNvSpPr txBox="1"/>
            <p:nvPr/>
          </p:nvSpPr>
          <p:spPr>
            <a:xfrm>
              <a:off x="561154" y="621673"/>
              <a:ext cx="267861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제안 서비스별 분석 세부내용</a:t>
              </a:r>
              <a:endParaRPr/>
            </a:p>
          </p:txBody>
        </p:sp>
        <p:pic>
          <p:nvPicPr>
            <p:cNvPr id="180" name="Google Shape;18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8346" y="654783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2024-02-23T05:08:20Z</dcterms:created>
  <dc:creator>동휘 김</dc:creator>
</cp:coreProperties>
</file>