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6" r:id="rId40"/>
    <p:sldId id="301" r:id="rId41"/>
    <p:sldId id="278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6"/>
            <p14:sldId id="301"/>
            <p14:sldId id="278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Veda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Basics of Veda – </a:t>
            </a:r>
            <a:br>
              <a:rPr lang="en-US" sz="3600" b="1" dirty="0" smtClean="0"/>
            </a:br>
            <a:r>
              <a:rPr lang="en-US" sz="3600" b="1" dirty="0" smtClean="0"/>
              <a:t>General Overview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</a:t>
            </a:r>
            <a:r>
              <a:rPr lang="en-US" sz="2400" b="1" dirty="0" smtClean="0">
                <a:cs typeface="Arial" panose="020B0604020202020204" pitchFamily="34" charset="0"/>
              </a:rPr>
              <a:t>arma kAndAs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Karma, bhakti, gyana and Raja yoga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Branches or Shakas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 smtClean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 smtClean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 smtClean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 smtClean="0"/>
              <a:t>Other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Ayur Veda</a:t>
            </a:r>
          </a:p>
          <a:p>
            <a:r>
              <a:rPr lang="en-US" sz="2400" b="1" dirty="0" smtClean="0"/>
              <a:t>Dhanur Veda</a:t>
            </a:r>
          </a:p>
          <a:p>
            <a:r>
              <a:rPr lang="en-US" sz="2400" b="1" dirty="0" smtClean="0"/>
              <a:t>Astrology</a:t>
            </a:r>
          </a:p>
          <a:p>
            <a:r>
              <a:rPr lang="en-US" sz="2400" b="1" dirty="0" smtClean="0"/>
              <a:t>Astronomy</a:t>
            </a:r>
          </a:p>
          <a:p>
            <a:r>
              <a:rPr lang="en-US" sz="2400" b="1" dirty="0" smtClean="0"/>
              <a:t>ArthaSastra</a:t>
            </a:r>
          </a:p>
          <a:p>
            <a:r>
              <a:rPr lang="en-US" sz="2400" b="1" dirty="0" smtClean="0"/>
              <a:t>Vastu Sastra………</a:t>
            </a:r>
          </a:p>
          <a:p>
            <a:pPr lvl="1"/>
            <a:r>
              <a:rPr lang="en-US" sz="2400" b="1" dirty="0" smtClean="0"/>
              <a:t>Countless contributions to choose and shape our destiny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Krishna yajur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Our focus is on Krishna Yajur Veda only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 Source Books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 smtClean="0">
                <a:cs typeface="Arial" panose="020B0604020202020204" pitchFamily="34" charset="0"/>
              </a:rPr>
              <a:t>Suktams are derived out of Veda Mantra Sources</a:t>
            </a:r>
            <a:endParaRPr lang="en-US" sz="28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Structure of Samhita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Seven Main Sections – kANDam - 7</a:t>
            </a:r>
          </a:p>
          <a:p>
            <a:r>
              <a:rPr lang="en-US" sz="2400" b="1" dirty="0" smtClean="0"/>
              <a:t>Subjects within a kANDam – praSnam  - 44</a:t>
            </a:r>
          </a:p>
          <a:p>
            <a:r>
              <a:rPr lang="en-US" sz="2400" b="1" dirty="0" smtClean="0"/>
              <a:t>Chapter within a praSna – anuvAkam  - 651</a:t>
            </a:r>
          </a:p>
          <a:p>
            <a:r>
              <a:rPr lang="en-US" sz="2400" b="1" dirty="0" smtClean="0"/>
              <a:t>anuvAkam consists of one or more </a:t>
            </a:r>
            <a:r>
              <a:rPr lang="en-US" sz="2400" b="1" dirty="0" err="1" smtClean="0"/>
              <a:t>panchAtis</a:t>
            </a:r>
            <a:endParaRPr lang="en-US" sz="2400" b="1" dirty="0" smtClean="0"/>
          </a:p>
          <a:p>
            <a:r>
              <a:rPr lang="en-US" sz="2400" b="1" dirty="0"/>
              <a:t>p</a:t>
            </a:r>
            <a:r>
              <a:rPr lang="en-US" sz="2400" b="1" dirty="0" smtClean="0"/>
              <a:t>anchAti – a para of 50 padams – (2198)</a:t>
            </a:r>
          </a:p>
          <a:p>
            <a:pPr lvl="1"/>
            <a:r>
              <a:rPr lang="en-US" sz="2200" b="1" dirty="0" smtClean="0"/>
              <a:t>Some less and some more than 50</a:t>
            </a:r>
          </a:p>
          <a:p>
            <a:r>
              <a:rPr lang="en-US" sz="2400" b="1" dirty="0" smtClean="0"/>
              <a:t>Control for Padam count @ anuvAkam, </a:t>
            </a:r>
            <a:br>
              <a:rPr lang="en-US" sz="2400" b="1" dirty="0" smtClean="0"/>
            </a:br>
            <a:r>
              <a:rPr lang="en-US" sz="2400" b="1" dirty="0" smtClean="0"/>
              <a:t>praSna Kanda  and SamhitA level – Korvai</a:t>
            </a:r>
          </a:p>
          <a:p>
            <a:r>
              <a:rPr lang="en-US" sz="2400" b="1" dirty="0" smtClean="0"/>
              <a:t>Total padams in TaittirIya samhitA - 109287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 smtClean="0"/>
              <a:t>Structure of BrAhmaNam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Three major Sections – ashtakam</a:t>
            </a:r>
          </a:p>
          <a:p>
            <a:r>
              <a:rPr lang="en-US" sz="2600" b="1" dirty="0"/>
              <a:t>Subjects within </a:t>
            </a:r>
            <a:r>
              <a:rPr lang="en-US" sz="2600" b="1" dirty="0" smtClean="0"/>
              <a:t>an ashtakam </a:t>
            </a:r>
            <a:r>
              <a:rPr lang="en-US" sz="2600" b="1" dirty="0"/>
              <a:t>–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praSnam / prapAtakam  </a:t>
            </a:r>
            <a:r>
              <a:rPr lang="en-US" sz="2600" b="1" dirty="0"/>
              <a:t>- </a:t>
            </a:r>
            <a:r>
              <a:rPr lang="en-US" sz="2600" b="1" dirty="0" smtClean="0"/>
              <a:t>28</a:t>
            </a:r>
            <a:endParaRPr lang="en-US" sz="2600" b="1" dirty="0"/>
          </a:p>
          <a:p>
            <a:r>
              <a:rPr lang="en-US" sz="2600" b="1" dirty="0"/>
              <a:t>Chapter within a praSna – </a:t>
            </a:r>
            <a:r>
              <a:rPr lang="en-US" sz="2600" b="1" dirty="0" smtClean="0"/>
              <a:t>anuvAkam  </a:t>
            </a:r>
            <a:r>
              <a:rPr lang="en-US" sz="2600" b="1" dirty="0"/>
              <a:t>- </a:t>
            </a:r>
            <a:r>
              <a:rPr lang="en-US" sz="2600" b="1" dirty="0" smtClean="0"/>
              <a:t>338</a:t>
            </a:r>
          </a:p>
          <a:p>
            <a:r>
              <a:rPr lang="en-US" sz="2600" b="1" dirty="0" smtClean="0"/>
              <a:t>Dasini - a para of 10 Statements – 1833</a:t>
            </a:r>
          </a:p>
          <a:p>
            <a:r>
              <a:rPr lang="en-US" sz="2600" b="1" dirty="0" smtClean="0"/>
              <a:t>Number of Statements / vAkyams – 19373</a:t>
            </a:r>
          </a:p>
          <a:p>
            <a:r>
              <a:rPr lang="en-US" sz="2600" b="1" dirty="0" smtClean="0"/>
              <a:t>Last three prapAtakAs are called KAThakam.</a:t>
            </a:r>
          </a:p>
          <a:p>
            <a:r>
              <a:rPr lang="en-US" sz="2600" b="1" dirty="0"/>
              <a:t>a</a:t>
            </a:r>
            <a:r>
              <a:rPr lang="en-US" sz="2600" b="1" dirty="0" smtClean="0"/>
              <a:t>cChidram, aSvamedham form part of 3</a:t>
            </a:r>
            <a:r>
              <a:rPr lang="en-US" sz="2600" b="1" baseline="30000" dirty="0" smtClean="0"/>
              <a:t>rd</a:t>
            </a:r>
            <a:r>
              <a:rPr lang="en-US" sz="2600" b="1" dirty="0" smtClean="0"/>
              <a:t> ashtakA</a:t>
            </a:r>
          </a:p>
          <a:p>
            <a:r>
              <a:rPr lang="en-US" sz="2600" b="1" dirty="0" smtClean="0"/>
              <a:t>Korvais for control of number of statements at anuvAkam, praSnam and ashtakam</a:t>
            </a:r>
            <a:endParaRPr lang="en-US" sz="26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 smtClean="0"/>
              <a:t>Structure of Aranyam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AraNyam has one Major Section only</a:t>
            </a:r>
          </a:p>
          <a:p>
            <a:r>
              <a:rPr lang="en-US" sz="2400" b="1" dirty="0" smtClean="0"/>
              <a:t>8 prapAtakam</a:t>
            </a:r>
          </a:p>
          <a:p>
            <a:r>
              <a:rPr lang="en-US" sz="2400" b="1" dirty="0" smtClean="0"/>
              <a:t>234 anuvAkams </a:t>
            </a:r>
          </a:p>
          <a:p>
            <a:r>
              <a:rPr lang="en-US" sz="2400" b="1" dirty="0" smtClean="0"/>
              <a:t>DaSinis – 577</a:t>
            </a:r>
          </a:p>
          <a:p>
            <a:r>
              <a:rPr lang="en-US" sz="2400" b="1" dirty="0" smtClean="0"/>
              <a:t>Statements / vAkyams – 5483</a:t>
            </a:r>
          </a:p>
          <a:p>
            <a:r>
              <a:rPr lang="en-US" sz="2400" b="1" dirty="0" smtClean="0"/>
              <a:t>Korvai is given as in BrAhmaNam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 smtClean="0"/>
              <a:t>EkAgni kandam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2 prapAtakams</a:t>
            </a:r>
          </a:p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– 18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293 mantras</a:t>
            </a:r>
          </a:p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– 22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– 398 mantras</a:t>
            </a:r>
          </a:p>
          <a:p>
            <a:r>
              <a:rPr lang="en-US" sz="2400" b="1" dirty="0" smtClean="0"/>
              <a:t>The word </a:t>
            </a:r>
            <a:r>
              <a:rPr lang="en-US" sz="2400" b="1" dirty="0" err="1" smtClean="0"/>
              <a:t>KhaNDa</a:t>
            </a:r>
            <a:r>
              <a:rPr lang="en-US" sz="2400" b="1" dirty="0" smtClean="0"/>
              <a:t> denotes a piece, slice or a part</a:t>
            </a:r>
          </a:p>
          <a:p>
            <a:r>
              <a:rPr lang="en-US" sz="2400" b="1" dirty="0" smtClean="0"/>
              <a:t>Contains key mantras for marriage, upanayanam, seemandham, childbirth etc.</a:t>
            </a:r>
          </a:p>
          <a:p>
            <a:r>
              <a:rPr lang="en-US" sz="2400" b="1" dirty="0" smtClean="0"/>
              <a:t>These mantras are supplemented with lot of other vedic ritual mantras taken from other Sections.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 smtClean="0"/>
              <a:t>Six Veda Angas (Parts or Limbs)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SikshA – lessons on how veda basics </a:t>
            </a:r>
          </a:p>
          <a:p>
            <a:pPr lvl="1"/>
            <a:r>
              <a:rPr lang="en-US" sz="2200" b="1" dirty="0" smtClean="0"/>
              <a:t>VarNa SikshA, Swara SikshA, Pluta SikshA etc.</a:t>
            </a:r>
          </a:p>
          <a:p>
            <a:r>
              <a:rPr lang="en-US" sz="2400" b="1" dirty="0" smtClean="0"/>
              <a:t>kalpam – lessons on recital of mantras</a:t>
            </a:r>
          </a:p>
          <a:p>
            <a:r>
              <a:rPr lang="en-US" sz="2400" b="1" dirty="0" smtClean="0"/>
              <a:t>VyAkaraNam - Grammar</a:t>
            </a:r>
          </a:p>
          <a:p>
            <a:r>
              <a:rPr lang="en-US" sz="2400" b="1" dirty="0" smtClean="0"/>
              <a:t>Chandas – the meter for Composition and Recital</a:t>
            </a:r>
          </a:p>
          <a:p>
            <a:pPr lvl="1"/>
            <a:r>
              <a:rPr lang="en-US" sz="2200" b="1" dirty="0" smtClean="0"/>
              <a:t>Like grammar of poetry (yAppilakkaNam in Tamil)</a:t>
            </a:r>
          </a:p>
          <a:p>
            <a:r>
              <a:rPr lang="en-US" sz="2400" b="1" dirty="0" smtClean="0"/>
              <a:t>niruptam /</a:t>
            </a:r>
            <a:r>
              <a:rPr lang="en-US" sz="2400" b="1" dirty="0"/>
              <a:t>n</a:t>
            </a:r>
            <a:r>
              <a:rPr lang="en-US" sz="2400" b="1" dirty="0" smtClean="0"/>
              <a:t>ikRutam – etymology of the language</a:t>
            </a:r>
          </a:p>
          <a:p>
            <a:r>
              <a:rPr lang="en-US" sz="2400" b="1" dirty="0" smtClean="0"/>
              <a:t>JyotiSham – Science of Astrology/(Astronomy*)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 smtClean="0"/>
              <a:t>Understand some background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directly across times immemorial</a:t>
            </a:r>
          </a:p>
          <a:p>
            <a:pPr lvl="1"/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fact these great men were able to realise it directly</a:t>
            </a:r>
            <a:r>
              <a:rPr lang="en-US" sz="33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Supported by advices from Sages/Scholars of current times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 smtClean="0"/>
              <a:t>Significance of Mantras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 smtClean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 smtClean="0">
                <a:latin typeface="+mj-lt"/>
              </a:rPr>
              <a:t>	</a:t>
            </a:r>
          </a:p>
          <a:p>
            <a:pPr lvl="1"/>
            <a:r>
              <a:rPr lang="en-US" sz="2800" b="1" dirty="0" smtClean="0">
                <a:latin typeface="+mj-lt"/>
              </a:rPr>
              <a:t>Never for self learning</a:t>
            </a:r>
            <a:r>
              <a:rPr lang="en-US" sz="2800" dirty="0" smtClean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Who Should learn Veda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 smtClean="0"/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Vegetarian </a:t>
            </a:r>
            <a:r>
              <a:rPr lang="en-US" sz="2400" b="1" dirty="0">
                <a:cs typeface="Arial" panose="020B0604020202020204" pitchFamily="34" charset="0"/>
              </a:rPr>
              <a:t>Saivites or Vaishnavaites of Kshatriya</a:t>
            </a:r>
            <a:r>
              <a:rPr lang="en-US" sz="2400" b="1" dirty="0" smtClean="0">
                <a:cs typeface="Arial" panose="020B0604020202020204" pitchFamily="34" charset="0"/>
              </a:rPr>
              <a:t>/ Vaishya </a:t>
            </a:r>
            <a:r>
              <a:rPr lang="en-US" sz="2400" b="1" dirty="0">
                <a:cs typeface="Arial" panose="020B0604020202020204" pitchFamily="34" charset="0"/>
              </a:rPr>
              <a:t>Students are also </a:t>
            </a:r>
            <a:r>
              <a:rPr lang="en-US" sz="2400" b="1" dirty="0" smtClean="0">
                <a:cs typeface="Arial" panose="020B0604020202020204" pitchFamily="34" charset="0"/>
              </a:rPr>
              <a:t>taught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Recent youngest </a:t>
            </a:r>
            <a:r>
              <a:rPr lang="en-US" sz="2200" b="1" dirty="0" err="1" smtClean="0">
                <a:cs typeface="Arial" panose="020B0604020202020204" pitchFamily="34" charset="0"/>
              </a:rPr>
              <a:t>Pandit</a:t>
            </a:r>
            <a:r>
              <a:rPr lang="en-US" sz="2200" b="1" dirty="0" smtClean="0">
                <a:cs typeface="Arial" panose="020B0604020202020204" pitchFamily="34" charset="0"/>
              </a:rPr>
              <a:t> Shri </a:t>
            </a:r>
            <a:r>
              <a:rPr lang="en-US" sz="2200" b="1" dirty="0" err="1" smtClean="0">
                <a:cs typeface="Arial" panose="020B0604020202020204" pitchFamily="34" charset="0"/>
              </a:rPr>
              <a:t>Priyavrata</a:t>
            </a:r>
            <a:r>
              <a:rPr lang="en-US" sz="2200" b="1" dirty="0" smtClean="0"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</a:t>
            </a:r>
            <a:r>
              <a:rPr lang="en-US" sz="2400" b="1" dirty="0" smtClean="0">
                <a:cs typeface="Arial" panose="020B0604020202020204" pitchFamily="34" charset="0"/>
              </a:rPr>
              <a:t>Sarva-VarNa </a:t>
            </a:r>
            <a:r>
              <a:rPr lang="en-US" sz="2400" b="1" dirty="0">
                <a:cs typeface="Arial" panose="020B0604020202020204" pitchFamily="34" charset="0"/>
              </a:rPr>
              <a:t>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Women and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 smtClean="0">
                <a:cs typeface="Arial" panose="020B0604020202020204" pitchFamily="34" charset="0"/>
              </a:rPr>
            </a:br>
            <a:r>
              <a:rPr lang="en-US" sz="2600" b="1" dirty="0" smtClean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 smtClean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Some </a:t>
            </a:r>
            <a:r>
              <a:rPr lang="en-US" sz="2400" b="1" dirty="0">
                <a:cs typeface="Arial" panose="020B0604020202020204" pitchFamily="34" charset="0"/>
              </a:rPr>
              <a:t>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</a:t>
            </a:r>
            <a:r>
              <a:rPr lang="en-US" sz="2400" b="1" dirty="0" smtClean="0">
                <a:cs typeface="Arial" panose="020B0604020202020204" pitchFamily="34" charset="0"/>
              </a:rPr>
              <a:t>Organisations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 number of foreigners taking interest in Veda learning and recital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r>
              <a:rPr lang="en-US" sz="2000" b="1" dirty="0">
                <a:cs typeface="Arial" panose="020B0604020202020204" pitchFamily="34" charset="0"/>
              </a:rPr>
              <a:t/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Intent and Misconceptions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 smtClean="0"/>
              <a:t>A Person could change his VarNa</a:t>
            </a:r>
          </a:p>
          <a:p>
            <a:r>
              <a:rPr lang="en-US" sz="2400" b="1" dirty="0" smtClean="0"/>
              <a:t>Each VarNa had their strict rules and code of Conduct</a:t>
            </a:r>
          </a:p>
          <a:p>
            <a:pPr lvl="1"/>
            <a:r>
              <a:rPr lang="en-US" sz="2400" b="1" dirty="0" smtClean="0"/>
              <a:t>Righteousness of Chola King, Pandya king</a:t>
            </a:r>
          </a:p>
          <a:p>
            <a:r>
              <a:rPr lang="en-US" sz="2400" b="1" dirty="0" smtClean="0"/>
              <a:t>Ability to achieve their seeking and issues of skill/attitude</a:t>
            </a:r>
          </a:p>
          <a:p>
            <a:r>
              <a:rPr lang="en-US" sz="2400" b="1" dirty="0" smtClean="0"/>
              <a:t>Based on profession Caste System could have evolved</a:t>
            </a:r>
            <a:endParaRPr lang="en-US" sz="24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</a:t>
            </a:r>
            <a:r>
              <a:rPr lang="en-US" sz="2400" b="1" dirty="0" smtClean="0">
                <a:cs typeface="Arial" panose="020B0604020202020204" pitchFamily="34" charset="0"/>
              </a:rPr>
              <a:t>namaH 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Protection through Type of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SamhitA, Pada and Krama pAtAs are natural (prakRuti)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  <a:endParaRPr lang="en-US" sz="2400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  <a:endParaRPr lang="en-US" sz="22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</a:t>
            </a:r>
            <a:r>
              <a:rPr lang="en-US" dirty="0" smtClean="0"/>
              <a:t>sTudies in Other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MALA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ShikA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DhantA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DwajA 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</a:t>
            </a:r>
            <a:r>
              <a:rPr lang="en-US" sz="2400" b="1" dirty="0" smtClean="0">
                <a:cs typeface="Arial" panose="020B0604020202020204" pitchFamily="34" charset="0"/>
              </a:rPr>
              <a:t>PAtam</a:t>
            </a:r>
            <a:endParaRPr lang="en-US" sz="2400" b="1" dirty="0">
              <a:cs typeface="Arial" panose="020B0604020202020204" pitchFamily="34" charset="0"/>
            </a:endParaRPr>
          </a:p>
          <a:p>
            <a:pPr lvl="0"/>
            <a:r>
              <a:rPr lang="en-US" sz="2400" b="1" dirty="0" smtClean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 smtClean="0"/>
              <a:t>Block Chain is not a new concept – invented by our Rishis</a:t>
            </a:r>
            <a:endParaRPr lang="en-US" sz="24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to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Learning example of King Janaka</a:t>
            </a: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</a:t>
            </a:r>
            <a:r>
              <a:rPr lang="en-US" sz="2400" b="1" dirty="0" smtClean="0">
                <a:cs typeface="Arial" panose="020B0604020202020204" pitchFamily="34" charset="0"/>
              </a:rPr>
              <a:t>doubts nowadays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 smtClean="0"/>
              <a:t>Method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</a:t>
            </a:r>
            <a:r>
              <a:rPr lang="en-US" sz="2400" b="1" dirty="0" smtClean="0">
                <a:cs typeface="Arial" panose="020B0604020202020204" pitchFamily="34" charset="0"/>
              </a:rPr>
              <a:t>types recommended by Jagat Guru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</a:t>
            </a:r>
            <a:r>
              <a:rPr lang="en-US" sz="2400" b="1" dirty="0" smtClean="0">
                <a:cs typeface="Arial" panose="020B0604020202020204" pitchFamily="34" charset="0"/>
              </a:rPr>
              <a:t>Books – for traditional learning</a:t>
            </a:r>
            <a:endParaRPr lang="en-US" sz="24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</a:t>
            </a:r>
            <a:r>
              <a:rPr lang="en-US" sz="2400" b="1" dirty="0" smtClean="0">
                <a:cs typeface="Arial" panose="020B0604020202020204" pitchFamily="34" charset="0"/>
              </a:rPr>
              <a:t>Books – for householders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beware of pAta bhedam / paddhati differences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 smtClean="0"/>
              <a:t>Books Available/References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://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Good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Sanskrit dictionary sites available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  <a:endParaRPr lang="en-US" sz="2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 and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Any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translation suffers from some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used to denote various levels of energy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plane or higher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Swamigal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 smtClean="0"/>
              <a:t>Six Defects in Veda Recitals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 smtClean="0"/>
              <a:t>Hurried or Fast rendering</a:t>
            </a:r>
          </a:p>
          <a:p>
            <a:r>
              <a:rPr lang="en-US" sz="2400" b="1" dirty="0" smtClean="0"/>
              <a:t>Shaking heads or other limbs</a:t>
            </a:r>
          </a:p>
          <a:p>
            <a:r>
              <a:rPr lang="en-US" sz="2400" b="1" dirty="0" smtClean="0"/>
              <a:t>Rendering in very weak tone</a:t>
            </a:r>
          </a:p>
          <a:p>
            <a:r>
              <a:rPr lang="en-US" sz="2400" b="1" dirty="0" smtClean="0"/>
              <a:t>Rendering in one own way disregarding Swara/ VarNA</a:t>
            </a:r>
          </a:p>
          <a:p>
            <a:r>
              <a:rPr lang="en-US" sz="2400" b="1" dirty="0" smtClean="0"/>
              <a:t>Rendering without learning the meaning</a:t>
            </a:r>
          </a:p>
          <a:p>
            <a:r>
              <a:rPr lang="en-US" sz="2400" b="1" dirty="0" smtClean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 smtClean="0"/>
              <a:t>Learning in PataShala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7500" lnSpcReduction="20000"/>
          </a:bodyPr>
          <a:lstStyle/>
          <a:p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</a:t>
            </a:r>
            <a:r>
              <a:rPr lang="en-US" sz="5100" b="1" dirty="0" smtClean="0">
                <a:cs typeface="Arial" panose="020B0604020202020204" pitchFamily="34" charset="0"/>
              </a:rPr>
              <a:t>Rules get covered</a:t>
            </a:r>
            <a:endParaRPr lang="en-US" sz="5100" b="1" dirty="0">
              <a:cs typeface="Arial" panose="020B0604020202020204" pitchFamily="34" charset="0"/>
            </a:endParaRP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 smtClean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 smtClean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Culture/Origin is SanAtana Dharma</a:t>
            </a:r>
          </a:p>
          <a:p>
            <a:pPr lvl="1"/>
            <a:r>
              <a:rPr lang="en-US" sz="2200" b="1" dirty="0" smtClean="0"/>
              <a:t>Means eternal/perpetual way of righteous living</a:t>
            </a:r>
          </a:p>
          <a:p>
            <a:r>
              <a:rPr lang="en-US" sz="2400" b="1" dirty="0" smtClean="0"/>
              <a:t>Proof of Vedic lifestyle</a:t>
            </a:r>
          </a:p>
          <a:p>
            <a:pPr lvl="1"/>
            <a:r>
              <a:rPr lang="en-US" sz="2400" b="1" dirty="0" smtClean="0"/>
              <a:t>Narasimha Statues in Germany</a:t>
            </a:r>
          </a:p>
          <a:p>
            <a:pPr lvl="1"/>
            <a:r>
              <a:rPr lang="en-US" sz="2400" b="1" dirty="0" smtClean="0"/>
              <a:t>Sri Chakra formation in Oregon US</a:t>
            </a:r>
          </a:p>
          <a:p>
            <a:pPr lvl="1"/>
            <a:r>
              <a:rPr lang="en-US" sz="2400" b="1" dirty="0" smtClean="0"/>
              <a:t>Shiva Linga in Turkey</a:t>
            </a:r>
          </a:p>
          <a:p>
            <a:r>
              <a:rPr lang="en-US" sz="2400" b="1" dirty="0" smtClean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 smtClean="0"/>
              <a:t>Studies and Specialisation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After basic learning student needs to move to places which were centres of excellence – viz.  kAshi</a:t>
            </a:r>
            <a:r>
              <a:rPr lang="en-US" sz="2400" b="1" dirty="0"/>
              <a:t> </a:t>
            </a:r>
            <a:endParaRPr lang="en-US" sz="2400" b="1" dirty="0" smtClean="0"/>
          </a:p>
          <a:p>
            <a:pPr lvl="1"/>
            <a:r>
              <a:rPr lang="en-US" sz="2400" b="1" dirty="0" smtClean="0"/>
              <a:t>Practice of kAshi yAtra comes from this during marriage</a:t>
            </a:r>
          </a:p>
          <a:p>
            <a:pPr lvl="1"/>
            <a:r>
              <a:rPr lang="en-US" sz="2400" b="1" dirty="0" smtClean="0"/>
              <a:t>Brahmacharya, grahasta, vansprasta, sannyaasa</a:t>
            </a:r>
            <a:endParaRPr lang="en-US" sz="2400" b="1" dirty="0"/>
          </a:p>
          <a:p>
            <a:r>
              <a:rPr lang="en-US" sz="2400" b="1" dirty="0" smtClean="0"/>
              <a:t>To specific Gurus or Schools/Institutions</a:t>
            </a:r>
          </a:p>
          <a:p>
            <a:r>
              <a:rPr lang="en-US" sz="2400" b="1" dirty="0" smtClean="0"/>
              <a:t>Specialisation like Grammar, Chandas, Sastras, PurANAs, Literature was followed</a:t>
            </a:r>
          </a:p>
          <a:p>
            <a:r>
              <a:rPr lang="en-US" sz="2400" b="1" dirty="0" smtClean="0"/>
              <a:t>An expert has given that 46 books/subjects must be studied to perfect oneself in Krishna Yajur Veda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Effects of misuse or Wrong rendition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One needs discipline with Food intake and personal habits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 smtClean="0"/>
              <a:t>Sanskrit letters and Pronunciation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“tvam catvAri VakpadAni - GanapatyatharvaSeerSham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 smtClean="0"/>
              <a:t>Observe Source or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 smtClean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 smtClean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 smtClean="0"/>
              <a:t>pratiSAkyam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- Swara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</a:t>
            </a:r>
            <a:r>
              <a:rPr lang="en-US" b="1" dirty="0" smtClean="0">
                <a:solidFill>
                  <a:schemeClr val="bg1"/>
                </a:solidFill>
              </a:rPr>
              <a:t>, e, u </a:t>
            </a:r>
            <a:r>
              <a:rPr lang="en-US" b="1" dirty="0">
                <a:solidFill>
                  <a:schemeClr val="bg1"/>
                </a:solidFill>
              </a:rPr>
              <a:t>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</a:t>
            </a:r>
            <a:r>
              <a:rPr lang="en-US" b="1" dirty="0" smtClean="0">
                <a:solidFill>
                  <a:schemeClr val="bg1"/>
                </a:solidFill>
              </a:rPr>
              <a:t>’, ai </a:t>
            </a:r>
            <a:r>
              <a:rPr lang="en-US" b="1" dirty="0">
                <a:solidFill>
                  <a:schemeClr val="bg1"/>
                </a:solidFill>
              </a:rPr>
              <a:t>, O, </a:t>
            </a:r>
            <a:r>
              <a:rPr lang="en-US" b="1" dirty="0" smtClean="0">
                <a:solidFill>
                  <a:schemeClr val="bg1"/>
                </a:solidFill>
              </a:rPr>
              <a:t>au – Mishra swaras</a:t>
            </a:r>
            <a:endParaRPr lang="en-US" b="1" dirty="0">
              <a:solidFill>
                <a:schemeClr val="bg1"/>
              </a:solidFill>
            </a:endParaRP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</a:t>
            </a:r>
            <a:r>
              <a:rPr lang="en-US" sz="2000" b="1" dirty="0" smtClean="0">
                <a:solidFill>
                  <a:schemeClr val="bg1"/>
                </a:solidFill>
              </a:rPr>
              <a:t>mAtrA </a:t>
            </a:r>
            <a:r>
              <a:rPr lang="en-US" sz="2000" b="1" dirty="0">
                <a:solidFill>
                  <a:schemeClr val="bg1"/>
                </a:solidFill>
              </a:rPr>
              <a:t>second part 1.5 </a:t>
            </a:r>
            <a:r>
              <a:rPr lang="en-US" sz="2000" b="1" dirty="0" smtClean="0">
                <a:solidFill>
                  <a:schemeClr val="bg1"/>
                </a:solidFill>
              </a:rPr>
              <a:t>mAtrA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 smtClean="0"/>
              <a:t>, </a:t>
            </a:r>
            <a:r>
              <a:rPr lang="en-US" b="1" dirty="0" err="1" smtClean="0">
                <a:solidFill>
                  <a:srgbClr val="FF0000"/>
                </a:solidFill>
              </a:rPr>
              <a:t>lRU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ah (visarga) (</a:t>
            </a:r>
            <a:r>
              <a:rPr lang="en-US" b="1" dirty="0" err="1" smtClean="0">
                <a:solidFill>
                  <a:schemeClr val="bg1"/>
                </a:solidFill>
              </a:rPr>
              <a:t>visarjanIya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Visarga is represented as a </a:t>
            </a:r>
            <a:r>
              <a:rPr lang="en-US" b="1" dirty="0" smtClean="0">
                <a:solidFill>
                  <a:srgbClr val="FF0000"/>
                </a:solidFill>
              </a:rPr>
              <a:t>colon </a:t>
            </a:r>
            <a:r>
              <a:rPr lang="en-US" b="1" dirty="0" smtClean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Vowels – Swara Special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 smtClean="0">
                <a:solidFill>
                  <a:schemeClr val="bg1"/>
                </a:solidFill>
              </a:rPr>
              <a:t>Ayuda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eluthu</a:t>
            </a:r>
            <a:r>
              <a:rPr lang="en-US" sz="2400" b="1" dirty="0" smtClean="0">
                <a:solidFill>
                  <a:schemeClr val="bg1"/>
                </a:solidFill>
              </a:rPr>
              <a:t> ‘h’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 smtClean="0"/>
              <a:t>Source of Consonant Sounds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 They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E.g. ca varga (Talu / Palatal)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bump sits behind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(Oshtau /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</a:t>
            </a:r>
            <a:r>
              <a:rPr lang="en-US" dirty="0" smtClean="0"/>
              <a:t>Sound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of this helps to create the right sound in Sanskrit for the learner. 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is similar in many Indian Languages. 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</a:t>
            </a:r>
            <a:r>
              <a:rPr lang="en-US" sz="4200" b="1" dirty="0" smtClean="0"/>
              <a:t>Liberation</a:t>
            </a:r>
          </a:p>
          <a:p>
            <a:r>
              <a:rPr lang="en-US" sz="4200" b="1" dirty="0" smtClean="0"/>
              <a:t>Dimensions of Perception/Consciousness of our Rishis can never be imagined needs realisation</a:t>
            </a:r>
          </a:p>
          <a:p>
            <a:r>
              <a:rPr lang="en-US" sz="4200" b="1" dirty="0" smtClean="0"/>
              <a:t>A code of spiritual science imbedded into all walks of life</a:t>
            </a:r>
          </a:p>
          <a:p>
            <a:r>
              <a:rPr lang="en-US" sz="4200" b="1" dirty="0" smtClean="0"/>
              <a:t>You have the freedom to choose</a:t>
            </a:r>
            <a:endParaRPr lang="en-US" sz="42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 smtClean="0"/>
              <a:t>Consonants - 25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nAda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letters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 smtClean="0"/>
              <a:t>. </a:t>
            </a:r>
            <a:r>
              <a:rPr lang="en-US" sz="2400" b="1" dirty="0" smtClean="0"/>
              <a:t>(aspirate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 smtClean="0"/>
              <a:t>Other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Ya, ra, la, va (</a:t>
            </a:r>
            <a:r>
              <a:rPr lang="en-US" sz="2400" b="1" dirty="0" err="1" smtClean="0">
                <a:cs typeface="Arial" panose="020B0604020202020204" pitchFamily="34" charset="0"/>
              </a:rPr>
              <a:t>antasthA</a:t>
            </a:r>
            <a:r>
              <a:rPr lang="en-US" sz="2400" b="1" dirty="0" smtClean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There are two ‘</a:t>
            </a:r>
            <a:r>
              <a:rPr lang="en-US" sz="2400" b="1" dirty="0" err="1" smtClean="0">
                <a:cs typeface="Arial" panose="020B0604020202020204" pitchFamily="34" charset="0"/>
              </a:rPr>
              <a:t>na’s</a:t>
            </a:r>
            <a:r>
              <a:rPr lang="en-US" sz="2400" b="1" dirty="0" smtClean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 ‘</a:t>
            </a:r>
            <a:r>
              <a:rPr lang="en-US" sz="2400" b="1" dirty="0" err="1" smtClean="0">
                <a:cs typeface="Arial" panose="020B0604020202020204" pitchFamily="34" charset="0"/>
              </a:rPr>
              <a:t>Zha</a:t>
            </a:r>
            <a:r>
              <a:rPr lang="en-US" sz="2400" b="1" dirty="0" smtClean="0">
                <a:cs typeface="Arial" panose="020B0604020202020204" pitchFamily="34" charset="0"/>
              </a:rPr>
              <a:t>’ in Sanskrit; </a:t>
            </a:r>
            <a:r>
              <a:rPr lang="en-US" sz="2400" b="1" smtClean="0">
                <a:cs typeface="Arial" panose="020B0604020202020204" pitchFamily="34" charset="0"/>
              </a:rPr>
              <a:t>speciality</a:t>
            </a:r>
            <a:r>
              <a:rPr lang="en-US" sz="2400" b="1" dirty="0" smtClean="0">
                <a:cs typeface="Arial" panose="020B0604020202020204" pitchFamily="34" charset="0"/>
              </a:rPr>
              <a:t> of Tamil &amp; Malayalam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Samyukta Akshara /Conjunct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 smtClean="0">
                <a:cs typeface="Arial" panose="020B0604020202020204" pitchFamily="34" charset="0"/>
              </a:rPr>
            </a:br>
            <a:r>
              <a:rPr lang="en-US" sz="2400" b="1" dirty="0" smtClean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 smtClean="0">
                <a:cs typeface="Arial" panose="020B0604020202020204" pitchFamily="34" charset="0"/>
              </a:rPr>
            </a:br>
            <a:r>
              <a:rPr lang="en-US" sz="2200" b="1" dirty="0" smtClean="0">
                <a:cs typeface="Arial" panose="020B0604020202020204" pitchFamily="34" charset="0"/>
              </a:rPr>
              <a:t>	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Special Sounds as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</a:t>
            </a:r>
            <a:r>
              <a:rPr lang="en-US" sz="2400" b="1" dirty="0" smtClean="0">
                <a:cs typeface="Arial" panose="020B0604020202020204" pitchFamily="34" charset="0"/>
              </a:rPr>
              <a:t>m, gg  are special to Yajur Veda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pratiSAkyam give 64 aksharas (sounds)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 Representation issues in Conjunct  Consonants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 smtClean="0">
                <a:cs typeface="Arial" panose="020B0604020202020204" pitchFamily="34" charset="0"/>
              </a:rPr>
              <a:t>asminn, sarvam</a:t>
            </a:r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 smtClean="0"/>
              <a:t>Beware of Sound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ddeva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cs typeface="Arial" panose="020B0604020202020204" pitchFamily="34" charset="0"/>
              </a:rPr>
              <a:t>(it is two dds together)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 smtClean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 smtClean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 smtClean="0"/>
              <a:t>Maatra</a:t>
            </a:r>
            <a:r>
              <a:rPr lang="en-US" dirty="0" smtClean="0"/>
              <a:t> as time </a:t>
            </a:r>
            <a:r>
              <a:rPr lang="en-US" dirty="0" err="1" smtClean="0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 smtClean="0">
                <a:cs typeface="Arial" panose="020B0604020202020204" pitchFamily="34" charset="0"/>
              </a:rPr>
              <a:t>SiddhAs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2"/>
            <a:r>
              <a:rPr lang="en-US" sz="2200" b="1" dirty="0" smtClean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</a:t>
            </a:r>
            <a:r>
              <a:rPr lang="en-US" sz="2400" b="1" dirty="0" smtClean="0"/>
              <a:t>vij~jeyaH – jaTA darpaNam Sloka/sUtra - 119</a:t>
            </a:r>
            <a:endParaRPr lang="en-US" sz="2200" b="1" dirty="0" smtClean="0">
              <a:cs typeface="Arial" panose="020B0604020202020204" pitchFamily="34" charset="0"/>
            </a:endParaRP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</a:t>
            </a:r>
            <a:r>
              <a:rPr lang="en-US" sz="2400" b="1" dirty="0" smtClean="0">
                <a:cs typeface="Arial" panose="020B0604020202020204" pitchFamily="34" charset="0"/>
              </a:rPr>
              <a:t>2 </a:t>
            </a:r>
            <a:r>
              <a:rPr lang="en-US" sz="2400" b="1" dirty="0" err="1" smtClean="0">
                <a:cs typeface="Arial" panose="020B0604020202020204" pitchFamily="34" charset="0"/>
              </a:rPr>
              <a:t>halanta</a:t>
            </a:r>
            <a:r>
              <a:rPr lang="en-US" sz="2400" b="1" dirty="0" smtClean="0">
                <a:cs typeface="Arial" panose="020B0604020202020204" pitchFamily="34" charset="0"/>
              </a:rPr>
              <a:t> 0.5</a:t>
            </a:r>
            <a:endParaRPr lang="en-US" sz="2400" b="1" dirty="0">
              <a:cs typeface="Arial" panose="020B0604020202020204" pitchFamily="34" charset="0"/>
            </a:endParaRP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</a:t>
            </a:r>
            <a:r>
              <a:rPr lang="en-US" sz="2400" b="1" dirty="0" smtClean="0">
                <a:cs typeface="Arial" panose="020B0604020202020204" pitchFamily="34" charset="0"/>
              </a:rPr>
              <a:t>– mUrthimaaan</a:t>
            </a:r>
          </a:p>
          <a:p>
            <a:pPr lvl="1"/>
            <a:r>
              <a:rPr lang="en-US" sz="2400" b="1" dirty="0" smtClean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 smtClean="0">
                <a:cs typeface="Arial" panose="020B0604020202020204" pitchFamily="34" charset="0"/>
              </a:rPr>
              <a:t>sUktam</a:t>
            </a:r>
            <a:endParaRPr lang="en-US" sz="2400" b="1" dirty="0" smtClean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 smtClean="0"/>
              <a:t>Matra time scale of letters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/>
              <a:t>Halant – half mAtrA</a:t>
            </a:r>
          </a:p>
          <a:p>
            <a:r>
              <a:rPr lang="en-US" sz="2400" b="1" dirty="0" smtClean="0"/>
              <a:t>Short letter – one mAtrA</a:t>
            </a:r>
          </a:p>
          <a:p>
            <a:pPr lvl="1"/>
            <a:r>
              <a:rPr lang="en-US" sz="2400" b="1" dirty="0" smtClean="0"/>
              <a:t>Consonant = k (0.5 halant)+ a (0.5 Vowel sound) ka, ca, ta</a:t>
            </a:r>
          </a:p>
          <a:p>
            <a:r>
              <a:rPr lang="en-US" sz="2400" b="1" dirty="0" smtClean="0"/>
              <a:t>Long letter – two mAtrA</a:t>
            </a:r>
          </a:p>
          <a:p>
            <a:pPr lvl="1"/>
            <a:r>
              <a:rPr lang="en-US" sz="2400" b="1" dirty="0" smtClean="0"/>
              <a:t>Consonant = 0.5 halant + 1.5 for long letter</a:t>
            </a:r>
          </a:p>
          <a:p>
            <a:pPr lvl="1"/>
            <a:r>
              <a:rPr lang="en-US" sz="2400" b="1" dirty="0" smtClean="0"/>
              <a:t>kA= k 0.5+A 1.5</a:t>
            </a:r>
          </a:p>
          <a:p>
            <a:r>
              <a:rPr lang="en-US" sz="2400" b="1" dirty="0" smtClean="0"/>
              <a:t>Visarga = 0.5 </a:t>
            </a:r>
            <a:br>
              <a:rPr lang="en-US" sz="2400" b="1" dirty="0" smtClean="0"/>
            </a:br>
            <a:r>
              <a:rPr lang="en-US" sz="2400" b="1" dirty="0" smtClean="0"/>
              <a:t>Anuswaram = 0.5 </a:t>
            </a:r>
          </a:p>
          <a:p>
            <a:r>
              <a:rPr lang="en-US" sz="2400" b="1" dirty="0" smtClean="0"/>
              <a:t>Conjunct Consonants</a:t>
            </a:r>
          </a:p>
          <a:p>
            <a:pPr lvl="1"/>
            <a:r>
              <a:rPr lang="en-US" sz="2400" b="1" dirty="0" smtClean="0"/>
              <a:t>Sum total of constituent parts</a:t>
            </a:r>
          </a:p>
          <a:p>
            <a:pPr lvl="1"/>
            <a:r>
              <a:rPr lang="en-US" sz="2400" b="1" dirty="0" err="1" smtClean="0"/>
              <a:t>Sra</a:t>
            </a:r>
            <a:r>
              <a:rPr lang="en-US" sz="2400" b="1" dirty="0" smtClean="0"/>
              <a:t> = 1.5 , </a:t>
            </a:r>
            <a:r>
              <a:rPr lang="en-US" sz="2400" b="1" dirty="0" err="1" smtClean="0"/>
              <a:t>tvAm</a:t>
            </a:r>
            <a:r>
              <a:rPr lang="en-US" sz="2400" b="1" dirty="0" smtClean="0"/>
              <a:t> – 3.0 tvam – 2 </a:t>
            </a:r>
            <a:r>
              <a:rPr lang="en-US" sz="2400" b="1" dirty="0" err="1" smtClean="0"/>
              <a:t>tvA</a:t>
            </a:r>
            <a:r>
              <a:rPr lang="en-US" sz="2400" b="1" dirty="0" smtClean="0"/>
              <a:t> -2.5 </a:t>
            </a:r>
            <a:r>
              <a:rPr lang="en-US" sz="2400" b="1" dirty="0" err="1" smtClean="0"/>
              <a:t>SHTyAm</a:t>
            </a:r>
            <a:r>
              <a:rPr lang="en-US" sz="2400" b="1" dirty="0" smtClean="0"/>
              <a:t> – 3.5</a:t>
            </a:r>
          </a:p>
          <a:p>
            <a:pPr lvl="1"/>
            <a:r>
              <a:rPr lang="en-US" sz="2400" b="1" dirty="0" err="1" smtClean="0"/>
              <a:t>kaH</a:t>
            </a:r>
            <a:r>
              <a:rPr lang="en-US" sz="2400" b="1" dirty="0" smtClean="0"/>
              <a:t> = 1.5 </a:t>
            </a:r>
            <a:r>
              <a:rPr lang="en-US" sz="2400" b="1" dirty="0" err="1" smtClean="0"/>
              <a:t>kAH</a:t>
            </a:r>
            <a:r>
              <a:rPr lang="en-US" sz="2400" b="1" dirty="0" smtClean="0"/>
              <a:t> =2.5 </a:t>
            </a:r>
            <a:r>
              <a:rPr lang="en-US" sz="2400" b="1" dirty="0" err="1" smtClean="0"/>
              <a:t>kvAH</a:t>
            </a:r>
            <a:r>
              <a:rPr lang="en-US" sz="2400" b="1" dirty="0" smtClean="0"/>
              <a:t> = 3  </a:t>
            </a:r>
            <a:r>
              <a:rPr lang="en-US" sz="2400" b="1" dirty="0" err="1" smtClean="0"/>
              <a:t>vyAH</a:t>
            </a:r>
            <a:r>
              <a:rPr lang="en-US" sz="2400" b="1" dirty="0" smtClean="0"/>
              <a:t> = 3</a:t>
            </a:r>
          </a:p>
          <a:p>
            <a:r>
              <a:rPr lang="en-US" sz="2400" b="1" dirty="0" smtClean="0"/>
              <a:t>All Visarga letters are </a:t>
            </a:r>
            <a:r>
              <a:rPr lang="en-US" sz="2400" b="1" dirty="0" err="1" smtClean="0"/>
              <a:t>MahaprANa</a:t>
            </a:r>
            <a:r>
              <a:rPr lang="en-US" sz="2400" b="1" dirty="0" smtClean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Matra – Additional Letter shapes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 smtClean="0"/>
              <a:t>In Sanskrit a shape or additional extension made to a letter is a called MATRA</a:t>
            </a:r>
          </a:p>
          <a:p>
            <a:pPr lvl="2"/>
            <a:r>
              <a:rPr lang="en-US" sz="2200" b="1" dirty="0" smtClean="0"/>
              <a:t>Short a is a non mAtrA letter basic shape/representation</a:t>
            </a:r>
          </a:p>
          <a:p>
            <a:pPr lvl="2"/>
            <a:r>
              <a:rPr lang="en-US" sz="2200" b="1" dirty="0" smtClean="0"/>
              <a:t>Long A has a vertical line added to basic ‘a’ and that addition is called MAtrA.. So A is a mAtrA </a:t>
            </a:r>
            <a:r>
              <a:rPr lang="en-US" sz="2200" b="1" dirty="0" err="1" smtClean="0"/>
              <a:t>akShara</a:t>
            </a:r>
            <a:endParaRPr lang="en-US" sz="2200" b="1" dirty="0" smtClean="0"/>
          </a:p>
          <a:p>
            <a:pPr lvl="2"/>
            <a:r>
              <a:rPr lang="en-US" sz="2200" b="1" dirty="0" smtClean="0"/>
              <a:t>Difference between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and </a:t>
            </a:r>
            <a:r>
              <a:rPr lang="en-US" sz="2200" b="1" dirty="0" err="1" smtClean="0"/>
              <a:t>kI</a:t>
            </a:r>
            <a:r>
              <a:rPr lang="en-US" sz="2200" b="1" dirty="0" smtClean="0"/>
              <a:t> both are mAtrA letters</a:t>
            </a:r>
          </a:p>
          <a:p>
            <a:pPr lvl="1"/>
            <a:r>
              <a:rPr lang="en-US" sz="2400" b="1" dirty="0" smtClean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(Devanagari Script)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 smtClean="0"/>
              <a:t>Swaram Basics – Notes of Rendering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Krishna Yajur Veda effectively has 3 swaras</a:t>
            </a:r>
          </a:p>
          <a:p>
            <a:r>
              <a:rPr lang="en-US" sz="2400" b="1" dirty="0" smtClean="0"/>
              <a:t>Sama Veda is said to have 7 Swaras</a:t>
            </a:r>
          </a:p>
          <a:p>
            <a:pPr lvl="1"/>
            <a:r>
              <a:rPr lang="en-US" sz="2400" b="1" dirty="0" smtClean="0"/>
              <a:t>The foundation of Classical Music</a:t>
            </a:r>
          </a:p>
          <a:p>
            <a:r>
              <a:rPr lang="en-US" sz="2400" b="1" dirty="0" smtClean="0"/>
              <a:t>Rig Veda has letter extension in addition to Swara</a:t>
            </a:r>
          </a:p>
          <a:p>
            <a:pPr lvl="1"/>
            <a:r>
              <a:rPr lang="en-US" sz="2400" b="1" dirty="0" smtClean="0"/>
              <a:t>Similar to some ancient languages like Greek</a:t>
            </a:r>
          </a:p>
          <a:p>
            <a:r>
              <a:rPr lang="en-US" sz="2400" b="1" dirty="0" smtClean="0"/>
              <a:t>Swara is the base/life of rendering and MAtrA timing is support Strength.</a:t>
            </a:r>
          </a:p>
          <a:p>
            <a:pPr lvl="1"/>
            <a:r>
              <a:rPr lang="en-US" sz="2400" b="1" dirty="0" smtClean="0"/>
              <a:t> “varNa Swara , mAtrA balam” -Similar to saying Sruti mAta, layam pitA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udAttam</a:t>
            </a:r>
          </a:p>
          <a:p>
            <a:pPr lvl="1"/>
            <a:r>
              <a:rPr lang="en-US" sz="2400" b="1" dirty="0" smtClean="0"/>
              <a:t>Named as ‘acute’ by Western Scholars or in English references in books.</a:t>
            </a:r>
          </a:p>
          <a:p>
            <a:pPr lvl="1"/>
            <a:r>
              <a:rPr lang="en-US" sz="2400" b="1" dirty="0" smtClean="0"/>
              <a:t>Panini’s text defines it as “uccair udAttaH” meaning it is a higher note</a:t>
            </a:r>
          </a:p>
          <a:p>
            <a:pPr lvl="1"/>
            <a:r>
              <a:rPr lang="en-US" sz="2400" b="1" dirty="0" smtClean="0"/>
              <a:t>Letters are not marked with any Swaram symbol in books</a:t>
            </a:r>
          </a:p>
          <a:p>
            <a:r>
              <a:rPr lang="en-US" sz="2400" b="1" dirty="0" smtClean="0"/>
              <a:t>anudAttam</a:t>
            </a:r>
          </a:p>
          <a:p>
            <a:pPr lvl="1"/>
            <a:r>
              <a:rPr lang="en-US" sz="2400" b="1" dirty="0" smtClean="0"/>
              <a:t>Named as ‘grave’ by Western Scholars and English Text Sources</a:t>
            </a:r>
          </a:p>
          <a:p>
            <a:pPr lvl="1"/>
            <a:r>
              <a:rPr lang="en-US" sz="2400" b="1" dirty="0" smtClean="0"/>
              <a:t>This is a lower note</a:t>
            </a:r>
          </a:p>
          <a:p>
            <a:pPr lvl="1"/>
            <a:r>
              <a:rPr lang="en-US" sz="2400" b="1" dirty="0" smtClean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 smtClean="0"/>
              <a:t>Swaras – Accent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Swaritam</a:t>
            </a:r>
          </a:p>
          <a:p>
            <a:pPr lvl="1"/>
            <a:r>
              <a:rPr lang="en-US" sz="2400" b="1" dirty="0" smtClean="0"/>
              <a:t>High note</a:t>
            </a:r>
          </a:p>
          <a:p>
            <a:pPr lvl="1"/>
            <a:r>
              <a:rPr lang="en-US" sz="2400" b="1" dirty="0" smtClean="0"/>
              <a:t>Referred as Circumflex by Western and English Texts</a:t>
            </a:r>
          </a:p>
          <a:p>
            <a:pPr lvl="1"/>
            <a:r>
              <a:rPr lang="en-US" sz="2400" b="1" dirty="0" smtClean="0"/>
              <a:t>PAninis definition is it consists of half UdAttam and half anudAttam.</a:t>
            </a:r>
          </a:p>
          <a:p>
            <a:pPr lvl="2"/>
            <a:r>
              <a:rPr lang="en-US" sz="2200" b="1" dirty="0" smtClean="0"/>
              <a:t>This needs to understood correctly</a:t>
            </a:r>
          </a:p>
          <a:p>
            <a:pPr lvl="1"/>
            <a:r>
              <a:rPr lang="en-US" sz="2400" b="1" dirty="0" smtClean="0"/>
              <a:t>Marked as </a:t>
            </a:r>
            <a:r>
              <a:rPr lang="en-US" sz="2400" b="1" dirty="0"/>
              <a:t>“ </a:t>
            </a:r>
            <a:r>
              <a:rPr lang="en-US" sz="2400" b="1" dirty="0" smtClean="0"/>
              <a:t>| ” above the letter</a:t>
            </a:r>
          </a:p>
          <a:p>
            <a:r>
              <a:rPr lang="en-US" sz="2400" b="1" dirty="0" smtClean="0"/>
              <a:t>Dheerga Swaritam</a:t>
            </a:r>
          </a:p>
          <a:p>
            <a:pPr lvl="1"/>
            <a:r>
              <a:rPr lang="en-US" sz="2400" b="1" dirty="0" smtClean="0"/>
              <a:t>Swaritam which is rendered in twice the time scale </a:t>
            </a:r>
          </a:p>
          <a:p>
            <a:pPr lvl="1"/>
            <a:r>
              <a:rPr lang="en-US" sz="2400" b="1" dirty="0" smtClean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Comparison to Musical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udAttam is GandhAra – Swaram ‘ga’</a:t>
            </a:r>
          </a:p>
          <a:p>
            <a:r>
              <a:rPr lang="en-US" sz="2400" b="1" dirty="0" smtClean="0"/>
              <a:t>anudAttam is Rushabam – Swaram ‘re’</a:t>
            </a:r>
          </a:p>
          <a:p>
            <a:r>
              <a:rPr lang="en-US" sz="2400" b="1" dirty="0" smtClean="0"/>
              <a:t>Swaritam is Madhyama – Swaram – ma</a:t>
            </a:r>
          </a:p>
          <a:p>
            <a:pPr lvl="1"/>
            <a:r>
              <a:rPr lang="en-US" sz="2400" b="1" dirty="0" smtClean="0"/>
              <a:t>Or panchama – swaram ‘pa’</a:t>
            </a:r>
          </a:p>
          <a:p>
            <a:r>
              <a:rPr lang="en-US" sz="2400" b="1" dirty="0" smtClean="0"/>
              <a:t>Alternate notes udAttam – nishAda – ni, </a:t>
            </a:r>
            <a:br>
              <a:rPr lang="en-US" sz="2400" b="1" dirty="0" smtClean="0"/>
            </a:br>
            <a:r>
              <a:rPr lang="en-US" sz="2400" b="1" dirty="0" smtClean="0"/>
              <a:t>anudAttam – daivatha – tha</a:t>
            </a:r>
            <a:br>
              <a:rPr lang="en-US" sz="2400" b="1" dirty="0" smtClean="0"/>
            </a:br>
            <a:r>
              <a:rPr lang="en-US" sz="2400" b="1" dirty="0" smtClean="0"/>
              <a:t>swaritam –  sadja high note – Swaram – sA.</a:t>
            </a:r>
            <a:br>
              <a:rPr lang="en-US" sz="2400" b="1" dirty="0" smtClean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Swaram effect is on Vowel sound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 smtClean="0"/>
              <a:t>Examples – </a:t>
            </a:r>
          </a:p>
          <a:p>
            <a:pPr lvl="1"/>
            <a:r>
              <a:rPr lang="en-US" sz="2600" b="1" dirty="0" smtClean="0"/>
              <a:t>Short letter - ka, pa , ta </a:t>
            </a:r>
            <a:br>
              <a:rPr lang="en-US" sz="2600" b="1" dirty="0" smtClean="0"/>
            </a:br>
            <a:r>
              <a:rPr lang="en-US" sz="2600" b="1" dirty="0" smtClean="0"/>
              <a:t>long letter - ke, kai, nA, VE</a:t>
            </a:r>
          </a:p>
          <a:p>
            <a:pPr lvl="1"/>
            <a:r>
              <a:rPr lang="en-US" sz="2600" b="1" dirty="0" smtClean="0"/>
              <a:t>Joint letters – asya, tasya, agni</a:t>
            </a:r>
          </a:p>
          <a:p>
            <a:pPr lvl="1"/>
            <a:r>
              <a:rPr lang="en-US" sz="2600" b="1" dirty="0" smtClean="0"/>
              <a:t>Joint letters – purastAt , nishTyAm</a:t>
            </a:r>
          </a:p>
          <a:p>
            <a:r>
              <a:rPr lang="en-US" sz="2600" b="1" dirty="0" smtClean="0"/>
              <a:t>Swaram is sliding across the notes effectively</a:t>
            </a:r>
          </a:p>
          <a:p>
            <a:r>
              <a:rPr lang="en-US" sz="2600" b="1" dirty="0" smtClean="0"/>
              <a:t>Swarm effect can spill to next letters also.</a:t>
            </a:r>
          </a:p>
          <a:p>
            <a:r>
              <a:rPr lang="en-US" sz="2600" b="1" dirty="0" smtClean="0"/>
              <a:t>OM is recited in udAttam to test Sruti/note</a:t>
            </a:r>
          </a:p>
          <a:p>
            <a:r>
              <a:rPr lang="en-US" sz="2600" b="1" dirty="0" smtClean="0"/>
              <a:t>OM recital at the start and end vary</a:t>
            </a:r>
          </a:p>
          <a:p>
            <a:r>
              <a:rPr lang="en-US" sz="2600" b="1" dirty="0" smtClean="0"/>
              <a:t>Give examples of asya, </a:t>
            </a:r>
            <a:r>
              <a:rPr lang="en-US" sz="2600" b="1" dirty="0" err="1" smtClean="0"/>
              <a:t>asyA</a:t>
            </a:r>
            <a:r>
              <a:rPr lang="en-US" sz="2600" b="1" dirty="0"/>
              <a:t>.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 smtClean="0"/>
              <a:t>Valid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udAttam – anudAttam, </a:t>
            </a:r>
            <a:r>
              <a:rPr lang="en-US" sz="2400" b="1" dirty="0" smtClean="0">
                <a:solidFill>
                  <a:srgbClr val="FF0000"/>
                </a:solidFill>
              </a:rPr>
              <a:t>udAttam</a:t>
            </a:r>
            <a:r>
              <a:rPr lang="en-US" sz="2400" b="1" dirty="0" smtClean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</a:t>
            </a:r>
            <a:r>
              <a:rPr lang="en-US" sz="2400" b="1" dirty="0" smtClean="0">
                <a:solidFill>
                  <a:schemeClr val="bg1"/>
                </a:solidFill>
              </a:rPr>
              <a:t>swaritam (4)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Swaritam - </a:t>
            </a:r>
            <a:r>
              <a:rPr lang="en-US" sz="2400" b="1" dirty="0">
                <a:solidFill>
                  <a:schemeClr val="bg1"/>
                </a:solidFill>
              </a:rPr>
              <a:t>anudAttam,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Dheerga Swaritam -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 smtClean="0">
                <a:solidFill>
                  <a:schemeClr val="bg1"/>
                </a:solidFill>
              </a:rPr>
            </a:br>
            <a:r>
              <a:rPr lang="en-US" sz="2800" b="1" dirty="0" smtClean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for First Part - </a:t>
            </a:r>
            <a:r>
              <a:rPr lang="en-US" dirty="0" err="1" smtClean="0"/>
              <a:t>Swarams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8931" cy="423454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Swartiam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slided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pracaya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1986/87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</a:t>
            </a:r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endParaRPr lang="en-US" sz="24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Grantha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lipi used in South India is said to be older than Devanagari by Vedic Experts.  (show Sample text)</a:t>
            </a:r>
          </a:p>
          <a:p>
            <a:r>
              <a:rPr lang="en-US" sz="24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Many </a:t>
            </a: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Vedas and Rishis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Ruk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or Rig Veda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– 		Bhaila Rishi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Vyshampaayana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		 - 		Jaimini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pPr lvl="1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Atharva(Na)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Veda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		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-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Sumantha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Rishi</a:t>
            </a:r>
          </a:p>
          <a:p>
            <a:r>
              <a:rPr lang="en-GB" sz="2800" b="1" dirty="0" smtClean="0"/>
              <a:t>This is traced close to the Period around Mahabharata times when Kaliyug was about to start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Four Vedas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Same Veda Mantras are found across these four vedas.</a:t>
            </a:r>
          </a:p>
          <a:p>
            <a:r>
              <a:rPr lang="en-US" sz="2400" b="1" dirty="0" smtClean="0"/>
              <a:t>Main source of these mantras are from Ruk Veda</a:t>
            </a:r>
          </a:p>
          <a:p>
            <a:r>
              <a:rPr lang="en-US" sz="2400" b="1" dirty="0" smtClean="0"/>
              <a:t>Each of them have their own mantras or group of mantras revealed to the Rishis</a:t>
            </a:r>
          </a:p>
          <a:p>
            <a:r>
              <a:rPr lang="en-US" sz="2400" b="1" dirty="0" smtClean="0"/>
              <a:t>Rendering style, Swaram rules differ between four Vedas</a:t>
            </a:r>
          </a:p>
          <a:p>
            <a:r>
              <a:rPr lang="en-US" sz="2400" b="1" dirty="0" smtClean="0"/>
              <a:t>Sama Veda has sapta swaras and has mantras with elongated time scale of rendering </a:t>
            </a:r>
          </a:p>
          <a:p>
            <a:r>
              <a:rPr lang="en-US" sz="2400" b="1" dirty="0" smtClean="0"/>
              <a:t>Athava Veda is said to be a later evolution from the three vedas</a:t>
            </a:r>
          </a:p>
          <a:p>
            <a:pPr lvl="1"/>
            <a:r>
              <a:rPr lang="en-US" sz="2400" b="1" dirty="0" smtClean="0"/>
              <a:t>Covers lots of details on householders living, practices, rules and regulations</a:t>
            </a:r>
          </a:p>
          <a:p>
            <a:pPr lvl="1"/>
            <a:r>
              <a:rPr lang="en-US" sz="2400" b="1" dirty="0" smtClean="0"/>
              <a:t>A lot of details on medicines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1540</TotalTime>
  <Words>3337</Words>
  <Application>Microsoft Office PowerPoint</Application>
  <PresentationFormat>Widescreen</PresentationFormat>
  <Paragraphs>542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Learning in PataShala</vt:lpstr>
      <vt:lpstr>Studies and Specialisation</vt:lpstr>
      <vt:lpstr>Effects of misuse or Wrong rendition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  <vt:lpstr>Summary for First Part - Swarams</vt:lpstr>
      <vt:lpstr>Definition of pracaya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ADMIN</cp:lastModifiedBy>
  <cp:revision>314</cp:revision>
  <dcterms:created xsi:type="dcterms:W3CDTF">2019-08-05T09:52:32Z</dcterms:created>
  <dcterms:modified xsi:type="dcterms:W3CDTF">2020-11-03T02:52:32Z</dcterms:modified>
</cp:coreProperties>
</file>