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19" r:id="rId4"/>
    <p:sldId id="314" r:id="rId5"/>
    <p:sldId id="315" r:id="rId6"/>
    <p:sldId id="302" r:id="rId7"/>
    <p:sldId id="318" r:id="rId8"/>
    <p:sldId id="259" r:id="rId9"/>
    <p:sldId id="270" r:id="rId10"/>
    <p:sldId id="271" r:id="rId11"/>
    <p:sldId id="260" r:id="rId12"/>
    <p:sldId id="316" r:id="rId13"/>
    <p:sldId id="261" r:id="rId14"/>
    <p:sldId id="262" r:id="rId15"/>
    <p:sldId id="297" r:id="rId16"/>
    <p:sldId id="298" r:id="rId17"/>
    <p:sldId id="299" r:id="rId18"/>
    <p:sldId id="300" r:id="rId19"/>
    <p:sldId id="263" r:id="rId20"/>
    <p:sldId id="264" r:id="rId21"/>
    <p:sldId id="309" r:id="rId22"/>
    <p:sldId id="265" r:id="rId23"/>
    <p:sldId id="303" r:id="rId24"/>
    <p:sldId id="266" r:id="rId25"/>
    <p:sldId id="304" r:id="rId26"/>
    <p:sldId id="273" r:id="rId27"/>
    <p:sldId id="296" r:id="rId28"/>
    <p:sldId id="308" r:id="rId29"/>
    <p:sldId id="267" r:id="rId30"/>
    <p:sldId id="272" r:id="rId31"/>
    <p:sldId id="268" r:id="rId32"/>
    <p:sldId id="320" r:id="rId33"/>
    <p:sldId id="305" r:id="rId34"/>
    <p:sldId id="274" r:id="rId35"/>
    <p:sldId id="306" r:id="rId36"/>
    <p:sldId id="275" r:id="rId37"/>
    <p:sldId id="317" r:id="rId38"/>
    <p:sldId id="269" r:id="rId39"/>
    <p:sldId id="278" r:id="rId40"/>
    <p:sldId id="276" r:id="rId41"/>
    <p:sldId id="301" r:id="rId42"/>
    <p:sldId id="279" r:id="rId43"/>
    <p:sldId id="283" r:id="rId44"/>
    <p:sldId id="280" r:id="rId45"/>
    <p:sldId id="284" r:id="rId46"/>
    <p:sldId id="325" r:id="rId47"/>
    <p:sldId id="310" r:id="rId48"/>
    <p:sldId id="311" r:id="rId49"/>
    <p:sldId id="312" r:id="rId50"/>
    <p:sldId id="286" r:id="rId51"/>
    <p:sldId id="287" r:id="rId52"/>
    <p:sldId id="288" r:id="rId53"/>
    <p:sldId id="321" r:id="rId54"/>
    <p:sldId id="327" r:id="rId55"/>
    <p:sldId id="328" r:id="rId56"/>
    <p:sldId id="323" r:id="rId57"/>
    <p:sldId id="324" r:id="rId58"/>
    <p:sldId id="289" r:id="rId59"/>
    <p:sldId id="326" r:id="rId60"/>
    <p:sldId id="290" r:id="rId61"/>
    <p:sldId id="291" r:id="rId62"/>
    <p:sldId id="292" r:id="rId63"/>
    <p:sldId id="293" r:id="rId64"/>
    <p:sldId id="295" r:id="rId65"/>
    <p:sldId id="313" r:id="rId66"/>
    <p:sldId id="329" r:id="rId67"/>
    <p:sldId id="330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AB5620-FAD9-4C5D-B47A-D2AC46FC6D62}">
          <p14:sldIdLst>
            <p14:sldId id="256"/>
            <p14:sldId id="258"/>
            <p14:sldId id="319"/>
            <p14:sldId id="314"/>
            <p14:sldId id="315"/>
            <p14:sldId id="302"/>
            <p14:sldId id="318"/>
            <p14:sldId id="259"/>
            <p14:sldId id="270"/>
            <p14:sldId id="271"/>
            <p14:sldId id="260"/>
            <p14:sldId id="316"/>
            <p14:sldId id="261"/>
            <p14:sldId id="262"/>
            <p14:sldId id="297"/>
            <p14:sldId id="298"/>
            <p14:sldId id="299"/>
            <p14:sldId id="300"/>
            <p14:sldId id="263"/>
            <p14:sldId id="264"/>
            <p14:sldId id="309"/>
            <p14:sldId id="265"/>
            <p14:sldId id="303"/>
            <p14:sldId id="266"/>
            <p14:sldId id="304"/>
            <p14:sldId id="273"/>
            <p14:sldId id="296"/>
            <p14:sldId id="308"/>
            <p14:sldId id="267"/>
            <p14:sldId id="272"/>
            <p14:sldId id="268"/>
            <p14:sldId id="320"/>
            <p14:sldId id="305"/>
            <p14:sldId id="274"/>
            <p14:sldId id="306"/>
            <p14:sldId id="275"/>
            <p14:sldId id="317"/>
            <p14:sldId id="269"/>
            <p14:sldId id="278"/>
            <p14:sldId id="276"/>
            <p14:sldId id="301"/>
          </p14:sldIdLst>
        </p14:section>
        <p14:section name="Sound Source &amp; Letters" id="{F7046024-FBFB-4CCE-8F61-5A6A15711C6E}">
          <p14:sldIdLst>
            <p14:sldId id="279"/>
            <p14:sldId id="283"/>
            <p14:sldId id="280"/>
            <p14:sldId id="284"/>
            <p14:sldId id="325"/>
            <p14:sldId id="310"/>
            <p14:sldId id="311"/>
            <p14:sldId id="312"/>
            <p14:sldId id="286"/>
            <p14:sldId id="287"/>
            <p14:sldId id="288"/>
            <p14:sldId id="321"/>
            <p14:sldId id="327"/>
            <p14:sldId id="328"/>
            <p14:sldId id="323"/>
            <p14:sldId id="324"/>
            <p14:sldId id="289"/>
            <p14:sldId id="326"/>
          </p14:sldIdLst>
        </p14:section>
        <p14:section name="Swaram Basics" id="{54B75035-C2AE-4140-9884-C122F8A9018A}">
          <p14:sldIdLst>
            <p14:sldId id="290"/>
            <p14:sldId id="291"/>
            <p14:sldId id="292"/>
            <p14:sldId id="293"/>
            <p14:sldId id="295"/>
            <p14:sldId id="313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dicheritage.gov.in/" TargetMode="External"/><Relationship Id="rId2" Type="http://schemas.openxmlformats.org/officeDocument/2006/relationships/hyperlink" Target="http://www.archive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bcsanskrit.ca/" TargetMode="External"/><Relationship Id="rId5" Type="http://schemas.openxmlformats.org/officeDocument/2006/relationships/hyperlink" Target="http://www.spokensanskrit.de/" TargetMode="External"/><Relationship Id="rId4" Type="http://schemas.openxmlformats.org/officeDocument/2006/relationships/hyperlink" Target="http://www.sanskritdocument.org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Veda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Basics of Veda – </a:t>
            </a:r>
            <a:br>
              <a:rPr lang="en-US" sz="3600" b="1" dirty="0"/>
            </a:br>
            <a:r>
              <a:rPr lang="en-US" sz="3600" b="1" dirty="0"/>
              <a:t>General Overview</a:t>
            </a:r>
          </a:p>
        </p:txBody>
      </p:sp>
    </p:spTree>
    <p:extLst>
      <p:ext uri="{BB962C8B-B14F-4D97-AF65-F5344CB8AC3E}">
        <p14:creationId xmlns:p14="http://schemas.microsoft.com/office/powerpoint/2010/main" val="353856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59103"/>
            <a:ext cx="8241424" cy="535295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9838212" cy="5063320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Basic Veda mantras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Rishi, Chandas,  DevatA Principle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Remember/thank during nyAsam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karma kAndAs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Brahama Sutras or other Sutras/principles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Upanishads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Supported by Commentaries/explanations (Bashyas) by great pandits, scholars and avatara Purushas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Basic Veda is the foundation of 4 yoga margas.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Karma, bhakti, gyana and Raja yoga</a:t>
            </a:r>
          </a:p>
        </p:txBody>
      </p:sp>
    </p:spTree>
    <p:extLst>
      <p:ext uri="{BB962C8B-B14F-4D97-AF65-F5344CB8AC3E}">
        <p14:creationId xmlns:p14="http://schemas.microsoft.com/office/powerpoint/2010/main" val="67875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895834"/>
            <a:ext cx="7845639" cy="548942"/>
          </a:xfrm>
        </p:spPr>
        <p:txBody>
          <a:bodyPr>
            <a:normAutofit fontScale="90000"/>
          </a:bodyPr>
          <a:lstStyle/>
          <a:p>
            <a:r>
              <a:rPr lang="en-GB" dirty="0"/>
              <a:t>Branches or Shakas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1" y="685800"/>
            <a:ext cx="9565257" cy="5210034"/>
          </a:xfrm>
        </p:spPr>
        <p:txBody>
          <a:bodyPr>
            <a:normAutofit fontScale="85000" lnSpcReduction="20000"/>
          </a:bodyPr>
          <a:lstStyle/>
          <a:p>
            <a:r>
              <a:rPr lang="en-GB" sz="3100" b="1" dirty="0">
                <a:cs typeface="Arial" panose="020B0604020202020204" pitchFamily="34" charset="0"/>
              </a:rPr>
              <a:t>Each of the Veda may have its own branches traced to a Rishi or Group of Rishis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Variations in rendering occurs due to different climatic, regional conditions and source language of that area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Additional revelations to Rishis, Saints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Different adaptation of sounds, grammar Rules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This is the reason for Schools/Branches/ SAkhA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Styles of rendering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Yajur Veda has two main divisions</a:t>
            </a:r>
          </a:p>
          <a:p>
            <a:pPr lvl="1"/>
            <a:r>
              <a:rPr lang="en-GB" sz="3100" b="1" dirty="0">
                <a:cs typeface="Arial" panose="020B0604020202020204" pitchFamily="34" charset="0"/>
              </a:rPr>
              <a:t>Krishna Yajur Veda</a:t>
            </a:r>
          </a:p>
          <a:p>
            <a:pPr lvl="1"/>
            <a:r>
              <a:rPr lang="en-GB" sz="3100" b="1" dirty="0">
                <a:cs typeface="Arial" panose="020B0604020202020204" pitchFamily="34" charset="0"/>
              </a:rPr>
              <a:t>Shukla Yajur Veda</a:t>
            </a:r>
          </a:p>
          <a:p>
            <a:pPr lvl="1"/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58559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13194"/>
            <a:ext cx="8323310" cy="1081205"/>
          </a:xfrm>
        </p:spPr>
        <p:txBody>
          <a:bodyPr/>
          <a:lstStyle/>
          <a:p>
            <a:r>
              <a:rPr lang="en-US" dirty="0"/>
              <a:t>Other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8534400" cy="4708476"/>
          </a:xfrm>
        </p:spPr>
        <p:txBody>
          <a:bodyPr>
            <a:normAutofit/>
          </a:bodyPr>
          <a:lstStyle/>
          <a:p>
            <a:r>
              <a:rPr lang="en-US" sz="2400" b="1" dirty="0"/>
              <a:t>Ayur Veda</a:t>
            </a:r>
          </a:p>
          <a:p>
            <a:r>
              <a:rPr lang="en-US" sz="2400" b="1" dirty="0"/>
              <a:t>Dhanur Veda</a:t>
            </a:r>
          </a:p>
          <a:p>
            <a:r>
              <a:rPr lang="en-US" sz="2400" b="1" dirty="0"/>
              <a:t>Astrology</a:t>
            </a:r>
          </a:p>
          <a:p>
            <a:r>
              <a:rPr lang="en-US" sz="2400" b="1" dirty="0"/>
              <a:t>Astronomy</a:t>
            </a:r>
          </a:p>
          <a:p>
            <a:r>
              <a:rPr lang="en-US" sz="2400" b="1" dirty="0"/>
              <a:t>ArthaSastra</a:t>
            </a:r>
          </a:p>
          <a:p>
            <a:r>
              <a:rPr lang="en-US" sz="2400" b="1" dirty="0"/>
              <a:t>Vastu Sastra………</a:t>
            </a:r>
          </a:p>
          <a:p>
            <a:pPr lvl="1"/>
            <a:r>
              <a:rPr lang="en-US" sz="2400" b="1" dirty="0"/>
              <a:t>Countless contributions to choose and shape our destiny</a:t>
            </a:r>
          </a:p>
        </p:txBody>
      </p:sp>
    </p:spTree>
    <p:extLst>
      <p:ext uri="{BB962C8B-B14F-4D97-AF65-F5344CB8AC3E}">
        <p14:creationId xmlns:p14="http://schemas.microsoft.com/office/powerpoint/2010/main" val="94479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Krishna yajur veda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Our focus is on Krishna Yajur Veda only</a:t>
            </a:r>
          </a:p>
        </p:txBody>
      </p:sp>
    </p:spTree>
    <p:extLst>
      <p:ext uri="{BB962C8B-B14F-4D97-AF65-F5344CB8AC3E}">
        <p14:creationId xmlns:p14="http://schemas.microsoft.com/office/powerpoint/2010/main" val="114908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52" y="5745708"/>
            <a:ext cx="8268719" cy="617181"/>
          </a:xfrm>
        </p:spPr>
        <p:txBody>
          <a:bodyPr>
            <a:normAutofit fontScale="90000"/>
          </a:bodyPr>
          <a:lstStyle/>
          <a:p>
            <a:r>
              <a:rPr lang="en-US" dirty="0"/>
              <a:t>Main Source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36478"/>
            <a:ext cx="9756325" cy="5609230"/>
          </a:xfrm>
        </p:spPr>
        <p:txBody>
          <a:bodyPr>
            <a:norm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SamhitA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Contains main rendering / mantrAs or the essence 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BrAhmaNam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Additional mantras or sections that supports rituals/Special prayers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Aryanyam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Has philosophical , teachings on conduct, 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EkAgni kANDam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Mantras for performance of Karmas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Suktams are derived out of Veda Mantra Sources</a:t>
            </a:r>
          </a:p>
        </p:txBody>
      </p:sp>
    </p:spTree>
    <p:extLst>
      <p:ext uri="{BB962C8B-B14F-4D97-AF65-F5344CB8AC3E}">
        <p14:creationId xmlns:p14="http://schemas.microsoft.com/office/powerpoint/2010/main" val="103087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54889"/>
            <a:ext cx="8364254" cy="453407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Samhita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5"/>
          </a:xfrm>
        </p:spPr>
        <p:txBody>
          <a:bodyPr>
            <a:normAutofit/>
          </a:bodyPr>
          <a:lstStyle/>
          <a:p>
            <a:r>
              <a:rPr lang="en-US" sz="2400" b="1" dirty="0"/>
              <a:t>Seven Main Sections – kANDam - 7</a:t>
            </a:r>
          </a:p>
          <a:p>
            <a:r>
              <a:rPr lang="en-US" sz="2400" b="1" dirty="0"/>
              <a:t>Subjects within a kANDam – praSnam  - 44</a:t>
            </a:r>
          </a:p>
          <a:p>
            <a:r>
              <a:rPr lang="en-US" sz="2400" b="1" dirty="0"/>
              <a:t>Chapter within a praSna – anuvAkam  - 651</a:t>
            </a:r>
          </a:p>
          <a:p>
            <a:r>
              <a:rPr lang="en-US" sz="2400" b="1" dirty="0"/>
              <a:t>anuvAkam consists of one or more </a:t>
            </a:r>
            <a:r>
              <a:rPr lang="en-US" sz="2400" b="1" dirty="0" err="1"/>
              <a:t>panchAtis</a:t>
            </a:r>
            <a:endParaRPr lang="en-US" sz="2400" b="1" dirty="0"/>
          </a:p>
          <a:p>
            <a:r>
              <a:rPr lang="en-US" sz="2400" b="1" dirty="0"/>
              <a:t>panchAti – a para of 50 padams – (2198)</a:t>
            </a:r>
          </a:p>
          <a:p>
            <a:pPr lvl="1"/>
            <a:r>
              <a:rPr lang="en-US" sz="2200" b="1" dirty="0"/>
              <a:t>Some less and some more than 50</a:t>
            </a:r>
          </a:p>
          <a:p>
            <a:r>
              <a:rPr lang="en-US" sz="2400" b="1" dirty="0"/>
              <a:t>Control for Padam count @ anuvAkam, </a:t>
            </a:r>
            <a:br>
              <a:rPr lang="en-US" sz="2400" b="1" dirty="0"/>
            </a:br>
            <a:r>
              <a:rPr lang="en-US" sz="2400" b="1" dirty="0"/>
              <a:t>praSna Kanda  and SamhitA level – Korvai</a:t>
            </a:r>
          </a:p>
          <a:p>
            <a:r>
              <a:rPr lang="en-US" sz="2400" b="1" dirty="0"/>
              <a:t>Total padams in TaittirIya samhitA - 109287</a:t>
            </a:r>
          </a:p>
        </p:txBody>
      </p:sp>
    </p:spTree>
    <p:extLst>
      <p:ext uri="{BB962C8B-B14F-4D97-AF65-F5344CB8AC3E}">
        <p14:creationId xmlns:p14="http://schemas.microsoft.com/office/powerpoint/2010/main" val="4123145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27594"/>
            <a:ext cx="8145889" cy="808250"/>
          </a:xfrm>
        </p:spPr>
        <p:txBody>
          <a:bodyPr/>
          <a:lstStyle/>
          <a:p>
            <a:r>
              <a:rPr lang="en-US" dirty="0"/>
              <a:t>Structure of BrAhmaNam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142176" cy="5322627"/>
          </a:xfrm>
        </p:spPr>
        <p:txBody>
          <a:bodyPr>
            <a:normAutofit/>
          </a:bodyPr>
          <a:lstStyle/>
          <a:p>
            <a:r>
              <a:rPr lang="en-US" sz="2600" b="1" dirty="0"/>
              <a:t>Three major Sections – ashtakam</a:t>
            </a:r>
          </a:p>
          <a:p>
            <a:r>
              <a:rPr lang="en-US" sz="2600" b="1" dirty="0"/>
              <a:t>Subjects within an ashtakam – </a:t>
            </a:r>
            <a:br>
              <a:rPr lang="en-US" sz="2600" b="1" dirty="0"/>
            </a:br>
            <a:r>
              <a:rPr lang="en-US" sz="2600" b="1" dirty="0"/>
              <a:t>praSnam / prapAtakam  - 28</a:t>
            </a:r>
          </a:p>
          <a:p>
            <a:r>
              <a:rPr lang="en-US" sz="2600" b="1" dirty="0"/>
              <a:t>Chapter within a praSna – anuvAkam  - 338</a:t>
            </a:r>
          </a:p>
          <a:p>
            <a:r>
              <a:rPr lang="en-US" sz="2600" b="1" dirty="0"/>
              <a:t>Dasini - a para of 10 Statements – 1833</a:t>
            </a:r>
          </a:p>
          <a:p>
            <a:r>
              <a:rPr lang="en-US" sz="2600" b="1" dirty="0"/>
              <a:t>Number of Statements / vAkyams – 19373</a:t>
            </a:r>
          </a:p>
          <a:p>
            <a:r>
              <a:rPr lang="en-US" sz="2600" b="1" dirty="0"/>
              <a:t>Last three prapAtakAs are called KAThakam.</a:t>
            </a:r>
          </a:p>
          <a:p>
            <a:r>
              <a:rPr lang="en-US" sz="2600" b="1" dirty="0"/>
              <a:t>acChidram, aSvamedham form part of 3</a:t>
            </a:r>
            <a:r>
              <a:rPr lang="en-US" sz="2600" b="1" baseline="30000" dirty="0"/>
              <a:t>rd</a:t>
            </a:r>
            <a:r>
              <a:rPr lang="en-US" sz="2600" b="1" dirty="0"/>
              <a:t> ashtakA</a:t>
            </a:r>
          </a:p>
          <a:p>
            <a:r>
              <a:rPr lang="en-US" sz="2600" b="1" dirty="0"/>
              <a:t>Korvais for control of number of statements at anuvAkam, praSnam and ashtakam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53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17910"/>
            <a:ext cx="8282367" cy="876489"/>
          </a:xfrm>
        </p:spPr>
        <p:txBody>
          <a:bodyPr/>
          <a:lstStyle/>
          <a:p>
            <a:r>
              <a:rPr lang="en-US" dirty="0"/>
              <a:t>Structure of Aranyam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527645"/>
          </a:xfrm>
        </p:spPr>
        <p:txBody>
          <a:bodyPr>
            <a:normAutofit/>
          </a:bodyPr>
          <a:lstStyle/>
          <a:p>
            <a:r>
              <a:rPr lang="en-US" sz="2400" b="1" dirty="0"/>
              <a:t>AraNyam has one Major Section only</a:t>
            </a:r>
          </a:p>
          <a:p>
            <a:r>
              <a:rPr lang="en-US" sz="2400" b="1" dirty="0"/>
              <a:t>8 prapAtakam</a:t>
            </a:r>
          </a:p>
          <a:p>
            <a:r>
              <a:rPr lang="en-US" sz="2400" b="1" dirty="0"/>
              <a:t>234 anuvAkams </a:t>
            </a:r>
          </a:p>
          <a:p>
            <a:r>
              <a:rPr lang="en-US" sz="2400" b="1" dirty="0"/>
              <a:t>DaSinis – 577</a:t>
            </a:r>
          </a:p>
          <a:p>
            <a:r>
              <a:rPr lang="en-US" sz="2400" b="1" dirty="0"/>
              <a:t>Statements / vAkyams – 5483</a:t>
            </a:r>
          </a:p>
          <a:p>
            <a:r>
              <a:rPr lang="en-US" sz="2400" b="1" dirty="0"/>
              <a:t>Korvai is given as in BrAhmaNam</a:t>
            </a:r>
          </a:p>
        </p:txBody>
      </p:sp>
    </p:spTree>
    <p:extLst>
      <p:ext uri="{BB962C8B-B14F-4D97-AF65-F5344CB8AC3E}">
        <p14:creationId xmlns:p14="http://schemas.microsoft.com/office/powerpoint/2010/main" val="1362549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118594" cy="780954"/>
          </a:xfrm>
        </p:spPr>
        <p:txBody>
          <a:bodyPr/>
          <a:lstStyle/>
          <a:p>
            <a:r>
              <a:rPr lang="en-US" dirty="0"/>
              <a:t>EkAgni kandam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404815"/>
          </a:xfrm>
        </p:spPr>
        <p:txBody>
          <a:bodyPr>
            <a:normAutofit/>
          </a:bodyPr>
          <a:lstStyle/>
          <a:p>
            <a:r>
              <a:rPr lang="en-US" sz="2400" b="1" dirty="0"/>
              <a:t>2 prapAtakams</a:t>
            </a:r>
          </a:p>
          <a:p>
            <a:r>
              <a:rPr lang="en-US" sz="2400" b="1" dirty="0"/>
              <a:t>1</a:t>
            </a:r>
            <a:r>
              <a:rPr lang="en-US" sz="2400" b="1" baseline="30000" dirty="0"/>
              <a:t>st</a:t>
            </a:r>
            <a:r>
              <a:rPr lang="en-US" sz="2400" b="1" dirty="0"/>
              <a:t> – 18 </a:t>
            </a:r>
            <a:r>
              <a:rPr lang="en-US" sz="2400" b="1" dirty="0" err="1"/>
              <a:t>KhaNDa</a:t>
            </a:r>
            <a:r>
              <a:rPr lang="en-US" sz="2400" b="1" dirty="0"/>
              <a:t> – 293 mantras</a:t>
            </a:r>
          </a:p>
          <a:p>
            <a:r>
              <a:rPr lang="en-US" sz="2400" b="1" dirty="0"/>
              <a:t>2</a:t>
            </a:r>
            <a:r>
              <a:rPr lang="en-US" sz="2400" b="1" baseline="30000" dirty="0"/>
              <a:t>nd</a:t>
            </a:r>
            <a:r>
              <a:rPr lang="en-US" sz="2400" b="1" dirty="0"/>
              <a:t> – 22 </a:t>
            </a:r>
            <a:r>
              <a:rPr lang="en-US" sz="2400" b="1" dirty="0" err="1"/>
              <a:t>KhaNDa</a:t>
            </a:r>
            <a:r>
              <a:rPr lang="en-US" sz="2400" b="1" dirty="0"/>
              <a:t> – 398 mantras</a:t>
            </a:r>
          </a:p>
          <a:p>
            <a:r>
              <a:rPr lang="en-US" sz="2400" b="1" dirty="0"/>
              <a:t>The word </a:t>
            </a:r>
            <a:r>
              <a:rPr lang="en-US" sz="2400" b="1" dirty="0" err="1"/>
              <a:t>KhaNDa</a:t>
            </a:r>
            <a:r>
              <a:rPr lang="en-US" sz="2400" b="1" dirty="0"/>
              <a:t> denotes a piece, slice or a part</a:t>
            </a:r>
          </a:p>
          <a:p>
            <a:r>
              <a:rPr lang="en-US" sz="2400" b="1" dirty="0"/>
              <a:t>Contains key mantras for marriage, upanayanam, seemandham, childbirth etc.</a:t>
            </a:r>
          </a:p>
          <a:p>
            <a:r>
              <a:rPr lang="en-US" sz="2400" b="1" dirty="0"/>
              <a:t>These mantras are supplemented with lot of other vedic ritual mantras taken from other Sections.</a:t>
            </a:r>
          </a:p>
        </p:txBody>
      </p:sp>
    </p:spTree>
    <p:extLst>
      <p:ext uri="{BB962C8B-B14F-4D97-AF65-F5344CB8AC3E}">
        <p14:creationId xmlns:p14="http://schemas.microsoft.com/office/powerpoint/2010/main" val="357946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90615"/>
            <a:ext cx="8241424" cy="903784"/>
          </a:xfrm>
        </p:spPr>
        <p:txBody>
          <a:bodyPr/>
          <a:lstStyle/>
          <a:p>
            <a:r>
              <a:rPr lang="en-US" dirty="0"/>
              <a:t>Six Veda Angas (Parts or Limbs)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732743" cy="4636827"/>
          </a:xfrm>
        </p:spPr>
        <p:txBody>
          <a:bodyPr>
            <a:normAutofit/>
          </a:bodyPr>
          <a:lstStyle/>
          <a:p>
            <a:r>
              <a:rPr lang="en-US" sz="2400" b="1" dirty="0"/>
              <a:t>SikshA – lessons on how veda basics </a:t>
            </a:r>
          </a:p>
          <a:p>
            <a:pPr lvl="1"/>
            <a:r>
              <a:rPr lang="en-US" sz="2200" b="1" dirty="0"/>
              <a:t>VarNa SikshA, Swara SikshA, Pluta SikshA etc.</a:t>
            </a:r>
          </a:p>
          <a:p>
            <a:r>
              <a:rPr lang="en-US" sz="2400" b="1" dirty="0"/>
              <a:t>kalpam – lessons on recital of mantras</a:t>
            </a:r>
          </a:p>
          <a:p>
            <a:r>
              <a:rPr lang="en-US" sz="2400" b="1" dirty="0"/>
              <a:t>VyAkaraNam - Grammar</a:t>
            </a:r>
          </a:p>
          <a:p>
            <a:r>
              <a:rPr lang="en-US" sz="2400" b="1" dirty="0"/>
              <a:t>Chandas – the meter for Composition and Recital</a:t>
            </a:r>
          </a:p>
          <a:p>
            <a:pPr lvl="1"/>
            <a:r>
              <a:rPr lang="en-US" sz="2200" b="1" dirty="0"/>
              <a:t>Like grammar of poetry (yAppilakkaNam in Tamil)</a:t>
            </a:r>
          </a:p>
          <a:p>
            <a:r>
              <a:rPr lang="en-US" sz="2400" b="1" dirty="0"/>
              <a:t>niruptam /nikRutam – etymology of the language</a:t>
            </a:r>
          </a:p>
          <a:p>
            <a:r>
              <a:rPr lang="en-US" sz="2400" b="1" dirty="0"/>
              <a:t>JyotiSham – Science of Astrology/(Astronomy*)</a:t>
            </a:r>
          </a:p>
        </p:txBody>
      </p:sp>
    </p:spTree>
    <p:extLst>
      <p:ext uri="{BB962C8B-B14F-4D97-AF65-F5344CB8AC3E}">
        <p14:creationId xmlns:p14="http://schemas.microsoft.com/office/powerpoint/2010/main" val="362431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1" y="5554638"/>
            <a:ext cx="8282367" cy="862841"/>
          </a:xfrm>
        </p:spPr>
        <p:txBody>
          <a:bodyPr/>
          <a:lstStyle/>
          <a:p>
            <a:r>
              <a:rPr lang="en-GB" dirty="0"/>
              <a:t>Understand some 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393" y="968989"/>
            <a:ext cx="9169473" cy="4585649"/>
          </a:xfrm>
        </p:spPr>
        <p:txBody>
          <a:bodyPr>
            <a:normAutofit fontScale="85000" lnSpcReduction="20000"/>
          </a:bodyPr>
          <a:lstStyle/>
          <a:p>
            <a:r>
              <a:rPr lang="en-GB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Word Veda means Supreme knowledge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Vedas has been revealed to Sages, Rishis and Munis across the world directly across times immemorial</a:t>
            </a:r>
          </a:p>
          <a:p>
            <a:pPr lvl="1"/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Ruk Veda has texts from Zoroaster /jarAsutA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Revealed in various languages, various nations at various times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fact these great men were able to realise it directly.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764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86651"/>
            <a:ext cx="8227776" cy="53529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Upangas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10152110" cy="5349921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mimAmsa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Philosophy of the subject dealt with and its articulation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nyAyam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Rules and regulations, methods and procedures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purANam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Epics which give us guidelines to conduct, spiritual guidance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Dharma Sastras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Law of Righteousness, Social Rules/Regulations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Supported by advices from Sages/Scholars of current times</a:t>
            </a:r>
          </a:p>
        </p:txBody>
      </p:sp>
    </p:spTree>
    <p:extLst>
      <p:ext uri="{BB962C8B-B14F-4D97-AF65-F5344CB8AC3E}">
        <p14:creationId xmlns:p14="http://schemas.microsoft.com/office/powerpoint/2010/main" val="201472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663821"/>
            <a:ext cx="8104946" cy="767306"/>
          </a:xfrm>
        </p:spPr>
        <p:txBody>
          <a:bodyPr/>
          <a:lstStyle/>
          <a:p>
            <a:r>
              <a:rPr lang="en-US" dirty="0"/>
              <a:t>Significance of Mantras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67" y="624766"/>
            <a:ext cx="8639033" cy="5148237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Mantras is a focused sound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Sound is a vibration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The vibration has effect on Pancha ButAs</a:t>
            </a:r>
          </a:p>
          <a:p>
            <a:pPr lvl="1"/>
            <a:r>
              <a:rPr lang="en-US" sz="2800" b="1" dirty="0">
                <a:latin typeface="+mj-lt"/>
                <a:cs typeface="Arial" panose="020B0604020202020204" pitchFamily="34" charset="0"/>
              </a:rPr>
              <a:t>Fire, water, air, space and earth</a:t>
            </a:r>
          </a:p>
          <a:p>
            <a:pPr lvl="1"/>
            <a:r>
              <a:rPr lang="en-US" sz="2800" b="1" dirty="0">
                <a:latin typeface="+mj-lt"/>
                <a:cs typeface="Arial" panose="020B0604020202020204" pitchFamily="34" charset="0"/>
              </a:rPr>
              <a:t>Tuning Fork example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Leads to unification of body, mind and the internal energies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The significance of its effect is to be felt and experienced</a:t>
            </a:r>
          </a:p>
          <a:p>
            <a:pPr lvl="1"/>
            <a:r>
              <a:rPr lang="en-US" sz="2800" b="1" dirty="0">
                <a:latin typeface="+mj-lt"/>
                <a:cs typeface="Arial" panose="020B0604020202020204" pitchFamily="34" charset="0"/>
              </a:rPr>
              <a:t>Not an easy way as it seems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Gurus guidance required</a:t>
            </a:r>
            <a:r>
              <a:rPr lang="en-US" sz="2800" dirty="0">
                <a:latin typeface="+mj-lt"/>
              </a:rPr>
              <a:t>	</a:t>
            </a:r>
          </a:p>
          <a:p>
            <a:pPr lvl="1"/>
            <a:r>
              <a:rPr lang="en-US" sz="2800" b="1" dirty="0">
                <a:latin typeface="+mj-lt"/>
              </a:rPr>
              <a:t>Never for self learning</a:t>
            </a:r>
            <a:r>
              <a:rPr lang="en-US" sz="2800" dirty="0">
                <a:latin typeface="+mj-lt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85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41241"/>
            <a:ext cx="8534400" cy="521647"/>
          </a:xfrm>
        </p:spPr>
        <p:txBody>
          <a:bodyPr>
            <a:normAutofit fontScale="90000"/>
          </a:bodyPr>
          <a:lstStyle/>
          <a:p>
            <a:r>
              <a:rPr lang="en-US" dirty="0"/>
              <a:t>Who Should learn Veda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0"/>
            <a:ext cx="10849969" cy="5841241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No restrictions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Reference in text to brAhmaNas, kShatriyAs and VyaiSyas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But start at early age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But you must adhere to the principles throughout your life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Significance of Age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8,12,16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It is due to Divine Grace one becomes a Rishi/Brahman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One who realizes the Ultimate Energy/ Brahmam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Across VarNas e.g. Valmiki, Viswamitra, Vyasa Rishis</a:t>
            </a:r>
          </a:p>
        </p:txBody>
      </p:sp>
    </p:spTree>
    <p:extLst>
      <p:ext uri="{BB962C8B-B14F-4D97-AF65-F5344CB8AC3E}">
        <p14:creationId xmlns:p14="http://schemas.microsoft.com/office/powerpoint/2010/main" val="1754497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73004"/>
            <a:ext cx="8534400" cy="712715"/>
          </a:xfrm>
        </p:spPr>
        <p:txBody>
          <a:bodyPr>
            <a:normAutofit/>
          </a:bodyPr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10438713" cy="4964373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Many Gurus do not teach who are aged over 50/55 unless the voice test is cleared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Vegetarian Saivites or Vaishnavaites of Kshatriya/ Vaishya Students are also taught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Recent youngest </a:t>
            </a:r>
            <a:r>
              <a:rPr lang="en-US" sz="2200" b="1" dirty="0" err="1">
                <a:cs typeface="Arial" panose="020B0604020202020204" pitchFamily="34" charset="0"/>
              </a:rPr>
              <a:t>Pandit</a:t>
            </a:r>
            <a:r>
              <a:rPr lang="en-US" sz="2200" b="1" dirty="0">
                <a:cs typeface="Arial" panose="020B0604020202020204" pitchFamily="34" charset="0"/>
              </a:rPr>
              <a:t> Shri </a:t>
            </a:r>
            <a:r>
              <a:rPr lang="en-US" sz="2200" b="1" dirty="0" err="1">
                <a:cs typeface="Arial" panose="020B0604020202020204" pitchFamily="34" charset="0"/>
              </a:rPr>
              <a:t>Priyavrata</a:t>
            </a:r>
            <a:r>
              <a:rPr lang="en-US" sz="2200" b="1" dirty="0">
                <a:cs typeface="Arial" panose="020B0604020202020204" pitchFamily="34" charset="0"/>
              </a:rPr>
              <a:t> </a:t>
            </a:r>
            <a:r>
              <a:rPr lang="en-US" sz="2200" b="1" dirty="0" err="1">
                <a:cs typeface="Arial" panose="020B0604020202020204" pitchFamily="34" charset="0"/>
              </a:rPr>
              <a:t>Patil</a:t>
            </a:r>
            <a:endParaRPr lang="en-US" sz="22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Subject to age limit and voice constraints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Vedic Schools for Sarva-VarNa Students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Limited locations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New initiatives by some Gurus</a:t>
            </a:r>
          </a:p>
        </p:txBody>
      </p:sp>
    </p:spTree>
    <p:extLst>
      <p:ext uri="{BB962C8B-B14F-4D97-AF65-F5344CB8AC3E}">
        <p14:creationId xmlns:p14="http://schemas.microsoft.com/office/powerpoint/2010/main" val="2966091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90524"/>
            <a:ext cx="8104946" cy="605810"/>
          </a:xfrm>
        </p:spPr>
        <p:txBody>
          <a:bodyPr>
            <a:normAutofit fontScale="90000"/>
          </a:bodyPr>
          <a:lstStyle/>
          <a:p>
            <a:r>
              <a:rPr lang="en-US" dirty="0"/>
              <a:t>Women and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04627"/>
            <a:ext cx="9933745" cy="4612942"/>
          </a:xfrm>
        </p:spPr>
        <p:txBody>
          <a:bodyPr>
            <a:normAutofit fontScale="92500" lnSpcReduction="20000"/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cs typeface="Arial" panose="020B0604020202020204" pitchFamily="34" charset="0"/>
              </a:rPr>
              <a:t>No Restriction seemed to exist in Vedic times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A Daughter can perform last rites of her parents as per </a:t>
            </a:r>
            <a:br>
              <a:rPr lang="en-US" sz="2600" b="1" dirty="0">
                <a:cs typeface="Arial" panose="020B0604020202020204" pitchFamily="34" charset="0"/>
              </a:rPr>
            </a:br>
            <a:r>
              <a:rPr lang="en-US" sz="2600" b="1" dirty="0">
                <a:cs typeface="Arial" panose="020B0604020202020204" pitchFamily="34" charset="0"/>
              </a:rPr>
              <a:t>Apasthmba sUtra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Some systems have been lost – Raja Yoga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Ability to control women’s Cycles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There have a number of women Philosophers and Sages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GhoshA, LopamudrA, MaitreyI, Gargi, Siddhas in South, 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Lot of social changes due to foreign invasion</a:t>
            </a:r>
          </a:p>
          <a:p>
            <a:pPr marL="0" indent="0">
              <a:buNone/>
            </a:pP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01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48" y="5500048"/>
            <a:ext cx="8214128" cy="767306"/>
          </a:xfrm>
        </p:spPr>
        <p:txBody>
          <a:bodyPr/>
          <a:lstStyle/>
          <a:p>
            <a:r>
              <a:rPr lang="en-US" dirty="0"/>
              <a:t>Women and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41042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Currently focus on Arts, Music (Nada Brahma)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Some Gurus teach Women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There are specific groups e.g. Satya Sai Organisations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 number of foreigners taking interest in Veda learning and recital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There are varied opinions among scholars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Views of Chandrasekara Swamigal</a:t>
            </a:r>
            <a:br>
              <a:rPr lang="en-US" sz="2000" b="1" dirty="0">
                <a:cs typeface="Arial" panose="020B0604020202020204" pitchFamily="34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4651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00299"/>
            <a:ext cx="7995765" cy="521646"/>
          </a:xfrm>
        </p:spPr>
        <p:txBody>
          <a:bodyPr>
            <a:normAutofit fontScale="90000"/>
          </a:bodyPr>
          <a:lstStyle/>
          <a:p>
            <a:r>
              <a:rPr lang="en-US" dirty="0"/>
              <a:t>Intent and 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313899"/>
            <a:ext cx="9305949" cy="5322626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The essence of Veda must reach everyone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Dharma, Governance, Justice and peaceful living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SarvE Jana SukinO bavantu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Rights of Women, -- Dowry, Widow Remarriage, Sati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Vested interests, Selfish motives of  few wicked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Application of Manu SmRuti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Read it to realize what is meant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Read Shri Devdutt Patnaik’s comments/articles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Lot of misinterpretations or politicization</a:t>
            </a:r>
          </a:p>
        </p:txBody>
      </p:sp>
    </p:spTree>
    <p:extLst>
      <p:ext uri="{BB962C8B-B14F-4D97-AF65-F5344CB8AC3E}">
        <p14:creationId xmlns:p14="http://schemas.microsoft.com/office/powerpoint/2010/main" val="2016222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813" y="5773003"/>
            <a:ext cx="8405197" cy="791570"/>
          </a:xfrm>
        </p:spPr>
        <p:txBody>
          <a:bodyPr/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09433"/>
            <a:ext cx="9756325" cy="4995079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No reference of Caste only VarNa in Vedas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Four VarNas represented the four stages of seeking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MokSha, Dharma, Artha, KAma</a:t>
            </a:r>
          </a:p>
          <a:p>
            <a:r>
              <a:rPr lang="en-US" sz="2400" b="1" dirty="0"/>
              <a:t>A Person could change his VarNa</a:t>
            </a:r>
          </a:p>
          <a:p>
            <a:r>
              <a:rPr lang="en-US" sz="2400" b="1" dirty="0"/>
              <a:t>Each VarNa had their strict rules and code of Conduct</a:t>
            </a:r>
          </a:p>
          <a:p>
            <a:pPr lvl="1"/>
            <a:r>
              <a:rPr lang="en-US" sz="2400" b="1" dirty="0"/>
              <a:t>Righteousness of Chola King, Pandya king</a:t>
            </a:r>
          </a:p>
          <a:p>
            <a:r>
              <a:rPr lang="en-US" sz="2400" b="1" dirty="0"/>
              <a:t>Ability to achieve their seeking and issues of skill/attitude</a:t>
            </a:r>
          </a:p>
          <a:p>
            <a:r>
              <a:rPr lang="en-US" sz="2400" b="1" dirty="0"/>
              <a:t>Based on profession Caste System could have evolved</a:t>
            </a:r>
            <a:endParaRPr lang="en-US" sz="24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64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36777"/>
            <a:ext cx="7995764" cy="603533"/>
          </a:xfrm>
        </p:spPr>
        <p:txBody>
          <a:bodyPr>
            <a:normAutofit fontScale="90000"/>
          </a:bodyPr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23081"/>
            <a:ext cx="9933747" cy="496778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Caste System was a refined Division of Labour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Rudram wants one to see manifestion of Shiva in all artisans and type of humans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Chandrasekara Swamigal – kulAlebhyaH karmAreBhyaSca Vo namaH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SvabhyaH SvapatibhyaSca Vo namaH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Consideration of change of times, cultural invasion, loss of identity, misinterpretation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Every Caste had it place in the Society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Change in occupation/trade meant change of Caste subject to one’s 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62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13947"/>
            <a:ext cx="8186833" cy="740011"/>
          </a:xfrm>
        </p:spPr>
        <p:txBody>
          <a:bodyPr>
            <a:normAutofit fontScale="90000"/>
          </a:bodyPr>
          <a:lstStyle/>
          <a:p>
            <a:r>
              <a:rPr lang="en-US" dirty="0"/>
              <a:t>Protection through Type of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8534400" cy="4954137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SamhitA VAkyam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Pada PAtam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Krama PAtam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Jata PAtam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Ghana PAtam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There is no Pada PAtam for BrAhmaNam and Aranyam (together  called as SAkhA by Vedic Pandits)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Special study of Padam as varNa Kramam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SamhitA, Pada and Krama pAtAs are natural (prakRuti)</a:t>
            </a:r>
          </a:p>
        </p:txBody>
      </p:sp>
    </p:spTree>
    <p:extLst>
      <p:ext uri="{BB962C8B-B14F-4D97-AF65-F5344CB8AC3E}">
        <p14:creationId xmlns:p14="http://schemas.microsoft.com/office/powerpoint/2010/main" val="18960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841925" cy="4363872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Vedas have been handed over from generation to generation through word of mouth. </a:t>
            </a:r>
            <a:b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Since it is sung or recited, all mantras and components of traditional knowledge passed on through recital are called Sruti.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Component of traditional knowledge that is written is called SmRuti. example Epics, Puranas, Sastras, 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Sruti and SmRuti are two tusks of wisdom 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  <a:cs typeface="Arial" panose="020B0604020202020204" pitchFamily="34" charset="0"/>
              </a:rPr>
              <a:t>A distinguished school’s perspective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24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23128"/>
            <a:ext cx="8268719" cy="726363"/>
          </a:xfrm>
        </p:spPr>
        <p:txBody>
          <a:bodyPr/>
          <a:lstStyle/>
          <a:p>
            <a:r>
              <a:rPr lang="en-US" dirty="0"/>
              <a:t>Type of sTudies in Other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394" y="177421"/>
            <a:ext cx="8534400" cy="5090615"/>
          </a:xfrm>
        </p:spPr>
        <p:txBody>
          <a:bodyPr>
            <a:normAutofit/>
          </a:bodyPr>
          <a:lstStyle/>
          <a:p>
            <a:pPr lvl="0"/>
            <a:r>
              <a:rPr lang="en-US" sz="2400" b="1" dirty="0">
                <a:cs typeface="Arial" panose="020B0604020202020204" pitchFamily="34" charset="0"/>
              </a:rPr>
              <a:t>MALA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ShikA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DhantA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DwajA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Ratha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RekhA PAtam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Each of them have distinct combination of combining Padam or Words</a:t>
            </a:r>
          </a:p>
          <a:p>
            <a:r>
              <a:rPr lang="en-US" sz="2400" b="1" dirty="0"/>
              <a:t>Block Chain is not a new concept – invented by our Rishis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41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 to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86603"/>
            <a:ext cx="8534400" cy="5295331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My siddha Guru’s advice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To understand Gita you must understand “Arjuna”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One tends to stop with recital only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Normal bandwagon syndrome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Must get into depths with your own intelligence, intuition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Get into meaning, basics 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Keep expanding your knowledge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Learning example of King Janaka with </a:t>
            </a:r>
            <a:r>
              <a:rPr lang="en-US" sz="2400" b="1">
                <a:cs typeface="Arial" panose="020B0604020202020204" pitchFamily="34" charset="0"/>
              </a:rPr>
              <a:t>ashtavakra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827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89613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Through a Qualified Guru only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Done studies in traditional paatashaala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Learned and practiced from a Guru for long period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Preferred in Sanskrit and Grantha lipi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Show sample of Grantha book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Ancient times all these were through structured learning without books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be Used only for memorizing and clearing doubts nowadays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Arguments in favour and against books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Books printed in Sanskrit/Grantha lipi long time ago</a:t>
            </a:r>
          </a:p>
        </p:txBody>
      </p:sp>
    </p:spTree>
    <p:extLst>
      <p:ext uri="{BB962C8B-B14F-4D97-AF65-F5344CB8AC3E}">
        <p14:creationId xmlns:p14="http://schemas.microsoft.com/office/powerpoint/2010/main" val="3093569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214128" cy="753659"/>
          </a:xfrm>
        </p:spPr>
        <p:txBody>
          <a:bodyPr/>
          <a:lstStyle/>
          <a:p>
            <a:r>
              <a:rPr lang="en-US" dirty="0"/>
              <a:t>Method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22831"/>
            <a:ext cx="9116704" cy="5759354"/>
          </a:xfrm>
        </p:spPr>
        <p:txBody>
          <a:bodyPr/>
          <a:lstStyle/>
          <a:p>
            <a:r>
              <a:rPr lang="en-US" sz="2400" b="1" dirty="0">
                <a:cs typeface="Arial" panose="020B0604020202020204" pitchFamily="34" charset="0"/>
              </a:rPr>
              <a:t>Books types recommended by Jagat Guru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Classical Books – for traditional learning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Popular Books – for householders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never replace Gurus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Modern times audio/video material is very helpful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But beware of pAta bhedam / paddhati differences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Problems  need to be addressed for books in languages like Tamil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in Western Languages use Latin Coding </a:t>
            </a:r>
          </a:p>
          <a:p>
            <a:pPr lvl="1"/>
            <a:r>
              <a:rPr lang="sv-SE" sz="2400" b="1" dirty="0"/>
              <a:t>International Alphabet of </a:t>
            </a:r>
            <a:r>
              <a:rPr lang="sv-SE" sz="2400" b="1" i="1" dirty="0"/>
              <a:t>Sanskrit</a:t>
            </a:r>
            <a:r>
              <a:rPr lang="sv-SE" sz="2400" b="1" dirty="0"/>
              <a:t> Transliteration (</a:t>
            </a:r>
            <a:r>
              <a:rPr lang="sv-SE" sz="2400" b="1" i="1" dirty="0"/>
              <a:t>IAST</a:t>
            </a:r>
            <a:r>
              <a:rPr lang="sv-SE" sz="2400" dirty="0"/>
              <a:t>)</a:t>
            </a:r>
            <a:endParaRPr lang="en-US" sz="2400" b="1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11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8"/>
            <a:ext cx="8309663" cy="832513"/>
          </a:xfrm>
        </p:spPr>
        <p:txBody>
          <a:bodyPr>
            <a:normAutofit/>
          </a:bodyPr>
          <a:lstStyle/>
          <a:p>
            <a:r>
              <a:rPr lang="en-US" dirty="0"/>
              <a:t>Books Available/References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10493304" cy="5581935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Tamil Translations available by Great Scholar </a:t>
            </a:r>
            <a:br>
              <a:rPr lang="en-US" sz="2400" b="1" dirty="0">
                <a:cs typeface="Arial" panose="020B0604020202020204" pitchFamily="34" charset="0"/>
              </a:rPr>
            </a:br>
            <a:r>
              <a:rPr lang="en-US" sz="2400" b="1" dirty="0">
                <a:cs typeface="Arial" panose="020B0604020202020204" pitchFamily="34" charset="0"/>
              </a:rPr>
              <a:t>Anna Subramania Iyer – Ramakrishna Mutt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 tamil Book brought by Your Family Friend (Show title)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They have Vedic CD/DVD collection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Shri Jambunathan’s translation of SamhitA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Shri PR Ramachandar has given good meaningful English translations	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Available .. search the internet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by Scholar Shri R.L.Kashyap in English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Lot of Translations available on the Internet  (check)</a:t>
            </a:r>
          </a:p>
        </p:txBody>
      </p:sp>
    </p:spTree>
    <p:extLst>
      <p:ext uri="{BB962C8B-B14F-4D97-AF65-F5344CB8AC3E}">
        <p14:creationId xmlns:p14="http://schemas.microsoft.com/office/powerpoint/2010/main" val="3771360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145889" cy="753659"/>
          </a:xfrm>
        </p:spPr>
        <p:txBody>
          <a:bodyPr/>
          <a:lstStyle/>
          <a:p>
            <a:r>
              <a:rPr lang="en-US" dirty="0"/>
              <a:t>Books Available/References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10534248" cy="510085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Many books are confined to Libraries and the availability is unknown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Lot of Sanskrit material available in the Archives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 to https://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archive.org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www.vedicheritage.gov.in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Ocean of Vedic/classical materials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get reference of sites visit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www.sanskritdocument.org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They have HUGE collection; also on Sanskrit subjects !!!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Good Sanskrit dictionary sites available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www.spokensanskrit.de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Sanskrit &amp; Grammar – number of sites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https://ubcsanskrit.ca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Fun-filled learning  lessons from </a:t>
            </a:r>
            <a:r>
              <a:rPr lang="en-US" sz="2600" b="1" i="1" dirty="0">
                <a:latin typeface="Arial" panose="020B0604020202020204" pitchFamily="34" charset="0"/>
                <a:cs typeface="Arial" panose="020B0604020202020204" pitchFamily="34" charset="0"/>
              </a:rPr>
              <a:t>www.agniveer.com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12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03" y="6237027"/>
            <a:ext cx="8296015" cy="494351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Interpretation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354842"/>
            <a:ext cx="10577015" cy="5145206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Vedas referred as ‘marai’ in Tamil -- means hidden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 energies or references are to be taken with an intention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Reject what is not – principle of na+iti = neti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Need focussed enquiry and the realm of different level of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awareness or consciousness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Any translation suffers from some limitations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Concepts – Agni as “Fire as we see”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surye jyotishi juhomi swAhA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VishNu used to denote various levels of energy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Concept of Nandi that carries Shiva-Shakti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29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86399"/>
            <a:ext cx="8145889" cy="928049"/>
          </a:xfrm>
        </p:spPr>
        <p:txBody>
          <a:bodyPr>
            <a:normAutofit/>
          </a:bodyPr>
          <a:lstStyle/>
          <a:p>
            <a:r>
              <a:rPr lang="en-US" dirty="0"/>
              <a:t>Interpretation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360541" cy="451399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Direct Translation – “ye anneshu vividhyanti pAtreshu”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Intended meaning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Realisation that needs to be achieved spiritually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Also physical, mental plane or higher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– hamsa hamsAya vidmahe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Power of a Mantra is realized and cannot be explained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Not for display of vanity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Mantra Siddhi – Story from a Sadhaka with Sri Chandrasekara Swamigal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One realises it 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89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050355" cy="780954"/>
          </a:xfrm>
        </p:spPr>
        <p:txBody>
          <a:bodyPr/>
          <a:lstStyle/>
          <a:p>
            <a:r>
              <a:rPr lang="en-US" dirty="0"/>
              <a:t>Six Defects in Veda Recitals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27645"/>
          </a:xfrm>
        </p:spPr>
        <p:txBody>
          <a:bodyPr/>
          <a:lstStyle/>
          <a:p>
            <a:r>
              <a:rPr lang="en-US" sz="2400" b="1" dirty="0"/>
              <a:t>Hurried or Fast rendering</a:t>
            </a:r>
          </a:p>
          <a:p>
            <a:r>
              <a:rPr lang="en-US" sz="2400" b="1" dirty="0"/>
              <a:t>Shaking heads or other limbs</a:t>
            </a:r>
          </a:p>
          <a:p>
            <a:r>
              <a:rPr lang="en-US" sz="2400" b="1" dirty="0"/>
              <a:t>Rendering in very weak tone</a:t>
            </a:r>
          </a:p>
          <a:p>
            <a:r>
              <a:rPr lang="en-US" sz="2400" b="1" dirty="0"/>
              <a:t>Rendering in one own way disregarding Swara/ VarNA</a:t>
            </a:r>
          </a:p>
          <a:p>
            <a:r>
              <a:rPr lang="en-US" sz="2400" b="1" dirty="0"/>
              <a:t>Rendering without learning the meaning</a:t>
            </a:r>
          </a:p>
          <a:p>
            <a:r>
              <a:rPr lang="en-US" sz="2400" b="1" dirty="0"/>
              <a:t>Rendering from written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84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87" y="5377218"/>
            <a:ext cx="8534400" cy="1094853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Effects of misuse or Wrong rendition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32893"/>
            <a:ext cx="8534400" cy="3954439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Many times you intend saying the opposite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 body reacts to wrongly intended vibration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Reflected as physical problems or mental problems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Right pronunciation, speed and rendering style very critical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Sage Vyasa warns about consequences of rendering Veda mantras.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One needs discipline with Food intake and personal habits</a:t>
            </a:r>
          </a:p>
        </p:txBody>
      </p:sp>
    </p:spTree>
    <p:extLst>
      <p:ext uri="{BB962C8B-B14F-4D97-AF65-F5344CB8AC3E}">
        <p14:creationId xmlns:p14="http://schemas.microsoft.com/office/powerpoint/2010/main" val="120130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568287"/>
            <a:ext cx="8336958" cy="1026614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6"/>
          </a:xfrm>
        </p:spPr>
        <p:txBody>
          <a:bodyPr>
            <a:normAutofit/>
          </a:bodyPr>
          <a:lstStyle/>
          <a:p>
            <a:r>
              <a:rPr lang="en-US" sz="2400" b="1" dirty="0"/>
              <a:t>The Culture/Origin is SanAtana Dharma</a:t>
            </a:r>
          </a:p>
          <a:p>
            <a:pPr lvl="1"/>
            <a:r>
              <a:rPr lang="en-US" sz="2200" b="1" dirty="0"/>
              <a:t>Means eternal/perpetual way of righteous living</a:t>
            </a:r>
          </a:p>
          <a:p>
            <a:r>
              <a:rPr lang="en-US" sz="2400" b="1" dirty="0"/>
              <a:t>Proof of Vedic lifestyle</a:t>
            </a:r>
          </a:p>
          <a:p>
            <a:pPr lvl="1"/>
            <a:r>
              <a:rPr lang="en-US" sz="2400" b="1" dirty="0"/>
              <a:t>Narasimha Statues in Germany</a:t>
            </a:r>
          </a:p>
          <a:p>
            <a:pPr lvl="1"/>
            <a:r>
              <a:rPr lang="en-US" sz="2400" b="1" dirty="0"/>
              <a:t>Sri Chakra formation in Oregon US</a:t>
            </a:r>
          </a:p>
          <a:p>
            <a:pPr lvl="1"/>
            <a:r>
              <a:rPr lang="en-US" sz="2400" b="1" dirty="0"/>
              <a:t>Shiva Linga in Turkey</a:t>
            </a:r>
          </a:p>
          <a:p>
            <a:r>
              <a:rPr lang="en-US" sz="2400" b="1" dirty="0"/>
              <a:t>The origin and timelines are not easy to determine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9939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21" y="5745707"/>
            <a:ext cx="7681865" cy="655094"/>
          </a:xfrm>
        </p:spPr>
        <p:txBody>
          <a:bodyPr/>
          <a:lstStyle/>
          <a:p>
            <a:r>
              <a:rPr lang="en-US" dirty="0"/>
              <a:t>Learning in PataShala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204716"/>
            <a:ext cx="11081982" cy="5540991"/>
          </a:xfrm>
        </p:spPr>
        <p:txBody>
          <a:bodyPr>
            <a:normAutofit fontScale="40000" lnSpcReduction="20000"/>
          </a:bodyPr>
          <a:lstStyle/>
          <a:p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100" b="1" dirty="0">
                <a:cs typeface="Arial" panose="020B0604020202020204" pitchFamily="34" charset="0"/>
              </a:rPr>
              <a:t>Minimum Seven to eight years to complete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SamhitA, BrAhmaNam, Aranyam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Pada PAtam and Kramam for SamhitA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Various Sastras, standard karma vidhis and procedures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Various slokas, mantras from </a:t>
            </a:r>
            <a:r>
              <a:rPr lang="en-US" sz="5100" b="1">
                <a:cs typeface="Arial" panose="020B0604020202020204" pitchFamily="34" charset="0"/>
              </a:rPr>
              <a:t>other sources</a:t>
            </a:r>
            <a:endParaRPr lang="en-US" sz="5100" b="1" dirty="0">
              <a:cs typeface="Arial" panose="020B0604020202020204" pitchFamily="34" charset="0"/>
            </a:endParaRP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Basic Grammar Rules get covered</a:t>
            </a:r>
          </a:p>
          <a:p>
            <a:r>
              <a:rPr lang="en-US" sz="5100" b="1" dirty="0">
                <a:cs typeface="Arial" panose="020B0604020202020204" pitchFamily="34" charset="0"/>
              </a:rPr>
              <a:t>Additional 18-24 months for Jata PAtam</a:t>
            </a:r>
          </a:p>
          <a:p>
            <a:r>
              <a:rPr lang="en-US" sz="5100" b="1" dirty="0">
                <a:cs typeface="Arial" panose="020B0604020202020204" pitchFamily="34" charset="0"/>
              </a:rPr>
              <a:t>Additional 18-24 months for Ghana Paatam</a:t>
            </a:r>
          </a:p>
          <a:p>
            <a:r>
              <a:rPr lang="en-US" sz="5100" b="1" dirty="0">
                <a:cs typeface="Arial" panose="020B0604020202020204" pitchFamily="34" charset="0"/>
              </a:rPr>
              <a:t>Additional 18-24 months for VarNa Kramam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Combined Study and conceptual learning can shorten overall time depending on time involved, Guru available</a:t>
            </a:r>
          </a:p>
          <a:p>
            <a:r>
              <a:rPr lang="en-US" sz="5100" b="1" dirty="0">
                <a:cs typeface="Arial" panose="020B0604020202020204" pitchFamily="34" charset="0"/>
              </a:rPr>
              <a:t>Tough examinations to Pass to get the titles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95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31809"/>
            <a:ext cx="8534400" cy="972023"/>
          </a:xfrm>
        </p:spPr>
        <p:txBody>
          <a:bodyPr/>
          <a:lstStyle/>
          <a:p>
            <a:r>
              <a:rPr lang="en-US" dirty="0"/>
              <a:t>Studies and Specialisation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729030" cy="5281684"/>
          </a:xfrm>
        </p:spPr>
        <p:txBody>
          <a:bodyPr>
            <a:normAutofit/>
          </a:bodyPr>
          <a:lstStyle/>
          <a:p>
            <a:r>
              <a:rPr lang="en-US" sz="2400" b="1" dirty="0"/>
              <a:t>After basic learning student needs to move to places which were centres of excellence – viz.  kAshi </a:t>
            </a:r>
          </a:p>
          <a:p>
            <a:pPr lvl="1"/>
            <a:r>
              <a:rPr lang="en-US" sz="2400" b="1" dirty="0"/>
              <a:t>Practice of kAshi yAtra comes from this during marriage</a:t>
            </a:r>
          </a:p>
          <a:p>
            <a:pPr lvl="1"/>
            <a:r>
              <a:rPr lang="en-US" sz="2400" b="1" dirty="0"/>
              <a:t>Brahmacharya, grahasta, vansprasta, sannyaasa</a:t>
            </a:r>
          </a:p>
          <a:p>
            <a:r>
              <a:rPr lang="en-US" sz="2400" b="1" dirty="0"/>
              <a:t>To specific Gurus or Schools/Institutions</a:t>
            </a:r>
          </a:p>
          <a:p>
            <a:r>
              <a:rPr lang="en-US" sz="2400" b="1" dirty="0"/>
              <a:t>Specialisation like Grammar, Chandas, Sastras, PurANAs, Literature was followed</a:t>
            </a:r>
          </a:p>
          <a:p>
            <a:r>
              <a:rPr lang="en-US" sz="2400" b="1" dirty="0"/>
              <a:t>An expert has given that 46 books/subjects must be studied to perfect oneself in Krishna Yajur Veda</a:t>
            </a:r>
          </a:p>
        </p:txBody>
      </p:sp>
    </p:spTree>
    <p:extLst>
      <p:ext uri="{BB962C8B-B14F-4D97-AF65-F5344CB8AC3E}">
        <p14:creationId xmlns:p14="http://schemas.microsoft.com/office/powerpoint/2010/main" val="434471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54137"/>
            <a:ext cx="11202988" cy="1040262"/>
          </a:xfrm>
        </p:spPr>
        <p:txBody>
          <a:bodyPr>
            <a:normAutofit/>
          </a:bodyPr>
          <a:lstStyle/>
          <a:p>
            <a:r>
              <a:rPr lang="en-US" dirty="0"/>
              <a:t>Sanskrit letters and Pronunciation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24815" cy="4268337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nAbhi, hRut kaNTha rasana – saint Thyagaraja </a:t>
            </a:r>
            <a:br>
              <a:rPr lang="en-US" sz="2400" b="1" dirty="0">
                <a:cs typeface="Arial" panose="020B0604020202020204" pitchFamily="34" charset="0"/>
              </a:rPr>
            </a:br>
            <a:r>
              <a:rPr lang="en-US" sz="2400" b="1" dirty="0">
                <a:cs typeface="Arial" panose="020B0604020202020204" pitchFamily="34" charset="0"/>
              </a:rPr>
              <a:t>(Sobillu Sapta Swara)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parA, CitI, madhyamA and vaikari roopA – Lalitha Sahasranamam (Sloka 81)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“tvam catvAri VakpadAni - GanapatyatharvaSeerSham</a:t>
            </a:r>
          </a:p>
        </p:txBody>
      </p:sp>
    </p:spTree>
    <p:extLst>
      <p:ext uri="{BB962C8B-B14F-4D97-AF65-F5344CB8AC3E}">
        <p14:creationId xmlns:p14="http://schemas.microsoft.com/office/powerpoint/2010/main" val="1152233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338" y="6045958"/>
            <a:ext cx="10042928" cy="1053909"/>
          </a:xfrm>
        </p:spPr>
        <p:txBody>
          <a:bodyPr/>
          <a:lstStyle/>
          <a:p>
            <a:r>
              <a:rPr lang="en-US" dirty="0"/>
              <a:t>Observe Source or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193054" cy="5360158"/>
          </a:xfrm>
        </p:spPr>
        <p:txBody>
          <a:bodyPr>
            <a:normAutofit/>
          </a:bodyPr>
          <a:lstStyle/>
          <a:p>
            <a:r>
              <a:rPr lang="en-US" sz="2600" b="1" dirty="0">
                <a:cs typeface="Arial" panose="020B0604020202020204" pitchFamily="34" charset="0"/>
              </a:rPr>
              <a:t>Vibration and movement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in Stomach, chest, throat and mouth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Observe contact or no contact by tongue and its movement</a:t>
            </a:r>
          </a:p>
          <a:p>
            <a:pPr lvl="2"/>
            <a:r>
              <a:rPr lang="en-US" sz="2600" b="1" dirty="0">
                <a:cs typeface="Arial" panose="020B0604020202020204" pitchFamily="34" charset="0"/>
              </a:rPr>
              <a:t>Is the touch/closure strong, light or medium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Observe movement of Jaw, lips and also the flow of tongue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Where air flows – upwards, downwards or side-wards with respect to contact point 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Impact of sound on or through the head, nose and mouth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73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49672"/>
            <a:ext cx="8227776" cy="944727"/>
          </a:xfrm>
        </p:spPr>
        <p:txBody>
          <a:bodyPr/>
          <a:lstStyle/>
          <a:p>
            <a:r>
              <a:rPr lang="en-US" dirty="0"/>
              <a:t>pratiSAkyam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773687" cy="4363872"/>
          </a:xfrm>
        </p:spPr>
        <p:txBody>
          <a:bodyPr/>
          <a:lstStyle/>
          <a:p>
            <a:pPr lvl="0"/>
            <a:r>
              <a:rPr lang="en-US" sz="2400" b="1" dirty="0">
                <a:cs typeface="Arial" panose="020B0604020202020204" pitchFamily="34" charset="0"/>
              </a:rPr>
              <a:t>By the setting in motion air by the body at the junction of the throat and breast. (Rule 2.2)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Parts that give audible quality to the sound are breast, throat, head, mouth and nostrils (Rule 2.3) 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throat is closed tone is produced (Rule 2.4)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it is opened breath is produced (Rule 2.5)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in the intermediate state ‘h’- sound is produced (Rule 2.6)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65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/>
              <a:t>Vowels - Swara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Sound source – a, e, u Short and long total 6</a:t>
            </a:r>
          </a:p>
          <a:p>
            <a:r>
              <a:rPr lang="en-US" b="1" dirty="0">
                <a:solidFill>
                  <a:schemeClr val="bg1"/>
                </a:solidFill>
              </a:rPr>
              <a:t>Combining them we derive – ‘ae’, ai , O, au – Mishra swaras</a:t>
            </a: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a+e = ae, A+E = ai a+u= O A+U= au</a:t>
            </a: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First part 0.5 mAtrA second part 1.5 mAtrA</a:t>
            </a:r>
          </a:p>
          <a:p>
            <a:r>
              <a:rPr lang="en-US" b="1" dirty="0">
                <a:solidFill>
                  <a:schemeClr val="bg1"/>
                </a:solidFill>
              </a:rPr>
              <a:t>Vowel Sound – Ru, RU, lRu</a:t>
            </a:r>
            <a:r>
              <a:rPr lang="en-US" b="1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lRU</a:t>
            </a:r>
            <a:r>
              <a:rPr lang="en-US" b="1" dirty="0">
                <a:solidFill>
                  <a:srgbClr val="FF0000"/>
                </a:solidFill>
              </a:rPr>
              <a:t>*</a:t>
            </a:r>
          </a:p>
          <a:p>
            <a:r>
              <a:rPr lang="en-US" b="1" dirty="0">
                <a:solidFill>
                  <a:schemeClr val="bg1"/>
                </a:solidFill>
              </a:rPr>
              <a:t>Special vowel – am (anuswAram)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ah (visarga) (</a:t>
            </a:r>
            <a:r>
              <a:rPr lang="en-US" b="1" dirty="0" err="1">
                <a:solidFill>
                  <a:schemeClr val="bg1"/>
                </a:solidFill>
              </a:rPr>
              <a:t>visarjanIya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Visarga is represented as a </a:t>
            </a:r>
            <a:r>
              <a:rPr lang="en-US" b="1" dirty="0">
                <a:solidFill>
                  <a:srgbClr val="FF0000"/>
                </a:solidFill>
              </a:rPr>
              <a:t>colon </a:t>
            </a:r>
            <a:r>
              <a:rPr lang="en-US" b="1" dirty="0">
                <a:solidFill>
                  <a:schemeClr val="bg1"/>
                </a:solidFill>
              </a:rPr>
              <a:t>symbol in Texts</a:t>
            </a:r>
          </a:p>
          <a:p>
            <a:r>
              <a:rPr lang="en-US" b="1" dirty="0">
                <a:solidFill>
                  <a:schemeClr val="bg1"/>
                </a:solidFill>
              </a:rPr>
              <a:t>Concept of Short (hrasva) and Long (dheerga) letter as in many indian languages</a:t>
            </a:r>
          </a:p>
          <a:p>
            <a:r>
              <a:rPr lang="en-US" b="1" dirty="0">
                <a:solidFill>
                  <a:schemeClr val="bg1"/>
                </a:solidFill>
              </a:rPr>
              <a:t>16 Vowels in All </a:t>
            </a:r>
          </a:p>
          <a:p>
            <a:r>
              <a:rPr lang="en-US" b="1" dirty="0">
                <a:solidFill>
                  <a:schemeClr val="bg1"/>
                </a:solidFill>
              </a:rPr>
              <a:t>18 as per prAtiSakyam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63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/>
              <a:t>Vowels – Swara Special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Read our Article on Sanskrit Letters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The chart gives comparative letters in Tamil and Malayalam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‘ae’ , ‘O’ are always long in Sanskrit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There is no Ru in Tamil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There is no Visarga concept but some ‘ah’ is represented by </a:t>
            </a:r>
            <a:r>
              <a:rPr lang="en-US" sz="2400" b="1" dirty="0" err="1">
                <a:solidFill>
                  <a:schemeClr val="bg1"/>
                </a:solidFill>
              </a:rPr>
              <a:t>Ayuda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eluthu</a:t>
            </a:r>
            <a:r>
              <a:rPr lang="en-US" sz="2400" b="1" dirty="0">
                <a:solidFill>
                  <a:schemeClr val="bg1"/>
                </a:solidFill>
              </a:rPr>
              <a:t> ‘h’</a:t>
            </a:r>
          </a:p>
        </p:txBody>
      </p:sp>
    </p:spTree>
    <p:extLst>
      <p:ext uri="{BB962C8B-B14F-4D97-AF65-F5344CB8AC3E}">
        <p14:creationId xmlns:p14="http://schemas.microsoft.com/office/powerpoint/2010/main" val="2683467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68036"/>
            <a:ext cx="8534400" cy="726363"/>
          </a:xfrm>
        </p:spPr>
        <p:txBody>
          <a:bodyPr/>
          <a:lstStyle/>
          <a:p>
            <a:r>
              <a:rPr lang="en-US" dirty="0"/>
              <a:t>Source of Consonant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746" y="0"/>
            <a:ext cx="8534400" cy="5268036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There are five basic distinct places from which sound emanates ; They are 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soft palate. The soft palate is the fleshy region at the very back of the mouth. E.g. ka varga (KaNTha/Throat)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hard palate. The hard palate is the bony region on the top of the mouth. E.g. ca varga (Talu / Palatal)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96514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US" dirty="0"/>
              <a:t>Source of Consonant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48670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area behind the hard bump on the roof of the mouth. This bump sits behind the teeth. E.g Ta varga (Murddhan / Head)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d) The base of the teeth. E.g ta varga (dantA / dental)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e) The lips.(touching each other)  e.g ma varga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(Oshtau /lips)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733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36275"/>
            <a:ext cx="8534400" cy="658124"/>
          </a:xfrm>
        </p:spPr>
        <p:txBody>
          <a:bodyPr/>
          <a:lstStyle/>
          <a:p>
            <a:r>
              <a:rPr lang="en-US" dirty="0"/>
              <a:t>Source of Sound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409434"/>
            <a:ext cx="8534400" cy="492684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Sanskrit names for the Groups for Consonants indicate the place of sound generation/reverberation.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understanding of this helps to create the right sound in Sanskrit for the learner.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This is similar in many Indian Languages.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Observe the difference in stress of tongue, airflow and strength of contact that creates pronunciation differences in various regions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Effect of  mother tongue reflects when  one speaks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97608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90" y="5650173"/>
            <a:ext cx="8268719" cy="972023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64373"/>
          </a:xfrm>
        </p:spPr>
        <p:txBody>
          <a:bodyPr>
            <a:normAutofit fontScale="55000" lnSpcReduction="20000"/>
          </a:bodyPr>
          <a:lstStyle/>
          <a:p>
            <a:r>
              <a:rPr lang="en-US" sz="4200" b="1" dirty="0"/>
              <a:t>One must understand there have been changes in times</a:t>
            </a:r>
          </a:p>
          <a:p>
            <a:r>
              <a:rPr lang="en-US" sz="4200" b="1" dirty="0"/>
              <a:t>Lot of traditional knowledge has been lost</a:t>
            </a:r>
          </a:p>
          <a:p>
            <a:pPr lvl="1"/>
            <a:r>
              <a:rPr lang="en-US" sz="4200" b="1" dirty="0"/>
              <a:t>Temple Structures, ancient maths , Science, Astronomy, medicines,  evolution of Yoga, </a:t>
            </a:r>
          </a:p>
          <a:p>
            <a:r>
              <a:rPr lang="en-US" sz="4200" b="1" dirty="0"/>
              <a:t>Evolution of Sastras, Codes of Conduct </a:t>
            </a:r>
          </a:p>
          <a:p>
            <a:pPr lvl="1"/>
            <a:r>
              <a:rPr lang="en-US" sz="4200" b="1" dirty="0"/>
              <a:t>Some have changed with times, region, </a:t>
            </a:r>
          </a:p>
          <a:p>
            <a:r>
              <a:rPr lang="en-US" sz="4200" b="1" dirty="0"/>
              <a:t>Path of peaceful co-existence, Seekers  of Liberation</a:t>
            </a:r>
          </a:p>
          <a:p>
            <a:r>
              <a:rPr lang="en-US" sz="4200" b="1" dirty="0"/>
              <a:t>Dimensions of Perception/Consciousness of our Rishis can never be imagined needs realisation</a:t>
            </a:r>
          </a:p>
          <a:p>
            <a:r>
              <a:rPr lang="en-US" sz="4200" b="1" dirty="0"/>
              <a:t>A code of spiritual science imbedded into all walks of life</a:t>
            </a:r>
          </a:p>
          <a:p>
            <a:r>
              <a:rPr lang="en-US" sz="4200" b="1" dirty="0"/>
              <a:t>You have the freedom to choose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555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5" y="5895833"/>
            <a:ext cx="8186833" cy="658124"/>
          </a:xfrm>
        </p:spPr>
        <p:txBody>
          <a:bodyPr/>
          <a:lstStyle/>
          <a:p>
            <a:r>
              <a:rPr lang="en-US" dirty="0"/>
              <a:t>Consonants - 25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10848146" cy="529533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Base of a Consonant is halant+vowel e.g = k+a = ka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ka,ca,Ta, ta, pa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Each has four varNa and one nasal for its class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Gna, gya, Na, na, ma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First two of a class are Hard Consonants ( Khara vyanjjani 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Surd, aGoSha, svAsa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Next two letters of a class are Soft Consonants (Mrudu vyanjjani)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Sonant, Gosha, nAda letters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First and Third Letter produce more tone and are termed as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alpapraNa (non-aspirate)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Second and Fourth letter through more air flow are called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MahApraNa</a:t>
            </a:r>
            <a:r>
              <a:rPr lang="en-US" sz="2400" dirty="0"/>
              <a:t>. </a:t>
            </a:r>
            <a:r>
              <a:rPr lang="en-US" sz="2400" b="1" dirty="0"/>
              <a:t>(aspirate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51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32060"/>
            <a:ext cx="8064003" cy="671772"/>
          </a:xfrm>
        </p:spPr>
        <p:txBody>
          <a:bodyPr/>
          <a:lstStyle/>
          <a:p>
            <a:r>
              <a:rPr lang="en-US" dirty="0"/>
              <a:t>Other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0"/>
            <a:ext cx="10249469" cy="5936776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Semi Vowels – (Soft Consonant &amp; alpaprANa)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Ya, ra, la, va (</a:t>
            </a:r>
            <a:r>
              <a:rPr lang="en-US" sz="2400" b="1" dirty="0" err="1">
                <a:cs typeface="Arial" panose="020B0604020202020204" pitchFamily="34" charset="0"/>
              </a:rPr>
              <a:t>antasthA</a:t>
            </a:r>
            <a:r>
              <a:rPr lang="en-US" sz="2400" b="1" dirty="0">
                <a:cs typeface="Arial" panose="020B0604020202020204" pitchFamily="34" charset="0"/>
              </a:rPr>
              <a:t>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Aspirate – ha (Soft Consonant and MahApraNa)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Ushman – sa, Sa, Sha (Hard Consonant and MahApraNa)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All these letters have their own halant </a:t>
            </a:r>
            <a:br>
              <a:rPr lang="en-US" sz="2400" b="1" dirty="0">
                <a:cs typeface="Arial" panose="020B0604020202020204" pitchFamily="34" charset="0"/>
              </a:rPr>
            </a:br>
            <a:r>
              <a:rPr lang="en-US" sz="2400" b="1" dirty="0">
                <a:cs typeface="Arial" panose="020B0604020202020204" pitchFamily="34" charset="0"/>
              </a:rPr>
              <a:t>(mei-elutthu in Tamil)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Normal consonants formed out of a halant and vowel is called Swaryukta Akshara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There is no ‘La’ in Classical text  but SikSha recognises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There are two ‘</a:t>
            </a:r>
            <a:r>
              <a:rPr lang="en-US" sz="2400" b="1" dirty="0" err="1">
                <a:cs typeface="Arial" panose="020B0604020202020204" pitchFamily="34" charset="0"/>
              </a:rPr>
              <a:t>na’s</a:t>
            </a:r>
            <a:r>
              <a:rPr lang="en-US" sz="2400" b="1" dirty="0">
                <a:cs typeface="Arial" panose="020B0604020202020204" pitchFamily="34" charset="0"/>
              </a:rPr>
              <a:t> and hard ‘Ra’ in Tamil/Malayalam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No ‘</a:t>
            </a:r>
            <a:r>
              <a:rPr lang="en-US" sz="2400" b="1" dirty="0" err="1">
                <a:cs typeface="Arial" panose="020B0604020202020204" pitchFamily="34" charset="0"/>
              </a:rPr>
              <a:t>Zha</a:t>
            </a:r>
            <a:r>
              <a:rPr lang="en-US" sz="2400" b="1" dirty="0">
                <a:cs typeface="Arial" panose="020B0604020202020204" pitchFamily="34" charset="0"/>
              </a:rPr>
              <a:t>’ in Sanskrit; </a:t>
            </a:r>
            <a:r>
              <a:rPr lang="en-US" sz="2400" b="1">
                <a:cs typeface="Arial" panose="020B0604020202020204" pitchFamily="34" charset="0"/>
              </a:rPr>
              <a:t>speciality</a:t>
            </a:r>
            <a:r>
              <a:rPr lang="en-US" sz="2400" b="1" dirty="0">
                <a:cs typeface="Arial" panose="020B0604020202020204" pitchFamily="34" charset="0"/>
              </a:rPr>
              <a:t> of Tamil &amp; Malayalam</a:t>
            </a:r>
          </a:p>
        </p:txBody>
      </p:sp>
    </p:spTree>
    <p:extLst>
      <p:ext uri="{BB962C8B-B14F-4D97-AF65-F5344CB8AC3E}">
        <p14:creationId xmlns:p14="http://schemas.microsoft.com/office/powerpoint/2010/main" val="34209881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49923"/>
            <a:ext cx="10534248" cy="1122148"/>
          </a:xfrm>
        </p:spPr>
        <p:txBody>
          <a:bodyPr>
            <a:normAutofit fontScale="90000"/>
          </a:bodyPr>
          <a:lstStyle/>
          <a:p>
            <a:r>
              <a:rPr lang="en-US" dirty="0"/>
              <a:t>Samyukta Akshara /Conjunct Consonants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8" y="163773"/>
            <a:ext cx="10536072" cy="5186149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Samyukta aksharA( Conjunct Consonants) are</a:t>
            </a:r>
            <a:br>
              <a:rPr lang="en-US" sz="2400" b="1" dirty="0">
                <a:cs typeface="Arial" panose="020B0604020202020204" pitchFamily="34" charset="0"/>
              </a:rPr>
            </a:br>
            <a:r>
              <a:rPr lang="en-US" sz="2400" b="1" dirty="0">
                <a:cs typeface="Arial" panose="020B0604020202020204" pitchFamily="34" charset="0"/>
              </a:rPr>
              <a:t>Formed without vowel sound between two letters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tra, gna, sya, pra,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Note Representation in books  (go through Articles Pages)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Can be represented one below the other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Or by the side of other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Special symbols for representation ‘r’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Any letter/word can have vowel, visarga or anuswarm ending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Exceptions will be dealt later</a:t>
            </a:r>
            <a:br>
              <a:rPr lang="en-US" sz="2200" b="1" dirty="0">
                <a:cs typeface="Arial" panose="020B0604020202020204" pitchFamily="34" charset="0"/>
              </a:rPr>
            </a:br>
            <a:r>
              <a:rPr lang="en-US" sz="2200" b="1" dirty="0"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17515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872251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/>
              <a:t>Special Sounds as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gm, gg  are special to Yajur Veda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Anuswaram preceding ra, ha, sa, Sa, Sha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jihvAmUlya, upadhmAnIya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yamAs – Padma, vidma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Svaarbhakti –var.sha, saptar.shaya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pratiSAkyam give 64 aksharas (sounds)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7428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 fontScale="90000"/>
          </a:bodyPr>
          <a:lstStyle/>
          <a:p>
            <a:r>
              <a:rPr lang="en-US" dirty="0"/>
              <a:t>Note Representation issues in Conjunct  Consonants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471547" cy="4858603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	Anuswaram will be represented separately as ‘m’ in Tamil and Malayalam – vaktAram, samvathsaram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Letters represented one below the other or half letter will be represented as full letters in Tamil.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adya, padma, agna, kva, ktva, kka, tta, irka, irva, ddha,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Malayalam Font uses some representation of Joint Letters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asminn, sarvam</a:t>
            </a:r>
          </a:p>
        </p:txBody>
      </p:sp>
    </p:spTree>
    <p:extLst>
      <p:ext uri="{BB962C8B-B14F-4D97-AF65-F5344CB8AC3E}">
        <p14:creationId xmlns:p14="http://schemas.microsoft.com/office/powerpoint/2010/main" val="8209193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/>
              <a:t>Beware of Sound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Letter kSha (K second ka + puShpam Sha)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Letter ddeva (it is two dds together)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Letter yaj~jya (this is j +gya)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Letter ~j~ja as in vi~jgyanam (this ~j + ~ja both nasal)</a:t>
            </a:r>
          </a:p>
          <a:p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519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818864"/>
          </a:xfrm>
        </p:spPr>
        <p:txBody>
          <a:bodyPr>
            <a:normAutofit/>
          </a:bodyPr>
          <a:lstStyle/>
          <a:p>
            <a:r>
              <a:rPr lang="en-US" dirty="0" err="1"/>
              <a:t>Maatra</a:t>
            </a:r>
            <a:r>
              <a:rPr lang="en-US" dirty="0"/>
              <a:t> as time </a:t>
            </a:r>
            <a:r>
              <a:rPr lang="en-US" dirty="0" err="1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91069"/>
            <a:ext cx="10629783" cy="5650174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MAtra as time scale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Time taken to pronounce letter ‘a’</a:t>
            </a:r>
          </a:p>
          <a:p>
            <a:pPr lvl="2"/>
            <a:r>
              <a:rPr lang="en-US" sz="2200" b="1" dirty="0">
                <a:cs typeface="Arial" panose="020B0604020202020204" pitchFamily="34" charset="0"/>
              </a:rPr>
              <a:t>4 nimesha – 2 snaps of fingers (mukuTi)  as per </a:t>
            </a:r>
            <a:r>
              <a:rPr lang="en-US" sz="2200" b="1" dirty="0" err="1">
                <a:cs typeface="Arial" panose="020B0604020202020204" pitchFamily="34" charset="0"/>
              </a:rPr>
              <a:t>SiddhAs</a:t>
            </a:r>
            <a:endParaRPr lang="en-US" sz="2200" b="1" dirty="0">
              <a:cs typeface="Arial" panose="020B0604020202020204" pitchFamily="34" charset="0"/>
            </a:endParaRPr>
          </a:p>
          <a:p>
            <a:pPr lvl="2"/>
            <a:r>
              <a:rPr lang="en-US" sz="2200" b="1" dirty="0">
                <a:cs typeface="Arial" panose="020B0604020202020204" pitchFamily="34" charset="0"/>
              </a:rPr>
              <a:t>2 nimesha – 1 snap as per other system</a:t>
            </a:r>
          </a:p>
          <a:p>
            <a:pPr lvl="2"/>
            <a:r>
              <a:rPr lang="en-US" sz="2400" b="1" dirty="0"/>
              <a:t>yAvAna~gguLisPoTanakAlaH nimeShakAlaH tAvAn mAtrAkAla iti vij~jeyaH – jaTA darpaNam Sloka/sUtra - 119</a:t>
            </a:r>
            <a:endParaRPr lang="en-US" sz="22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Common timing is taken as one sixth of a second as a concept/practice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But mAtrA in time scale varies while rendering different type of mantras e.g. Rudram, Shanti Mantras, Upanishad</a:t>
            </a:r>
          </a:p>
        </p:txBody>
      </p:sp>
    </p:spTree>
    <p:extLst>
      <p:ext uri="{BB962C8B-B14F-4D97-AF65-F5344CB8AC3E}">
        <p14:creationId xmlns:p14="http://schemas.microsoft.com/office/powerpoint/2010/main" val="38156727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54894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Maatra</a:t>
            </a:r>
            <a:r>
              <a:rPr lang="en-US" dirty="0"/>
              <a:t> as time </a:t>
            </a:r>
            <a:r>
              <a:rPr lang="en-US" dirty="0" err="1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9879155" cy="4759657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MAtra as time scale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MAtra time Scale – hrasva 1 dheerga 2 </a:t>
            </a:r>
            <a:r>
              <a:rPr lang="en-US" sz="2400" b="1" dirty="0" err="1">
                <a:cs typeface="Arial" panose="020B0604020202020204" pitchFamily="34" charset="0"/>
              </a:rPr>
              <a:t>halanta</a:t>
            </a:r>
            <a:r>
              <a:rPr lang="en-US" sz="2400" b="1" dirty="0">
                <a:cs typeface="Arial" panose="020B0604020202020204" pitchFamily="34" charset="0"/>
              </a:rPr>
              <a:t> 0.5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Plutam concept – a3,i3,u3 as represented in Classical Texts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 the vowel part of the letter is rendered for 3 or more mAtras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Vishnusahasranamam – mUrthimaaan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atasvithAsI(3) duparisvithAsI(3)t from nAsadAsIya  </a:t>
            </a:r>
            <a:r>
              <a:rPr lang="en-US" sz="2400" b="1" dirty="0" err="1">
                <a:cs typeface="Arial" panose="020B0604020202020204" pitchFamily="34" charset="0"/>
              </a:rPr>
              <a:t>sUktam</a:t>
            </a:r>
            <a:endParaRPr lang="en-US" sz="2400" b="1" dirty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401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/>
          <a:lstStyle/>
          <a:p>
            <a:r>
              <a:rPr lang="en-US" dirty="0"/>
              <a:t>Matra time scale of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Halant – half mAtrA</a:t>
            </a:r>
          </a:p>
          <a:p>
            <a:r>
              <a:rPr lang="en-US" sz="2400" b="1" dirty="0"/>
              <a:t>Short letter – one mAtrA</a:t>
            </a:r>
          </a:p>
          <a:p>
            <a:pPr lvl="1"/>
            <a:r>
              <a:rPr lang="en-US" sz="2400" b="1" dirty="0"/>
              <a:t>Consonant = k (0.5 halant)+ a (0.5 Vowel sound) ka, ca, ta</a:t>
            </a:r>
          </a:p>
          <a:p>
            <a:r>
              <a:rPr lang="en-US" sz="2400" b="1" dirty="0"/>
              <a:t>Long letter – two mAtrA</a:t>
            </a:r>
          </a:p>
          <a:p>
            <a:pPr lvl="1"/>
            <a:r>
              <a:rPr lang="en-US" sz="2400" b="1" dirty="0"/>
              <a:t>Consonant = 0.5 halant + 1.5 for long letter</a:t>
            </a:r>
          </a:p>
          <a:p>
            <a:pPr lvl="1"/>
            <a:r>
              <a:rPr lang="en-US" sz="2400" b="1" dirty="0"/>
              <a:t>kA= k 0.5+A 1.5</a:t>
            </a:r>
          </a:p>
          <a:p>
            <a:r>
              <a:rPr lang="en-US" sz="2400" b="1" dirty="0"/>
              <a:t>Visarga = 0.5 </a:t>
            </a:r>
            <a:br>
              <a:rPr lang="en-US" sz="2400" b="1" dirty="0"/>
            </a:br>
            <a:r>
              <a:rPr lang="en-US" sz="2400" b="1" dirty="0"/>
              <a:t>Anuswaram = 0.5 </a:t>
            </a:r>
          </a:p>
          <a:p>
            <a:r>
              <a:rPr lang="en-US" sz="2400" b="1" dirty="0"/>
              <a:t>Conjunct Consonants</a:t>
            </a:r>
          </a:p>
          <a:p>
            <a:pPr lvl="1"/>
            <a:r>
              <a:rPr lang="en-US" sz="2400" b="1" dirty="0"/>
              <a:t>Sum total of constituent parts</a:t>
            </a:r>
          </a:p>
          <a:p>
            <a:pPr lvl="1"/>
            <a:r>
              <a:rPr lang="en-US" sz="2400" b="1" dirty="0" err="1"/>
              <a:t>Sra</a:t>
            </a:r>
            <a:r>
              <a:rPr lang="en-US" sz="2400" b="1" dirty="0"/>
              <a:t> = 1.5 , </a:t>
            </a:r>
            <a:r>
              <a:rPr lang="en-US" sz="2400" b="1" dirty="0" err="1"/>
              <a:t>tvAm</a:t>
            </a:r>
            <a:r>
              <a:rPr lang="en-US" sz="2400" b="1" dirty="0"/>
              <a:t> – 3.0 tvam – 2 </a:t>
            </a:r>
            <a:r>
              <a:rPr lang="en-US" sz="2400" b="1" dirty="0" err="1"/>
              <a:t>tvA</a:t>
            </a:r>
            <a:r>
              <a:rPr lang="en-US" sz="2400" b="1" dirty="0"/>
              <a:t> -2.5 </a:t>
            </a:r>
            <a:r>
              <a:rPr lang="en-US" sz="2400" b="1" dirty="0" err="1"/>
              <a:t>SHTyAm</a:t>
            </a:r>
            <a:r>
              <a:rPr lang="en-US" sz="2400" b="1" dirty="0"/>
              <a:t> – 3.5</a:t>
            </a:r>
          </a:p>
          <a:p>
            <a:pPr lvl="1"/>
            <a:r>
              <a:rPr lang="en-US" sz="2400" b="1" dirty="0" err="1"/>
              <a:t>kaH</a:t>
            </a:r>
            <a:r>
              <a:rPr lang="en-US" sz="2400" b="1" dirty="0"/>
              <a:t> = 1.5 </a:t>
            </a:r>
            <a:r>
              <a:rPr lang="en-US" sz="2400" b="1" dirty="0" err="1"/>
              <a:t>kAH</a:t>
            </a:r>
            <a:r>
              <a:rPr lang="en-US" sz="2400" b="1" dirty="0"/>
              <a:t> =2.5 </a:t>
            </a:r>
            <a:r>
              <a:rPr lang="en-US" sz="2400" b="1" dirty="0" err="1"/>
              <a:t>kvAH</a:t>
            </a:r>
            <a:r>
              <a:rPr lang="en-US" sz="2400" b="1" dirty="0"/>
              <a:t> = 3  </a:t>
            </a:r>
            <a:r>
              <a:rPr lang="en-US" sz="2400" b="1" dirty="0" err="1"/>
              <a:t>vyAH</a:t>
            </a:r>
            <a:r>
              <a:rPr lang="en-US" sz="2400" b="1" dirty="0"/>
              <a:t> = 3</a:t>
            </a:r>
          </a:p>
          <a:p>
            <a:r>
              <a:rPr lang="en-US" sz="2400" b="1" dirty="0"/>
              <a:t>All Visarga letters are </a:t>
            </a:r>
            <a:r>
              <a:rPr lang="en-US" sz="2400" b="1" dirty="0" err="1"/>
              <a:t>MahaprANa</a:t>
            </a:r>
            <a:r>
              <a:rPr lang="en-US" sz="2400" b="1" dirty="0"/>
              <a:t> letter – hidden extension !!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551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>
            <a:normAutofit fontScale="90000"/>
          </a:bodyPr>
          <a:lstStyle/>
          <a:p>
            <a:r>
              <a:rPr lang="en-US" dirty="0"/>
              <a:t>Matra – Additional Letter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/>
          </a:bodyPr>
          <a:lstStyle/>
          <a:p>
            <a:pPr lvl="1"/>
            <a:r>
              <a:rPr lang="en-US" sz="2400" b="1" dirty="0"/>
              <a:t>In Sanskrit a shape or additional extension made to a letter is a called MATRA</a:t>
            </a:r>
          </a:p>
          <a:p>
            <a:pPr lvl="2"/>
            <a:r>
              <a:rPr lang="en-US" sz="2200" b="1" dirty="0"/>
              <a:t>Short a is a non mAtrA letter basic shape/representation</a:t>
            </a:r>
          </a:p>
          <a:p>
            <a:pPr lvl="2"/>
            <a:r>
              <a:rPr lang="en-US" sz="2200" b="1" dirty="0"/>
              <a:t>Long A has a vertical line added to basic ‘a’ and that addition is called MAtrA.. So A is a mAtrA </a:t>
            </a:r>
            <a:r>
              <a:rPr lang="en-US" sz="2200" b="1" dirty="0" err="1"/>
              <a:t>akShara</a:t>
            </a:r>
            <a:endParaRPr lang="en-US" sz="2200" b="1" dirty="0"/>
          </a:p>
          <a:p>
            <a:pPr lvl="2"/>
            <a:r>
              <a:rPr lang="en-US" sz="2200" b="1" dirty="0"/>
              <a:t>Difference between </a:t>
            </a:r>
            <a:r>
              <a:rPr lang="en-US" sz="2200" b="1" dirty="0" err="1"/>
              <a:t>ki</a:t>
            </a:r>
            <a:r>
              <a:rPr lang="en-US" sz="2200" b="1" dirty="0"/>
              <a:t> and </a:t>
            </a:r>
            <a:r>
              <a:rPr lang="en-US" sz="2200" b="1" dirty="0" err="1"/>
              <a:t>kI</a:t>
            </a:r>
            <a:r>
              <a:rPr lang="en-US" sz="2200" b="1" dirty="0"/>
              <a:t> both are mAtrA letters</a:t>
            </a:r>
          </a:p>
          <a:p>
            <a:pPr lvl="1"/>
            <a:r>
              <a:rPr lang="en-US" sz="2400" b="1" dirty="0"/>
              <a:t>The way MAtrA letters is represented varies in Sanskrit, Tamil and Malayalam Languages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0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95331"/>
            <a:ext cx="8159537" cy="69906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60953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Collective efforts to bring it into Sanskrit (Devanagari Script)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Knowledge of deva BAshA Chandas was lost</a:t>
            </a:r>
          </a:p>
          <a:p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Sanskrit is the least ambiguous language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Sentence formed differently with same words give same meaning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One needs to be aware of contextual meaning</a:t>
            </a:r>
          </a:p>
        </p:txBody>
      </p:sp>
    </p:spTree>
    <p:extLst>
      <p:ext uri="{BB962C8B-B14F-4D97-AF65-F5344CB8AC3E}">
        <p14:creationId xmlns:p14="http://schemas.microsoft.com/office/powerpoint/2010/main" val="39663630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732059"/>
            <a:ext cx="10247645" cy="671771"/>
          </a:xfrm>
        </p:spPr>
        <p:txBody>
          <a:bodyPr>
            <a:normAutofit/>
          </a:bodyPr>
          <a:lstStyle/>
          <a:p>
            <a:r>
              <a:rPr lang="en-US" dirty="0"/>
              <a:t>Swaram Basics – Notes of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40602"/>
            <a:ext cx="9497018" cy="5090614"/>
          </a:xfrm>
        </p:spPr>
        <p:txBody>
          <a:bodyPr>
            <a:normAutofit/>
          </a:bodyPr>
          <a:lstStyle/>
          <a:p>
            <a:r>
              <a:rPr lang="en-US" sz="2400" b="1" dirty="0"/>
              <a:t>Krishna Yajur Veda effectively has 3 swaras</a:t>
            </a:r>
          </a:p>
          <a:p>
            <a:r>
              <a:rPr lang="en-US" sz="2400" b="1" dirty="0"/>
              <a:t>Sama Veda is said to have 7 Swaras</a:t>
            </a:r>
          </a:p>
          <a:p>
            <a:pPr lvl="1"/>
            <a:r>
              <a:rPr lang="en-US" sz="2400" b="1" dirty="0"/>
              <a:t>The foundation of Classical Music</a:t>
            </a:r>
          </a:p>
          <a:p>
            <a:r>
              <a:rPr lang="en-US" sz="2400" b="1" dirty="0"/>
              <a:t>Rig Veda has letter extension in addition to Swara</a:t>
            </a:r>
          </a:p>
          <a:p>
            <a:pPr lvl="1"/>
            <a:r>
              <a:rPr lang="en-US" sz="2400" b="1" dirty="0"/>
              <a:t>Similar to some ancient languages like Greek</a:t>
            </a:r>
          </a:p>
          <a:p>
            <a:r>
              <a:rPr lang="en-US" sz="2400" b="1" dirty="0"/>
              <a:t>Swara is the base/life of rendering and MAtrA timing is support Strength.</a:t>
            </a:r>
          </a:p>
          <a:p>
            <a:pPr lvl="1"/>
            <a:r>
              <a:rPr lang="en-US" sz="2400" b="1" dirty="0"/>
              <a:t> “varNa Swara , mAtrA balam” -Similar to saying Sruti mAta, layam pitA</a:t>
            </a:r>
          </a:p>
        </p:txBody>
      </p:sp>
    </p:spTree>
    <p:extLst>
      <p:ext uri="{BB962C8B-B14F-4D97-AF65-F5344CB8AC3E}">
        <p14:creationId xmlns:p14="http://schemas.microsoft.com/office/powerpoint/2010/main" val="3943829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073253"/>
            <a:ext cx="8186833" cy="576238"/>
          </a:xfrm>
        </p:spPr>
        <p:txBody>
          <a:bodyPr>
            <a:normAutofit fontScale="90000"/>
          </a:bodyPr>
          <a:lstStyle/>
          <a:p>
            <a:r>
              <a:rPr lang="en-US" dirty="0"/>
              <a:t>Swaras – Accent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838212" cy="4991669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udAttam</a:t>
            </a:r>
          </a:p>
          <a:p>
            <a:pPr lvl="1"/>
            <a:r>
              <a:rPr lang="en-US" sz="2400" b="1" dirty="0"/>
              <a:t>Named as ‘acute’ by Western Scholars or in English references in books.</a:t>
            </a:r>
          </a:p>
          <a:p>
            <a:pPr lvl="1"/>
            <a:r>
              <a:rPr lang="en-US" sz="2400" b="1" dirty="0"/>
              <a:t>Panini’s text defines it as “uccair udAttaH” meaning it is a higher note</a:t>
            </a:r>
          </a:p>
          <a:p>
            <a:pPr lvl="1"/>
            <a:r>
              <a:rPr lang="en-US" sz="2400" b="1" dirty="0"/>
              <a:t>Letters are not marked with any Swaram symbol in books</a:t>
            </a:r>
          </a:p>
          <a:p>
            <a:r>
              <a:rPr lang="en-US" sz="2400" b="1" dirty="0"/>
              <a:t>anudAttam</a:t>
            </a:r>
          </a:p>
          <a:p>
            <a:pPr lvl="1"/>
            <a:r>
              <a:rPr lang="en-US" sz="2400" b="1" dirty="0"/>
              <a:t>Named as ‘grave’ by Western Scholars and English Text Sources</a:t>
            </a:r>
          </a:p>
          <a:p>
            <a:pPr lvl="1"/>
            <a:r>
              <a:rPr lang="en-US" sz="2400" b="1" dirty="0"/>
              <a:t>This is a lower note</a:t>
            </a:r>
          </a:p>
          <a:p>
            <a:pPr lvl="1"/>
            <a:r>
              <a:rPr lang="en-US" sz="2400" b="1" dirty="0"/>
              <a:t>It is marked with an ‘_’ symbol below the letter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493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6" y="5845034"/>
            <a:ext cx="10042928" cy="1012966"/>
          </a:xfrm>
        </p:spPr>
        <p:txBody>
          <a:bodyPr/>
          <a:lstStyle/>
          <a:p>
            <a:r>
              <a:rPr lang="en-US" dirty="0"/>
              <a:t>Swaras – Accent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848147" cy="4568588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Swaritam</a:t>
            </a:r>
          </a:p>
          <a:p>
            <a:pPr lvl="1"/>
            <a:r>
              <a:rPr lang="en-US" sz="2400" b="1" dirty="0"/>
              <a:t>High note</a:t>
            </a:r>
          </a:p>
          <a:p>
            <a:pPr lvl="1"/>
            <a:r>
              <a:rPr lang="en-US" sz="2400" b="1" dirty="0"/>
              <a:t>Referred as Circumflex by Western and English Texts</a:t>
            </a:r>
          </a:p>
          <a:p>
            <a:pPr lvl="1"/>
            <a:r>
              <a:rPr lang="en-US" sz="2400" b="1" dirty="0"/>
              <a:t>PAninis definition is it consists of half UdAttam and half anudAttam.</a:t>
            </a:r>
          </a:p>
          <a:p>
            <a:pPr lvl="2"/>
            <a:r>
              <a:rPr lang="en-US" sz="2200" b="1" dirty="0"/>
              <a:t>This needs to understood correctly</a:t>
            </a:r>
          </a:p>
          <a:p>
            <a:pPr lvl="1"/>
            <a:r>
              <a:rPr lang="en-US" sz="2400" b="1" dirty="0"/>
              <a:t>Marked as “ | ” above the letter</a:t>
            </a:r>
          </a:p>
          <a:p>
            <a:r>
              <a:rPr lang="en-US" sz="2400" b="1" dirty="0"/>
              <a:t>Dheerga Swaritam</a:t>
            </a:r>
          </a:p>
          <a:p>
            <a:pPr lvl="1"/>
            <a:r>
              <a:rPr lang="en-US" sz="2400" b="1" dirty="0"/>
              <a:t>Swaritam which is rendered in twice the time scale </a:t>
            </a:r>
          </a:p>
          <a:p>
            <a:pPr lvl="1"/>
            <a:r>
              <a:rPr lang="en-US" sz="2400" b="1" dirty="0"/>
              <a:t>Marked with two vertical lines like ‘||’ above the letter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787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95581"/>
            <a:ext cx="7845639" cy="398817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to Musical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13997"/>
          </a:xfrm>
        </p:spPr>
        <p:txBody>
          <a:bodyPr>
            <a:normAutofit/>
          </a:bodyPr>
          <a:lstStyle/>
          <a:p>
            <a:r>
              <a:rPr lang="en-US" sz="2400" b="1" dirty="0"/>
              <a:t>udAttam is GandhAra – Swaram ‘ga’</a:t>
            </a:r>
          </a:p>
          <a:p>
            <a:r>
              <a:rPr lang="en-US" sz="2400" b="1" dirty="0"/>
              <a:t>anudAttam is Rushabam – Swaram ‘re’</a:t>
            </a:r>
          </a:p>
          <a:p>
            <a:r>
              <a:rPr lang="en-US" sz="2400" b="1" dirty="0"/>
              <a:t>Swaritam is Madhyama – Swaram – ma</a:t>
            </a:r>
          </a:p>
          <a:p>
            <a:pPr lvl="1"/>
            <a:r>
              <a:rPr lang="en-US" sz="2400" b="1" dirty="0"/>
              <a:t>Or panchama – swaram ‘pa’</a:t>
            </a:r>
          </a:p>
          <a:p>
            <a:r>
              <a:rPr lang="en-US" sz="2400" b="1" dirty="0"/>
              <a:t>Alternate notes udAttam – nishAda – ni, </a:t>
            </a:r>
            <a:br>
              <a:rPr lang="en-US" sz="2400" b="1" dirty="0"/>
            </a:br>
            <a:r>
              <a:rPr lang="en-US" sz="2400" b="1" dirty="0"/>
              <a:t>anudAttam – daivatha – tha</a:t>
            </a:r>
            <a:br>
              <a:rPr lang="en-US" sz="2400" b="1" dirty="0"/>
            </a:br>
            <a:r>
              <a:rPr lang="en-US" sz="2400" b="1" dirty="0"/>
              <a:t>swaritam –  sadja high note – Swaram – sA.</a:t>
            </a:r>
            <a:br>
              <a:rPr lang="en-US" sz="2400" b="1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70894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22877"/>
            <a:ext cx="8173185" cy="371521"/>
          </a:xfrm>
        </p:spPr>
        <p:txBody>
          <a:bodyPr>
            <a:normAutofit fontScale="90000"/>
          </a:bodyPr>
          <a:lstStyle/>
          <a:p>
            <a:r>
              <a:rPr lang="en-US" dirty="0"/>
              <a:t>Swaram effect is on Vowel sound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691800" cy="4377519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/>
              <a:t>Examples – </a:t>
            </a:r>
          </a:p>
          <a:p>
            <a:pPr lvl="1"/>
            <a:r>
              <a:rPr lang="en-US" sz="2600" b="1" dirty="0"/>
              <a:t>Short letter - ka, pa , ta </a:t>
            </a:r>
            <a:br>
              <a:rPr lang="en-US" sz="2600" b="1" dirty="0"/>
            </a:br>
            <a:r>
              <a:rPr lang="en-US" sz="2600" b="1" dirty="0"/>
              <a:t>long letter - ke, kai, nA, VE</a:t>
            </a:r>
          </a:p>
          <a:p>
            <a:pPr lvl="1"/>
            <a:r>
              <a:rPr lang="en-US" sz="2600" b="1" dirty="0"/>
              <a:t>Joint letters – asya, tasya, agni</a:t>
            </a:r>
          </a:p>
          <a:p>
            <a:pPr lvl="1"/>
            <a:r>
              <a:rPr lang="en-US" sz="2600" b="1" dirty="0"/>
              <a:t>Joint letters – purastAt , nishTyAm</a:t>
            </a:r>
          </a:p>
          <a:p>
            <a:r>
              <a:rPr lang="en-US" sz="2600" b="1" dirty="0"/>
              <a:t>Swaram is sliding across the notes effectively</a:t>
            </a:r>
          </a:p>
          <a:p>
            <a:r>
              <a:rPr lang="en-US" sz="2600" b="1" dirty="0"/>
              <a:t>Swarm effect can spill to next letters also.</a:t>
            </a:r>
          </a:p>
          <a:p>
            <a:r>
              <a:rPr lang="en-US" sz="2600" b="1" dirty="0"/>
              <a:t>OM is recited in udAttam to test Sruti/note</a:t>
            </a:r>
          </a:p>
          <a:p>
            <a:r>
              <a:rPr lang="en-US" sz="2600" b="1" dirty="0"/>
              <a:t>OM recital at the start and end vary</a:t>
            </a:r>
          </a:p>
          <a:p>
            <a:r>
              <a:rPr lang="en-US" sz="2600" b="1" dirty="0"/>
              <a:t>Give examples of asya, </a:t>
            </a:r>
            <a:r>
              <a:rPr lang="en-US" sz="2600" b="1" dirty="0" err="1"/>
              <a:t>asyA</a:t>
            </a:r>
            <a:r>
              <a:rPr lang="en-US" sz="2600" b="1" dirty="0"/>
              <a:t>.</a:t>
            </a:r>
            <a:br>
              <a:rPr lang="en-US" sz="2400" b="1" dirty="0"/>
            </a:b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163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19" y="5759356"/>
            <a:ext cx="8169999" cy="835545"/>
          </a:xfrm>
        </p:spPr>
        <p:txBody>
          <a:bodyPr/>
          <a:lstStyle/>
          <a:p>
            <a:r>
              <a:rPr lang="en-US" dirty="0"/>
              <a:t>Valid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5" y="464024"/>
            <a:ext cx="10522424" cy="529533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udAttam – anudAttam, </a:t>
            </a:r>
            <a:r>
              <a:rPr lang="en-US" sz="2400" b="1" dirty="0">
                <a:solidFill>
                  <a:srgbClr val="FF0000"/>
                </a:solidFill>
              </a:rPr>
              <a:t>udAttam</a:t>
            </a:r>
            <a:r>
              <a:rPr lang="en-US" sz="2400" b="1" dirty="0">
                <a:solidFill>
                  <a:schemeClr val="bg1"/>
                </a:solidFill>
              </a:rPr>
              <a:t>, Swaritam, dheerga swaritam (4)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anudAttam - </a:t>
            </a:r>
            <a:r>
              <a:rPr lang="en-US" sz="2400" b="1" dirty="0">
                <a:solidFill>
                  <a:srgbClr val="FF0000"/>
                </a:solidFill>
              </a:rPr>
              <a:t>anudAttam,</a:t>
            </a:r>
            <a:r>
              <a:rPr lang="en-US" sz="2400" b="1" dirty="0">
                <a:solidFill>
                  <a:schemeClr val="bg1"/>
                </a:solidFill>
              </a:rPr>
              <a:t> udAttam, Swaritam, dheerga swaritam (4)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Swaritam - anudAttam, udAttam (2)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Dheerga Swaritam -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anudAttam,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udAttam (2)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10 Combinations – ideal to practice with three letters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Two Swaritams formed due to Swara Rules –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kampa swaram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27547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for First Part - </a:t>
            </a:r>
            <a:r>
              <a:rPr lang="en-US" dirty="0" err="1"/>
              <a:t>Swarams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28931" cy="423454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We have seen definition of udAttam, anudAttam, Swaritam and Dheerga Swaritam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How they are marked and how they have to be slided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Only vowel part gets the sliding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Let us see pictorial view of sliding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Now we will start about further classifications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Pracaya,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997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pracaya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Pracaya is a collection or accumulation of letters that get a same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Swara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SASanAnaSane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Abi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Ganapathi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havAmahe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hiraNyabAhave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sEnAnye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Definition of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pANini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4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13696"/>
            <a:ext cx="8200481" cy="99931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6"/>
            <a:ext cx="8534400" cy="5036024"/>
          </a:xfrm>
        </p:spPr>
        <p:txBody>
          <a:bodyPr>
            <a:normAutofit/>
          </a:bodyPr>
          <a:lstStyle/>
          <a:p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Sanskrit can be a tool for universal Operating Systems – 1986/87 Research Paper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Modern Scientific Research talks of Sanskrit Effect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Lot of interest shown in Sanskrit esp. Germany  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Grantha lipi used in South India is said to be older than Devanagari by Vedic Experts.  (show Sample text)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Many Western and Eastern Philosophers and Scholars call India as the Book Keeper of Spiritual Knowledge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9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418161"/>
            <a:ext cx="7845639" cy="576238"/>
          </a:xfrm>
        </p:spPr>
        <p:txBody>
          <a:bodyPr>
            <a:normAutofit fontScale="90000"/>
          </a:bodyPr>
          <a:lstStyle/>
          <a:p>
            <a:r>
              <a:rPr lang="en-GB" dirty="0"/>
              <a:t>Vedas and Rishis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685800"/>
            <a:ext cx="8534400" cy="4322928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bg1"/>
                </a:solidFill>
                <a:cs typeface="Arial" panose="020B0604020202020204" pitchFamily="34" charset="0"/>
              </a:rPr>
              <a:t>Sage </a:t>
            </a:r>
            <a:r>
              <a:rPr lang="en-GB" sz="2800" b="1" dirty="0" err="1">
                <a:solidFill>
                  <a:schemeClr val="bg1"/>
                </a:solidFill>
                <a:cs typeface="Arial" panose="020B0604020202020204" pitchFamily="34" charset="0"/>
              </a:rPr>
              <a:t>Vyasa</a:t>
            </a:r>
            <a:r>
              <a:rPr lang="en-GB" sz="2800" b="1" dirty="0">
                <a:solidFill>
                  <a:schemeClr val="bg1"/>
                </a:solidFill>
                <a:cs typeface="Arial" panose="020B0604020202020204" pitchFamily="34" charset="0"/>
              </a:rPr>
              <a:t> Compiled the Vedas and handed over the relevant Vedic divisions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Ruk or Rig Veda 		– 		Bhaila Rishi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Yajur Veda      			 - 		Vyshampaayana Rishi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Sama Veda      			 - 		Jaimini Rishi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Atharva(Na) Veda     		 -  	Sumantha Rishi</a:t>
            </a:r>
          </a:p>
          <a:p>
            <a:r>
              <a:rPr lang="en-GB" sz="2800" b="1" dirty="0"/>
              <a:t>This is traced close to the Period around Mahabharata times when Kaliyug was about to start</a:t>
            </a:r>
          </a:p>
        </p:txBody>
      </p:sp>
    </p:spTree>
    <p:extLst>
      <p:ext uri="{BB962C8B-B14F-4D97-AF65-F5344CB8AC3E}">
        <p14:creationId xmlns:p14="http://schemas.microsoft.com/office/powerpoint/2010/main" val="89431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9"/>
            <a:ext cx="8323310" cy="507999"/>
          </a:xfrm>
        </p:spPr>
        <p:txBody>
          <a:bodyPr>
            <a:normAutofit fontScale="90000"/>
          </a:bodyPr>
          <a:lstStyle/>
          <a:p>
            <a:r>
              <a:rPr lang="en-US" dirty="0"/>
              <a:t>Four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5661"/>
            <a:ext cx="10152110" cy="5418160"/>
          </a:xfrm>
        </p:spPr>
        <p:txBody>
          <a:bodyPr>
            <a:normAutofit/>
          </a:bodyPr>
          <a:lstStyle/>
          <a:p>
            <a:r>
              <a:rPr lang="en-US" sz="2400" b="1" dirty="0"/>
              <a:t>Same Veda Mantras are found across these four vedas.</a:t>
            </a:r>
          </a:p>
          <a:p>
            <a:r>
              <a:rPr lang="en-US" sz="2400" b="1" dirty="0"/>
              <a:t>Main source of these mantras are from Ruk Veda</a:t>
            </a:r>
          </a:p>
          <a:p>
            <a:r>
              <a:rPr lang="en-US" sz="2400" b="1" dirty="0"/>
              <a:t>Each of them have their own mantras or group of mantras revealed to the Rishis</a:t>
            </a:r>
          </a:p>
          <a:p>
            <a:r>
              <a:rPr lang="en-US" sz="2400" b="1" dirty="0"/>
              <a:t>Rendering style, Swaram rules differ between four Vedas</a:t>
            </a:r>
          </a:p>
          <a:p>
            <a:r>
              <a:rPr lang="en-US" sz="2400" b="1" dirty="0"/>
              <a:t>Sama Veda has sapta swaras and has mantras with elongated time scale of rendering </a:t>
            </a:r>
          </a:p>
          <a:p>
            <a:r>
              <a:rPr lang="en-US" sz="2400" b="1" dirty="0"/>
              <a:t>Athava Veda is said to be a later evolution from the three vedas</a:t>
            </a:r>
          </a:p>
          <a:p>
            <a:pPr lvl="1"/>
            <a:r>
              <a:rPr lang="en-US" sz="2400" b="1" dirty="0"/>
              <a:t>Covers lots of details on householders living, practices, rules and regulations</a:t>
            </a:r>
          </a:p>
          <a:p>
            <a:pPr lvl="1"/>
            <a:r>
              <a:rPr lang="en-US" sz="2400" b="1" dirty="0"/>
              <a:t>A lot of details on medicines</a:t>
            </a:r>
          </a:p>
        </p:txBody>
      </p:sp>
    </p:spTree>
    <p:extLst>
      <p:ext uri="{BB962C8B-B14F-4D97-AF65-F5344CB8AC3E}">
        <p14:creationId xmlns:p14="http://schemas.microsoft.com/office/powerpoint/2010/main" val="245161700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2610</TotalTime>
  <Words>4412</Words>
  <Application>Microsoft Office PowerPoint</Application>
  <PresentationFormat>Widescreen</PresentationFormat>
  <Paragraphs>544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Century Gothic</vt:lpstr>
      <vt:lpstr>Wingdings 3</vt:lpstr>
      <vt:lpstr>Slice</vt:lpstr>
      <vt:lpstr>Veda Basics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Vedas and Rishis</vt:lpstr>
      <vt:lpstr>Four Vedas</vt:lpstr>
      <vt:lpstr>Components</vt:lpstr>
      <vt:lpstr>Branches or Shakas</vt:lpstr>
      <vt:lpstr>Other Dimensions</vt:lpstr>
      <vt:lpstr>Krishna yajur veda</vt:lpstr>
      <vt:lpstr>Main Source Books</vt:lpstr>
      <vt:lpstr>Structure of Samhita</vt:lpstr>
      <vt:lpstr>Structure of BrAhmaNam</vt:lpstr>
      <vt:lpstr>Structure of Aranyam</vt:lpstr>
      <vt:lpstr>EkAgni kandam</vt:lpstr>
      <vt:lpstr>Six Veda Angas (Parts or Limbs)</vt:lpstr>
      <vt:lpstr>Upangas</vt:lpstr>
      <vt:lpstr>Significance of Mantras</vt:lpstr>
      <vt:lpstr>Who Should learn Veda</vt:lpstr>
      <vt:lpstr>Current Status</vt:lpstr>
      <vt:lpstr>Women and Vedas</vt:lpstr>
      <vt:lpstr>Women and Vedas</vt:lpstr>
      <vt:lpstr>Intent and Misconceptions</vt:lpstr>
      <vt:lpstr>Intent/Misconceptions</vt:lpstr>
      <vt:lpstr>Intent/Misconceptions</vt:lpstr>
      <vt:lpstr>Protection through Type of studies</vt:lpstr>
      <vt:lpstr>Type of sTudies in Other Vedas</vt:lpstr>
      <vt:lpstr>Approach to Learning</vt:lpstr>
      <vt:lpstr>Method of Learning</vt:lpstr>
      <vt:lpstr>Method of Learning</vt:lpstr>
      <vt:lpstr>Books Available/References</vt:lpstr>
      <vt:lpstr>Books Available/References</vt:lpstr>
      <vt:lpstr>Interpretation and Meaning</vt:lpstr>
      <vt:lpstr>Interpretation and Meaning</vt:lpstr>
      <vt:lpstr>Six Defects in Veda Recitals</vt:lpstr>
      <vt:lpstr>Effects of misuse or Wrong rendition</vt:lpstr>
      <vt:lpstr>Learning in PataShala</vt:lpstr>
      <vt:lpstr>Studies and Specialisation</vt:lpstr>
      <vt:lpstr>Sanskrit letters and Pronunciation</vt:lpstr>
      <vt:lpstr>Observe Source or contact</vt:lpstr>
      <vt:lpstr>pratiSAkyam Text</vt:lpstr>
      <vt:lpstr>Vowels - Swara</vt:lpstr>
      <vt:lpstr>Vowels – Swara Special</vt:lpstr>
      <vt:lpstr>Source of Consonant Sounds</vt:lpstr>
      <vt:lpstr>Source of Consonant Sounds</vt:lpstr>
      <vt:lpstr>Source of Sound</vt:lpstr>
      <vt:lpstr>Consonants - 25</vt:lpstr>
      <vt:lpstr>Other Letters</vt:lpstr>
      <vt:lpstr>Samyukta Akshara /Conjunct Consonants</vt:lpstr>
      <vt:lpstr>Special Sounds as letters</vt:lpstr>
      <vt:lpstr>Note Representation issues in Conjunct  Consonants</vt:lpstr>
      <vt:lpstr>Beware of Sound Representations</vt:lpstr>
      <vt:lpstr>Maatra as time SCaLE</vt:lpstr>
      <vt:lpstr>Maatra as time SCaLE</vt:lpstr>
      <vt:lpstr>Matra time scale of letters</vt:lpstr>
      <vt:lpstr>Matra – Additional Letter shapes</vt:lpstr>
      <vt:lpstr>Swaram Basics – Notes of Rendering</vt:lpstr>
      <vt:lpstr>Swaras – Accent Notes</vt:lpstr>
      <vt:lpstr>Swaras – Accent Notes</vt:lpstr>
      <vt:lpstr>Comparison to Musical Notes</vt:lpstr>
      <vt:lpstr>Swaram effect is on Vowel sound only</vt:lpstr>
      <vt:lpstr>Valid Combinations</vt:lpstr>
      <vt:lpstr>Summary for First Part - Swarams</vt:lpstr>
      <vt:lpstr>Definition of pracaya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Veda Basic</dc:title>
  <dc:creator>ADMIN</dc:creator>
  <cp:lastModifiedBy>Sethuraman Krishnamurthi</cp:lastModifiedBy>
  <cp:revision>320</cp:revision>
  <dcterms:created xsi:type="dcterms:W3CDTF">2019-08-05T09:52:32Z</dcterms:created>
  <dcterms:modified xsi:type="dcterms:W3CDTF">2021-02-05T17:09:18Z</dcterms:modified>
</cp:coreProperties>
</file>