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6:16:53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1 24575,'-1'21'0,"-2"0"0,-1-1 0,0 1 0,-2 0 0,-13 34 0,-12 43 0,18-37 0,-37 107 0,45-157 26,-2 0 1,1 0-1,-1 0 0,-15 16 0,-14 23-1522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6:16:53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6:16:55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31 173 24575,'2'-5'0,"0"0"0,0 0 0,1 1 0,-1-1 0,1 1 0,0-1 0,1 1 0,-1 0 0,1 0 0,0 0 0,0 1 0,5-4 0,2-4 0,0 0 0,1-2 0,0 1 0,1 0 0,1 0 0,29-18 0,-40 28 0,0 0 0,-1 1 0,1 0 0,0-1 0,0 1 0,0 0 0,0 0 0,0 1 0,1-1 0,-1 1 0,0 0 0,0-1 0,0 1 0,1 1 0,-1-1 0,0 0 0,0 1 0,0-1 0,0 1 0,0 0 0,0 0 0,0 1 0,0-1 0,0 0 0,0 1 0,-1 0 0,1-1 0,0 1 0,-1 0 0,0 1 0,1-1 0,-1 0 0,0 1 0,3 4 0,-2-2 0,1 1 0,-1 0 0,-1 0 0,1 0 0,-1 0 0,0 0 0,0 0 0,-1 0 0,0 1 0,0-1 0,0 1 0,-1-1 0,0 1 0,0-1 0,-1 1 0,-2 10 0,-3 10 0,-1-1 0,-17 43 0,11-34 0,10-26 0,0-1 0,0 1 0,-1-1 0,0 0 0,0 0 0,-1 0 0,0-1 0,0 0 0,-1 0 0,0 0 0,-1 0 0,1-1 0,-1 0 0,0-1 0,-1 1 0,1-1 0,-1-1 0,0 0 0,0 0 0,0 0 0,-1-1 0,1 0 0,-12 2 0,7-2 0,-3 0 0,-1 1 0,0 1 0,-19 8 0,36-13 0,0 0 0,-1 0 0,1 0 0,0 0 0,0 0 0,-1 0 0,1 0 0,0 0 0,-1 0 0,1 1 0,0-1 0,-1 0 0,1 0 0,0 0 0,0 0 0,-1 0 0,1 1 0,0-1 0,0 0 0,-1 0 0,1 0 0,0 1 0,0-1 0,0 0 0,0 0 0,-1 1 0,1-1 0,0 0 0,0 0 0,0 1 0,0-1 0,0 0 0,0 1 0,0-1 0,-1 0 0,1 1 0,0-1 0,0 0 0,0 0 0,0 1 0,0-1 0,1 0 0,-1 1 0,0-1 0,0 0 0,0 1 0,0-1 0,0 0 0,0 0 0,0 1 0,1-1 0,-1 1 0,22 6 0,29-2 0,-14-5 0,-6 0 0,0 1 0,0 2 0,38 7 0,52 21-1365,-102-27-5461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6:16:57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0 130 24575,'0'-4'0,"1"-1"0,-1 1 0,1 0 0,0 0 0,0 0 0,0 0 0,0 0 0,1 0 0,-1 1 0,1-1 0,0 0 0,0 1 0,1-1 0,-1 1 0,6-6 0,-2 3 0,0 1 0,1 0 0,-1 0 0,1 1 0,0-1 0,0 2 0,15-7 0,-10 6 0,-1 0 0,1 1 0,1 0 0,-1 1 0,0 0 0,1 1 0,-1 0 0,0 1 0,1 1 0,21 3 0,-28-2 0,0 0 0,0 1 0,0-1 0,-1 1 0,1 1 0,-1-1 0,0 1 0,0 0 0,0 0 0,0 0 0,-1 1 0,0 0 0,0 0 0,6 9 0,-8-11 0,0 0 0,0 0 0,-1-1 0,1 1 0,-1 0 0,0 0 0,0 0 0,0 1 0,0-1 0,-1 0 0,1 0 0,-1 0 0,0 1 0,0-1 0,0 0 0,0 0 0,0 1 0,-1-1 0,1 0 0,-1 0 0,0 0 0,0 0 0,0 0 0,-1 0 0,1 0 0,-1 0 0,0 0 0,1-1 0,-5 6 0,-26 21 0,-2-1 0,-67 44 0,171-78 0,-62 6 0,1-1 0,-1 2 0,0-1 0,0 1 0,0 1 0,0-1 0,0 1 0,0 1 0,0-1 0,12 7 0,-8 2 0,0 0 0,-1 1 0,0 0 0,-1 1 0,16 26 0,8 10 0,-26-38 0,0 0 0,0 0 0,-2 1 0,1-1 0,-2 2 0,1-1 0,4 20 0,-9-29 0,0 1 0,0-1 0,0 0 0,-1 1 0,0-1 0,1 0 0,-1 1 0,0-1 0,-1 1 0,1-1 0,-1 0 0,1 1 0,-1-1 0,0 0 0,0 0 0,-1 1 0,1-1 0,-1 0 0,1 0 0,-1 0 0,0-1 0,0 1 0,0 0 0,0-1 0,-1 1 0,1-1 0,-1 0 0,0 0 0,1 0 0,-1 0 0,0 0 0,0-1 0,-6 3 0,0 0 0,1-1 0,-1 0 0,0-1 0,0 0 0,0-1 0,0 1 0,0-2 0,-1 1 0,1-1 0,0-1 0,0 0 0,-10-2 0,5-1 0,1 0 0,-1-1 0,1 0 0,0-1 0,1-1 0,0 0 0,-14-10 0,-89-43-1365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9T06:16:58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4D80-7583-4D1C-BCFF-EE11D583E5BC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420ED-AFA9-47EA-962A-C89AA513BC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effectLst/>
        </p:spPr>
        <p:txBody>
          <a:bodyPr anchor="b">
            <a:norm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7225-9FB8-46B0-8C54-67EF66AAB553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8455" y="0"/>
            <a:ext cx="753545" cy="365125"/>
          </a:xfrm>
        </p:spPr>
        <p:txBody>
          <a:bodyPr/>
          <a:lstStyle>
            <a:lvl1pPr>
              <a:defRPr sz="1200" b="1" u="sng"/>
            </a:lvl1pPr>
          </a:lstStyle>
          <a:p>
            <a:fld id="{FA8D6EBD-5344-4A03-9BF1-BAAE2198A44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55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6ABD-1CF8-4919-A140-5F46304EFD3F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70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11E5-7146-41A9-BD93-A1A7946FFF8F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93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215B-2293-44A3-8325-E2173B79CB0F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476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5608-A905-472A-9531-CDF4911FF866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704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BF7B-C456-47D1-8C17-542A6D569EC8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12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CF4A-8675-43BF-B5FA-776C321C1C86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1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E585-2553-497F-B3B8-D5641E67E318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616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373-2B5F-4694-9508-FBA5F787CE55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79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67BF-C5BF-406C-919A-5CB49DD3B46C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8455" y="0"/>
            <a:ext cx="753545" cy="365125"/>
          </a:xfrm>
        </p:spPr>
        <p:txBody>
          <a:bodyPr/>
          <a:lstStyle>
            <a:lvl1pPr>
              <a:defRPr sz="1200" b="1" u="sng"/>
            </a:lvl1pPr>
          </a:lstStyle>
          <a:p>
            <a:fld id="{FA8D6EBD-5344-4A03-9BF1-BAAE2198A44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08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effectLst/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effectLst/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DB1D-632A-4AF7-80A5-CEB3B803EE98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01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>
            <a:lvl1pPr>
              <a:defRPr>
                <a:effectLst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47B2-0862-4C79-ACF8-F78A50F098C2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6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BC55-B845-46BA-971C-6FA35BCC0FD6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86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3A03-68A1-4AE5-BD5C-6050AA73CC5D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3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59C2-6A40-4D97-B01A-61720C5CB7D6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01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3308-A70E-4BE3-BFF9-14ABC1D1FB0A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5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E666-EF14-42F9-A571-ED6640404534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9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58C3D1-B3A8-4A00-995F-C1BFAFB95561}" type="datetime1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55" y="0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u="sng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8D6EBD-5344-4A03-9BF1-BAAE2198A44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5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customXml" Target="../ink/ink1.xml"/><Relationship Id="rId7" Type="http://schemas.openxmlformats.org/officeDocument/2006/relationships/image" Target="../media/image8.png"/><Relationship Id="rId12" Type="http://schemas.openxmlformats.org/officeDocument/2006/relationships/customXml" Target="../ink/ink4.xm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15" Type="http://schemas.openxmlformats.org/officeDocument/2006/relationships/customXml" Target="../ink/ink5.xml"/><Relationship Id="rId10" Type="http://schemas.openxmlformats.org/officeDocument/2006/relationships/customXml" Target="../ink/ink3.xml"/><Relationship Id="rId9" Type="http://schemas.openxmlformats.org/officeDocument/2006/relationships/image" Target="../media/image9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uest-Articles/2020/Skeletal-Animation" TargetMode="External"/><Relationship Id="rId7" Type="http://schemas.openxmlformats.org/officeDocument/2006/relationships/hyperlink" Target="https://www.blender.org/" TargetMode="External"/><Relationship Id="rId2" Type="http://schemas.openxmlformats.org/officeDocument/2006/relationships/hyperlink" Target="https://www.cgtrader.com/free-3d-models?file_types%5B%5D=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imp.org/" TargetMode="External"/><Relationship Id="rId5" Type="http://schemas.openxmlformats.org/officeDocument/2006/relationships/hyperlink" Target="https://youtu.be/f3Cr8Yx3GGA?si=8CYIR5KDOSVhWS_H" TargetMode="External"/><Relationship Id="rId4" Type="http://schemas.openxmlformats.org/officeDocument/2006/relationships/hyperlink" Target="https://ogldev.org/www/tutorial38/tutorial38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1DC19-2D30-20FB-C5E9-31415C3C7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HW4 – Skeleton Animation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FFDA59-A299-A9B9-8FF8-F5D3A7BD1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A9DD32-859E-5F6C-1478-7A3BB7F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915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E80C8-A630-204B-C882-DA8E7B03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" y="0"/>
            <a:ext cx="5448375" cy="970450"/>
          </a:xfrm>
        </p:spPr>
        <p:txBody>
          <a:bodyPr/>
          <a:lstStyle/>
          <a:p>
            <a:r>
              <a:rPr lang="en-US" altLang="zh-TW" dirty="0"/>
              <a:t>Objectives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1AA80C-2493-4A25-FB03-5D964C15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104" y="0"/>
            <a:ext cx="6355123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Implement </a:t>
            </a:r>
            <a:r>
              <a:rPr lang="en-US" altLang="zh-TW" sz="2400" b="1" u="sng" dirty="0">
                <a:solidFill>
                  <a:srgbClr val="FF0000"/>
                </a:solidFill>
              </a:rPr>
              <a:t>Skeleton</a:t>
            </a:r>
            <a:r>
              <a:rPr lang="zh-TW" altLang="en-US" sz="2400" b="1" u="sng" dirty="0">
                <a:solidFill>
                  <a:srgbClr val="FF0000"/>
                </a:solidFill>
              </a:rPr>
              <a:t> </a:t>
            </a:r>
            <a:r>
              <a:rPr lang="en-US" altLang="zh-TW" sz="2400" b="1" u="sng" dirty="0">
                <a:solidFill>
                  <a:srgbClr val="FF0000"/>
                </a:solidFill>
              </a:rPr>
              <a:t>Animation </a:t>
            </a:r>
            <a:r>
              <a:rPr lang="en-US" altLang="zh-TW" sz="2400" dirty="0"/>
              <a:t>using one model.</a:t>
            </a:r>
          </a:p>
          <a:p>
            <a:r>
              <a:rPr lang="en-US" altLang="zh-TW" sz="2400" dirty="0"/>
              <a:t>Use attachment </a:t>
            </a:r>
            <a:r>
              <a:rPr lang="en-US" altLang="zh-TW" sz="2400" dirty="0" err="1"/>
              <a:t>model.dae</a:t>
            </a:r>
            <a:r>
              <a:rPr lang="en-US" altLang="zh-TW" sz="2400" dirty="0"/>
              <a:t> as an example.</a:t>
            </a:r>
          </a:p>
          <a:p>
            <a:r>
              <a:rPr lang="en-US" altLang="zh-TW" sz="2400" dirty="0"/>
              <a:t>root</a:t>
            </a:r>
          </a:p>
          <a:p>
            <a:pPr lvl="1"/>
            <a:r>
              <a:rPr lang="en-US" altLang="zh-TW" sz="2400" dirty="0"/>
              <a:t>body</a:t>
            </a:r>
          </a:p>
          <a:p>
            <a:pPr lvl="2"/>
            <a:r>
              <a:rPr lang="en-US" altLang="zh-TW" sz="2200" dirty="0"/>
              <a:t>head</a:t>
            </a:r>
          </a:p>
          <a:p>
            <a:pPr lvl="2"/>
            <a:r>
              <a:rPr lang="en-US" altLang="zh-TW" sz="2200" dirty="0"/>
              <a:t>front_right_leg1</a:t>
            </a:r>
          </a:p>
          <a:p>
            <a:pPr lvl="3"/>
            <a:r>
              <a:rPr lang="en-US" altLang="zh-TW" sz="2200" dirty="0"/>
              <a:t>front_right_leg2</a:t>
            </a:r>
          </a:p>
          <a:p>
            <a:pPr lvl="2"/>
            <a:r>
              <a:rPr lang="en-US" altLang="zh-TW" sz="2200" dirty="0"/>
              <a:t>front_left_leg1</a:t>
            </a:r>
          </a:p>
          <a:p>
            <a:pPr lvl="3"/>
            <a:r>
              <a:rPr lang="en-US" altLang="zh-TW" sz="2200" dirty="0"/>
              <a:t>front_left_leg2</a:t>
            </a:r>
          </a:p>
          <a:p>
            <a:pPr lvl="2"/>
            <a:r>
              <a:rPr lang="en-US" altLang="zh-TW" sz="2200" dirty="0" err="1"/>
              <a:t>left_wing</a:t>
            </a:r>
            <a:endParaRPr lang="en-US" altLang="zh-TW" sz="2200" dirty="0"/>
          </a:p>
          <a:p>
            <a:pPr lvl="2"/>
            <a:r>
              <a:rPr lang="en-US" altLang="zh-TW" sz="2200" dirty="0" err="1"/>
              <a:t>right_wing</a:t>
            </a:r>
            <a:endParaRPr lang="en-US" altLang="zh-TW" sz="2200" dirty="0"/>
          </a:p>
          <a:p>
            <a:pPr lvl="1"/>
            <a:r>
              <a:rPr lang="en-US" altLang="zh-TW" sz="2400" dirty="0"/>
              <a:t>tail</a:t>
            </a:r>
          </a:p>
          <a:p>
            <a:pPr lvl="1"/>
            <a:r>
              <a:rPr lang="en-US" altLang="zh-TW" sz="2400" dirty="0"/>
              <a:t>back_left_leg1</a:t>
            </a:r>
          </a:p>
          <a:p>
            <a:pPr lvl="2"/>
            <a:r>
              <a:rPr lang="en-US" altLang="zh-TW" sz="2200" dirty="0"/>
              <a:t>back_left_leg2</a:t>
            </a:r>
          </a:p>
          <a:p>
            <a:pPr lvl="1"/>
            <a:r>
              <a:rPr lang="en-US" altLang="zh-TW" sz="2400" dirty="0"/>
              <a:t>back_right_leg1</a:t>
            </a:r>
          </a:p>
          <a:p>
            <a:pPr lvl="2"/>
            <a:r>
              <a:rPr lang="en-US" altLang="zh-TW" sz="2200" dirty="0"/>
              <a:t>back_right_leg2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2A6F19-0944-3B64-5DAF-2476EABE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B7E46BB-83B0-2994-6F57-65127E18BD98}"/>
              </a:ext>
            </a:extLst>
          </p:cNvPr>
          <p:cNvGrpSpPr/>
          <p:nvPr/>
        </p:nvGrpSpPr>
        <p:grpSpPr>
          <a:xfrm>
            <a:off x="10648" y="1985430"/>
            <a:ext cx="5459024" cy="2887140"/>
            <a:chOff x="-1" y="970449"/>
            <a:chExt cx="5459024" cy="2887140"/>
          </a:xfrm>
        </p:grpSpPr>
        <p:pic>
          <p:nvPicPr>
            <p:cNvPr id="6" name="Google Shape;191;p2">
              <a:extLst>
                <a:ext uri="{FF2B5EF4-FFF2-40B4-BE49-F238E27FC236}">
                  <a16:creationId xmlns:a16="http://schemas.microsoft.com/office/drawing/2014/main" id="{2451C590-F729-9DB8-3C08-44D1051ED58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1" y="970449"/>
              <a:ext cx="5459024" cy="28871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4E95525-5CA2-8068-5308-8F53EADA2A7B}"/>
                </a:ext>
              </a:extLst>
            </p:cNvPr>
            <p:cNvGrpSpPr/>
            <p:nvPr/>
          </p:nvGrpSpPr>
          <p:grpSpPr>
            <a:xfrm>
              <a:off x="2139214" y="2230175"/>
              <a:ext cx="114840" cy="240480"/>
              <a:chOff x="4143505" y="4701069"/>
              <a:chExt cx="114840" cy="240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9" name="筆跡 8">
                    <a:extLst>
                      <a:ext uri="{FF2B5EF4-FFF2-40B4-BE49-F238E27FC236}">
                        <a16:creationId xmlns:a16="http://schemas.microsoft.com/office/drawing/2014/main" id="{FB71C28E-2A1B-16BB-30C5-1686FD01D628}"/>
                      </a:ext>
                    </a:extLst>
                  </p14:cNvPr>
                  <p14:cNvContentPartPr/>
                  <p14:nvPr/>
                </p14:nvContentPartPr>
                <p14:xfrm>
                  <a:off x="4143505" y="4701069"/>
                  <a:ext cx="77760" cy="218880"/>
                </p14:xfrm>
              </p:contentPart>
            </mc:Choice>
            <mc:Fallback xmlns="">
              <p:pic>
                <p:nvPicPr>
                  <p:cNvPr id="9" name="筆跡 8">
                    <a:extLst>
                      <a:ext uri="{FF2B5EF4-FFF2-40B4-BE49-F238E27FC236}">
                        <a16:creationId xmlns:a16="http://schemas.microsoft.com/office/drawing/2014/main" id="{FB71C28E-2A1B-16BB-30C5-1686FD01D62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125865" y="4683429"/>
                    <a:ext cx="11340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0" name="筆跡 9">
                    <a:extLst>
                      <a:ext uri="{FF2B5EF4-FFF2-40B4-BE49-F238E27FC236}">
                        <a16:creationId xmlns:a16="http://schemas.microsoft.com/office/drawing/2014/main" id="{CAC0A84A-CB87-33E6-24F5-1226EE4BDB50}"/>
                      </a:ext>
                    </a:extLst>
                  </p14:cNvPr>
                  <p14:cNvContentPartPr/>
                  <p14:nvPr/>
                </p14:nvContentPartPr>
                <p14:xfrm>
                  <a:off x="4257985" y="4941189"/>
                  <a:ext cx="360" cy="360"/>
                </p14:xfrm>
              </p:contentPart>
            </mc:Choice>
            <mc:Fallback xmlns="">
              <p:pic>
                <p:nvPicPr>
                  <p:cNvPr id="10" name="筆跡 9">
                    <a:extLst>
                      <a:ext uri="{FF2B5EF4-FFF2-40B4-BE49-F238E27FC236}">
                        <a16:creationId xmlns:a16="http://schemas.microsoft.com/office/drawing/2014/main" id="{CAC0A84A-CB87-33E6-24F5-1226EE4BDB5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239985" y="4923549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54278A15-C719-FB36-7F33-4594CA61DD25}"/>
                    </a:ext>
                  </a:extLst>
                </p14:cNvPr>
                <p14:cNvContentPartPr/>
                <p14:nvPr/>
              </p14:nvContentPartPr>
              <p14:xfrm>
                <a:off x="2064514" y="2736349"/>
                <a:ext cx="149400" cy="2005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54278A15-C719-FB36-7F33-4594CA61DD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6514" y="2718381"/>
                  <a:ext cx="185040" cy="23609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E1E882A6-E216-1871-25E3-4C718C283C8D}"/>
                </a:ext>
              </a:extLst>
            </p:cNvPr>
            <p:cNvGrpSpPr/>
            <p:nvPr/>
          </p:nvGrpSpPr>
          <p:grpSpPr>
            <a:xfrm>
              <a:off x="2064514" y="3147029"/>
              <a:ext cx="286560" cy="250200"/>
              <a:chOff x="4073305" y="5781429"/>
              <a:chExt cx="286560" cy="250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4" name="筆跡 13">
                    <a:extLst>
                      <a:ext uri="{FF2B5EF4-FFF2-40B4-BE49-F238E27FC236}">
                        <a16:creationId xmlns:a16="http://schemas.microsoft.com/office/drawing/2014/main" id="{9F55AC09-BBCF-06FF-34DD-BBAADFF136C1}"/>
                      </a:ext>
                    </a:extLst>
                  </p14:cNvPr>
                  <p14:cNvContentPartPr/>
                  <p14:nvPr/>
                </p14:nvContentPartPr>
                <p14:xfrm>
                  <a:off x="4073305" y="5781429"/>
                  <a:ext cx="184680" cy="246600"/>
                </p14:xfrm>
              </p:contentPart>
            </mc:Choice>
            <mc:Fallback xmlns="">
              <p:pic>
                <p:nvPicPr>
                  <p:cNvPr id="14" name="筆跡 13">
                    <a:extLst>
                      <a:ext uri="{FF2B5EF4-FFF2-40B4-BE49-F238E27FC236}">
                        <a16:creationId xmlns:a16="http://schemas.microsoft.com/office/drawing/2014/main" id="{9F55AC09-BBCF-06FF-34DD-BBAADFF136C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55305" y="5763429"/>
                    <a:ext cx="220320" cy="28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5" name="筆跡 14">
                    <a:extLst>
                      <a:ext uri="{FF2B5EF4-FFF2-40B4-BE49-F238E27FC236}">
                        <a16:creationId xmlns:a16="http://schemas.microsoft.com/office/drawing/2014/main" id="{66CD8B7D-8143-2044-1E77-79B536C6B00C}"/>
                      </a:ext>
                    </a:extLst>
                  </p14:cNvPr>
                  <p14:cNvContentPartPr/>
                  <p14:nvPr/>
                </p14:nvContentPartPr>
                <p14:xfrm>
                  <a:off x="4359505" y="6031269"/>
                  <a:ext cx="360" cy="360"/>
                </p14:xfrm>
              </p:contentPart>
            </mc:Choice>
            <mc:Fallback xmlns="">
              <p:pic>
                <p:nvPicPr>
                  <p:cNvPr id="15" name="筆跡 14">
                    <a:extLst>
                      <a:ext uri="{FF2B5EF4-FFF2-40B4-BE49-F238E27FC236}">
                        <a16:creationId xmlns:a16="http://schemas.microsoft.com/office/drawing/2014/main" id="{66CD8B7D-8143-2044-1E77-79B536C6B00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341505" y="6013269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2744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5ED13-A8BB-103E-9576-56AF4AF3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altLang="zh-TW" dirty="0"/>
              <a:t>Basic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15610-04C9-6C4C-49EA-CEFBE5C6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588755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You can use the model:</a:t>
            </a:r>
          </a:p>
          <a:p>
            <a:pPr lvl="1"/>
            <a:r>
              <a:rPr lang="en-US" altLang="zh-TW" sz="2000" dirty="0"/>
              <a:t>In the attachment.</a:t>
            </a:r>
          </a:p>
          <a:p>
            <a:pPr lvl="1"/>
            <a:r>
              <a:rPr lang="en-US" altLang="zh-TW" sz="2000" dirty="0"/>
              <a:t>Made by yourself.</a:t>
            </a:r>
          </a:p>
          <a:p>
            <a:pPr lvl="1"/>
            <a:r>
              <a:rPr lang="en-US" altLang="zh-TW" sz="2000" dirty="0"/>
              <a:t>Download the model from the internet.</a:t>
            </a:r>
          </a:p>
          <a:p>
            <a:r>
              <a:rPr lang="en-US" altLang="zh-TW" sz="2400" dirty="0"/>
              <a:t>The depth of the architecture </a:t>
            </a:r>
            <a:r>
              <a:rPr lang="en-US" altLang="zh-TW" sz="2400" b="1" dirty="0">
                <a:solidFill>
                  <a:srgbClr val="FF0000"/>
                </a:solidFill>
              </a:rPr>
              <a:t>MUST</a:t>
            </a:r>
            <a:r>
              <a:rPr lang="en-US" altLang="zh-TW" sz="2400" dirty="0"/>
              <a:t> have </a:t>
            </a:r>
            <a:r>
              <a:rPr lang="en-US" altLang="zh-TW" sz="2400" b="1" u="sng" dirty="0">
                <a:solidFill>
                  <a:srgbClr val="FF0000"/>
                </a:solidFill>
              </a:rPr>
              <a:t>at least 3 levels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The animation and the joints </a:t>
            </a:r>
            <a:r>
              <a:rPr lang="en-US" altLang="zh-TW" sz="2400" b="1" dirty="0">
                <a:solidFill>
                  <a:srgbClr val="FF0000"/>
                </a:solidFill>
              </a:rPr>
              <a:t>MUST</a:t>
            </a:r>
            <a:r>
              <a:rPr lang="en-US" altLang="zh-TW" sz="2400" dirty="0"/>
              <a:t> satisfy the architecture.</a:t>
            </a:r>
          </a:p>
          <a:p>
            <a:r>
              <a:rPr lang="en-US" altLang="zh-TW" sz="2400" dirty="0"/>
              <a:t>You </a:t>
            </a:r>
            <a:r>
              <a:rPr lang="en-US" altLang="zh-TW" sz="2400" b="1" dirty="0">
                <a:solidFill>
                  <a:srgbClr val="FF0000"/>
                </a:solidFill>
              </a:rPr>
              <a:t>MUST</a:t>
            </a:r>
            <a:r>
              <a:rPr lang="en-US" altLang="zh-TW" sz="2400" dirty="0"/>
              <a:t> implement the animation by yourself. </a:t>
            </a:r>
            <a:r>
              <a:rPr lang="en-US" altLang="zh-TW" sz="2400" b="1" dirty="0">
                <a:solidFill>
                  <a:srgbClr val="FF0000"/>
                </a:solidFill>
              </a:rPr>
              <a:t>Do not </a:t>
            </a:r>
            <a:r>
              <a:rPr lang="en-US" altLang="zh-TW" sz="2400" dirty="0"/>
              <a:t>use the library function, e.g., Panda3D: Actor Animations to directly load the animation from file.</a:t>
            </a:r>
          </a:p>
          <a:p>
            <a:r>
              <a:rPr lang="en-US" altLang="zh-TW" sz="2400" dirty="0"/>
              <a:t>Record your result from the start and remember to also include any additional features to get extra points. </a:t>
            </a:r>
            <a:r>
              <a:rPr lang="en-US" altLang="zh-TW" sz="2400" b="1" dirty="0">
                <a:solidFill>
                  <a:srgbClr val="FF0000"/>
                </a:solidFill>
              </a:rPr>
              <a:t>Scoring heavily depends on the demo video</a:t>
            </a:r>
            <a:r>
              <a:rPr lang="en-US" altLang="zh-TW" sz="2400" dirty="0"/>
              <a:t>, so please double-check it before uploading.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3D89BB-A469-CE6F-AAE7-960C5F94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282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336B8-B423-173A-5B3A-376CC64E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Additional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E8091-79EE-B58A-3929-F3A84ACD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You will receive </a:t>
            </a:r>
            <a:r>
              <a:rPr lang="en-US" altLang="zh-TW" sz="2400" b="1" dirty="0">
                <a:solidFill>
                  <a:srgbClr val="FF0000"/>
                </a:solidFill>
              </a:rPr>
              <a:t>additional scores </a:t>
            </a:r>
            <a:r>
              <a:rPr lang="en-US" altLang="zh-TW" sz="2400" dirty="0"/>
              <a:t>if you successfully </a:t>
            </a:r>
            <a:r>
              <a:rPr lang="en-US" altLang="zh-TW" sz="2400" b="1" dirty="0">
                <a:solidFill>
                  <a:srgbClr val="FF0000"/>
                </a:solidFill>
              </a:rPr>
              <a:t>implement and demo</a:t>
            </a:r>
            <a:r>
              <a:rPr lang="en-US" altLang="zh-TW" sz="2400" b="1" dirty="0"/>
              <a:t> </a:t>
            </a:r>
            <a:r>
              <a:rPr lang="en-US" altLang="zh-TW" sz="2400" dirty="0"/>
              <a:t>the following features.</a:t>
            </a:r>
          </a:p>
          <a:p>
            <a:pPr lvl="1"/>
            <a:r>
              <a:rPr lang="en-US" altLang="zh-TW" sz="2000" dirty="0"/>
              <a:t>Using texture. (e.g., hw1 teapot’s texture)</a:t>
            </a:r>
          </a:p>
          <a:p>
            <a:pPr lvl="1"/>
            <a:r>
              <a:rPr lang="en-US" altLang="zh-TW" sz="2000" dirty="0"/>
              <a:t>Camera rotation and translation.</a:t>
            </a:r>
          </a:p>
          <a:p>
            <a:pPr lvl="1"/>
            <a:r>
              <a:rPr lang="en-US" altLang="zh-TW" sz="2000" dirty="0"/>
              <a:t>Moving around. (e.g., running in circles)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E13BD6-81F7-D68F-EEE6-B8E3E163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39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579EB-DA96-CEE5-E715-1BD35552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684C0-B353-C817-8B6E-99425712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5911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Compress your files into a single file, e.g., zip</a:t>
            </a:r>
          </a:p>
          <a:p>
            <a:r>
              <a:rPr lang="en-US" altLang="zh-TW" sz="2400" dirty="0"/>
              <a:t>The zip file needs to include:</a:t>
            </a:r>
          </a:p>
          <a:p>
            <a:pPr lvl="1"/>
            <a:r>
              <a:rPr lang="en-US" altLang="zh-TW" sz="2000" dirty="0"/>
              <a:t>Source Code and Model Files</a:t>
            </a:r>
          </a:p>
          <a:p>
            <a:pPr lvl="1"/>
            <a:r>
              <a:rPr lang="en-US" altLang="zh-TW" sz="2000" dirty="0"/>
              <a:t>Report (.pdf), including:</a:t>
            </a:r>
            <a:br>
              <a:rPr lang="en-US" altLang="zh-TW" sz="2000" dirty="0"/>
            </a:br>
            <a:r>
              <a:rPr lang="en-US" altLang="zh-TW" sz="2000" dirty="0"/>
              <a:t>(1)</a:t>
            </a:r>
            <a:r>
              <a:rPr lang="zh-TW" altLang="en-US" sz="2000" dirty="0"/>
              <a:t> </a:t>
            </a:r>
            <a:r>
              <a:rPr lang="en-US" altLang="zh-TW" sz="2000" dirty="0"/>
              <a:t>Operating system and programming language (2)</a:t>
            </a:r>
            <a:r>
              <a:rPr lang="zh-TW" altLang="en-US" sz="2000" dirty="0"/>
              <a:t> </a:t>
            </a:r>
            <a:r>
              <a:rPr lang="en-US" altLang="zh-TW" sz="2000" dirty="0"/>
              <a:t>Method description and </a:t>
            </a:r>
            <a:br>
              <a:rPr lang="en-US" altLang="zh-TW" sz="2000" dirty="0"/>
            </a:br>
            <a:r>
              <a:rPr lang="en-US" altLang="zh-TW" sz="2000" dirty="0"/>
              <a:t>(3)</a:t>
            </a:r>
            <a:r>
              <a:rPr lang="zh-TW" altLang="en-US" sz="2000" dirty="0"/>
              <a:t> </a:t>
            </a:r>
            <a:r>
              <a:rPr lang="en-US" altLang="zh-TW" sz="2000" dirty="0"/>
              <a:t>How to run the program</a:t>
            </a:r>
          </a:p>
          <a:p>
            <a:pPr lvl="1"/>
            <a:r>
              <a:rPr lang="en-US" altLang="zh-TW" sz="2000" dirty="0"/>
              <a:t>Demo Video</a:t>
            </a:r>
          </a:p>
          <a:p>
            <a:r>
              <a:rPr lang="en-US" altLang="zh-TW" sz="2400" dirty="0"/>
              <a:t>Upload</a:t>
            </a:r>
            <a:r>
              <a:rPr lang="zh-TW" altLang="en-US" sz="2400" dirty="0"/>
              <a:t> </a:t>
            </a:r>
            <a:r>
              <a:rPr lang="en-US" altLang="zh-TW" sz="2400" dirty="0"/>
              <a:t>to</a:t>
            </a:r>
            <a:r>
              <a:rPr lang="zh-TW" altLang="en-US" sz="2400" dirty="0"/>
              <a:t> </a:t>
            </a:r>
            <a:r>
              <a:rPr lang="en-US" altLang="zh-TW" sz="2400" dirty="0"/>
              <a:t>Moodle:</a:t>
            </a:r>
          </a:p>
          <a:p>
            <a:pPr lvl="1"/>
            <a:r>
              <a:rPr lang="en-US" altLang="zh-TW" sz="2000" b="1" dirty="0">
                <a:solidFill>
                  <a:srgbClr val="FF0000"/>
                </a:solidFill>
              </a:rPr>
              <a:t>Deadline: 2024/01/08 (Mon.) 23:59</a:t>
            </a:r>
          </a:p>
          <a:p>
            <a:pPr lvl="1"/>
            <a:r>
              <a:rPr lang="en-US" altLang="zh-TW" sz="2000" dirty="0">
                <a:solidFill>
                  <a:schemeClr val="tx1"/>
                </a:solidFill>
              </a:rPr>
              <a:t>This homework </a:t>
            </a:r>
            <a:r>
              <a:rPr lang="en-US" altLang="zh-TW" sz="2000" b="1" dirty="0">
                <a:solidFill>
                  <a:srgbClr val="FF0000"/>
                </a:solidFill>
              </a:rPr>
              <a:t>does not</a:t>
            </a:r>
            <a:r>
              <a:rPr lang="en-US" altLang="zh-TW" sz="2000" dirty="0">
                <a:solidFill>
                  <a:schemeClr val="tx1"/>
                </a:solidFill>
              </a:rPr>
              <a:t> accept late submissions, please submit before deadline.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211C03-B5ED-EABA-F478-560358D2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72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FFA97-F87B-E773-839F-2B2A55AF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3C3CF-5637-6661-BC95-ED5D70A7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3D models</a:t>
            </a:r>
            <a:endParaRPr lang="en-US" altLang="zh-TW" sz="2400" dirty="0"/>
          </a:p>
          <a:p>
            <a:r>
              <a:rPr lang="en-US" altLang="zh-TW" sz="2400" dirty="0"/>
              <a:t>Skeletal Animation</a:t>
            </a:r>
          </a:p>
          <a:p>
            <a:pPr lvl="1"/>
            <a:r>
              <a:rPr lang="en-US" altLang="zh-TW" sz="2000" dirty="0">
                <a:hlinkClick r:id="rId3"/>
              </a:rPr>
              <a:t>https://learnopengl.com/Guest-Articles/2020/Skeletal-Animation</a:t>
            </a:r>
            <a:endParaRPr lang="en-US" altLang="zh-TW" sz="2000" dirty="0"/>
          </a:p>
          <a:p>
            <a:pPr lvl="1"/>
            <a:r>
              <a:rPr lang="en-US" altLang="zh-TW" sz="2000" dirty="0">
                <a:hlinkClick r:id="rId4"/>
              </a:rPr>
              <a:t>https://ogldev.org/www/tutorial38/tutorial38.html</a:t>
            </a:r>
            <a:endParaRPr lang="en-US" altLang="zh-TW" sz="2000" dirty="0"/>
          </a:p>
          <a:p>
            <a:pPr lvl="1"/>
            <a:r>
              <a:rPr lang="en-US" altLang="zh-TW" sz="2200" dirty="0">
                <a:hlinkClick r:id="rId5"/>
              </a:rPr>
              <a:t>https://youtu.be/f3Cr8Yx3GGA?si=8CYIR5KDOSVhWS_H</a:t>
            </a:r>
            <a:endParaRPr lang="en-US" altLang="zh-TW" sz="2200" dirty="0"/>
          </a:p>
          <a:p>
            <a:r>
              <a:rPr lang="en-US" altLang="zh-TW" sz="2400" dirty="0">
                <a:hlinkClick r:id="rId6"/>
              </a:rPr>
              <a:t>Assimp</a:t>
            </a:r>
            <a:r>
              <a:rPr lang="en-US" altLang="zh-TW" sz="2400" dirty="0"/>
              <a:t> (3D model importer) </a:t>
            </a:r>
          </a:p>
          <a:p>
            <a:r>
              <a:rPr lang="en-US" altLang="zh-TW" sz="2400" dirty="0">
                <a:hlinkClick r:id="rId7"/>
              </a:rPr>
              <a:t>Blender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4BAC7-15FE-9150-174C-8AA99316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6EBD-5344-4A03-9BF1-BAAE2198A444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654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mon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常用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mon" id="{0FE695B2-A1E8-41B4-BAB8-1B1E4A029DAB}" vid="{05990F3B-4F55-481D-ABB2-46C9B36DFD6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common</Template>
  <TotalTime>246</TotalTime>
  <Words>363</Words>
  <Application>Microsoft Office PowerPoint</Application>
  <PresentationFormat>寬螢幕</PresentationFormat>
  <Paragraphs>55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Calibri</vt:lpstr>
      <vt:lpstr>Times New Roman</vt:lpstr>
      <vt:lpstr>Wingdings 2</vt:lpstr>
      <vt:lpstr>common</vt:lpstr>
      <vt:lpstr>HW4 – Skeleton Animation</vt:lpstr>
      <vt:lpstr>Objectives</vt:lpstr>
      <vt:lpstr>Basic Requirements</vt:lpstr>
      <vt:lpstr>Additional</vt:lpstr>
      <vt:lpstr>Submission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張浩綸 CHANG HAO-LUN</dc:creator>
  <cp:lastModifiedBy>張浩綸 CHANG HAO-LUN</cp:lastModifiedBy>
  <cp:revision>33</cp:revision>
  <dcterms:created xsi:type="dcterms:W3CDTF">2023-10-29T04:48:50Z</dcterms:created>
  <dcterms:modified xsi:type="dcterms:W3CDTF">2023-12-18T03:53:27Z</dcterms:modified>
</cp:coreProperties>
</file>