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rVektEttwjLyWOVqZtoj24zJ5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4b00b3d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94b00b3d1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imes New Roman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imes New Roman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4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8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28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28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9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  <a:defRPr b="0" i="0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-truc/glm" TargetMode="External"/><Relationship Id="rId4" Type="http://schemas.openxmlformats.org/officeDocument/2006/relationships/hyperlink" Target="https://www.twblogs.net/a/5e4f454abd9eee101e84e8d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hyperlink" Target="https://stackoverflow.com/questions/49236745/opengl-translation-before-and-after-a-rotatio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itan.csit.rmit.edu.au/~e20068/teaching/i3dg&amp;a/2015/robot.c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hyperlink" Target="https://stackoverflow.com/questions/49236745/opengl-translation-before-and-after-a-rotati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lm.g-truc.net/0.9.4/api/a00206.html#ga3eed13fc5bcaff2f2204b12013bb83bf" TargetMode="External"/><Relationship Id="rId4" Type="http://schemas.openxmlformats.org/officeDocument/2006/relationships/hyperlink" Target="https://blog.csdn.net/sinat_36301420/article/details/89372482" TargetMode="External"/><Relationship Id="rId11" Type="http://schemas.openxmlformats.org/officeDocument/2006/relationships/hyperlink" Target="https://learnopengl.com/Getting-started/Transformations" TargetMode="External"/><Relationship Id="rId10" Type="http://schemas.openxmlformats.org/officeDocument/2006/relationships/hyperlink" Target="https://ogldev.org/index.html" TargetMode="External"/><Relationship Id="rId9" Type="http://schemas.openxmlformats.org/officeDocument/2006/relationships/hyperlink" Target="https://learnopengl.com/Guest-Articles/2021/Scene/Scene-Graph" TargetMode="External"/><Relationship Id="rId5" Type="http://schemas.openxmlformats.org/officeDocument/2006/relationships/hyperlink" Target="https://vincentxchen.blogspot.com/2011/04/opengl-hw2-solar-system-scene-graph.html" TargetMode="External"/><Relationship Id="rId6" Type="http://schemas.openxmlformats.org/officeDocument/2006/relationships/hyperlink" Target="https://github.com/Learus/solar-system-opengl" TargetMode="External"/><Relationship Id="rId7" Type="http://schemas.openxmlformats.org/officeDocument/2006/relationships/hyperlink" Target="https://titan.csit.rmit.edu.au/~e20068/teaching/i3dg&amp;a/2015/robot.c" TargetMode="External"/><Relationship Id="rId8" Type="http://schemas.openxmlformats.org/officeDocument/2006/relationships/hyperlink" Target="https://www.opengl.org/resources/libraries/glut/spec3/spec3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s://blog.roy4801.tw/2020/07/10/opengl/opengl-note-5/" TargetMode="External"/><Relationship Id="rId6" Type="http://schemas.openxmlformats.org/officeDocument/2006/relationships/hyperlink" Target="https://stackoverflow.com/questions/33958379/opengl-transform-matrix-order-is-backward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en-US"/>
              <a:t>Scene Graph Introduction</a:t>
            </a:r>
            <a:br>
              <a:rPr lang="en-US"/>
            </a:br>
            <a:r>
              <a:rPr lang="en-US"/>
              <a:t>And </a:t>
            </a:r>
            <a:br>
              <a:rPr lang="en-US"/>
            </a:br>
            <a:r>
              <a:rPr lang="en-US"/>
              <a:t>Object Transformation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4b00b3d1b_0_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GLM</a:t>
            </a:r>
            <a:endParaRPr/>
          </a:p>
        </p:txBody>
      </p:sp>
      <p:sp>
        <p:nvSpPr>
          <p:cNvPr id="171" name="Google Shape;171;g294b00b3d1b_0_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opengl math library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setup in visual studio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Code - Rotate</a:t>
            </a:r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將Model進行旋轉。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傳入參數為Model matrix (4*4 matrix)、旋轉</a:t>
            </a:r>
            <a:r>
              <a:rPr b="1" lang="en-US" sz="2400" u="sng">
                <a:solidFill>
                  <a:srgbClr val="FF0000"/>
                </a:solidFill>
              </a:rPr>
              <a:t>弧度</a:t>
            </a:r>
            <a:r>
              <a:rPr lang="en-US" sz="2400"/>
              <a:t>、轉軸。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以原點為中心，所以旋轉的時候要先讓物體回到原點…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3561" y="3860830"/>
            <a:ext cx="6160441" cy="74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Code - Rotate</a:t>
            </a:r>
            <a:endParaRPr/>
          </a:p>
        </p:txBody>
      </p:sp>
      <p:sp>
        <p:nvSpPr>
          <p:cNvPr id="184" name="Google Shape;184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Rotate是以原點為中心，所以旋轉的位置不同會讓結果產生差異。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85" name="Google Shape;185;p11"/>
          <p:cNvSpPr/>
          <p:nvPr/>
        </p:nvSpPr>
        <p:spPr>
          <a:xfrm>
            <a:off x="2566599" y="3154812"/>
            <a:ext cx="478972" cy="412908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2415582" y="2934847"/>
            <a:ext cx="705394" cy="705394"/>
          </a:xfrm>
          <a:custGeom>
            <a:rect b="b" l="l" r="r" t="t"/>
            <a:pathLst>
              <a:path extrusionOk="0" h="120000" w="120000">
                <a:moveTo>
                  <a:pt x="19043" y="27687"/>
                </a:moveTo>
                <a:lnTo>
                  <a:pt x="19043" y="27687"/>
                </a:lnTo>
                <a:cubicBezTo>
                  <a:pt x="29864" y="13972"/>
                  <a:pt x="46831" y="6583"/>
                  <a:pt x="64243" y="8004"/>
                </a:cubicBezTo>
                <a:cubicBezTo>
                  <a:pt x="81655" y="9425"/>
                  <a:pt x="97200" y="19467"/>
                  <a:pt x="105654" y="34755"/>
                </a:cubicBezTo>
                <a:lnTo>
                  <a:pt x="113104" y="32809"/>
                </a:lnTo>
                <a:lnTo>
                  <a:pt x="106819" y="47774"/>
                </a:lnTo>
                <a:lnTo>
                  <a:pt x="90635" y="38676"/>
                </a:lnTo>
                <a:lnTo>
                  <a:pt x="98063" y="36737"/>
                </a:lnTo>
                <a:lnTo>
                  <a:pt x="98063" y="36737"/>
                </a:lnTo>
                <a:cubicBezTo>
                  <a:pt x="90452" y="24284"/>
                  <a:pt x="77230" y="16341"/>
                  <a:pt x="62661" y="15471"/>
                </a:cubicBezTo>
                <a:cubicBezTo>
                  <a:pt x="48092" y="14600"/>
                  <a:pt x="34018" y="20911"/>
                  <a:pt x="24978" y="32370"/>
                </a:cubicBezTo>
                <a:close/>
              </a:path>
            </a:pathLst>
          </a:cu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1"/>
          <p:cNvSpPr/>
          <p:nvPr/>
        </p:nvSpPr>
        <p:spPr>
          <a:xfrm rot="1304796">
            <a:off x="5251080" y="3192725"/>
            <a:ext cx="478972" cy="412908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5100063" y="2972760"/>
            <a:ext cx="705394" cy="705394"/>
          </a:xfrm>
          <a:custGeom>
            <a:rect b="b" l="l" r="r" t="t"/>
            <a:pathLst>
              <a:path extrusionOk="0" h="120000" w="120000">
                <a:moveTo>
                  <a:pt x="19043" y="27687"/>
                </a:moveTo>
                <a:lnTo>
                  <a:pt x="19043" y="27687"/>
                </a:lnTo>
                <a:cubicBezTo>
                  <a:pt x="29864" y="13972"/>
                  <a:pt x="46831" y="6583"/>
                  <a:pt x="64243" y="8004"/>
                </a:cubicBezTo>
                <a:cubicBezTo>
                  <a:pt x="81655" y="9425"/>
                  <a:pt x="97200" y="19467"/>
                  <a:pt x="105654" y="34755"/>
                </a:cubicBezTo>
                <a:lnTo>
                  <a:pt x="113104" y="32809"/>
                </a:lnTo>
                <a:lnTo>
                  <a:pt x="106819" y="47774"/>
                </a:lnTo>
                <a:lnTo>
                  <a:pt x="90635" y="38676"/>
                </a:lnTo>
                <a:lnTo>
                  <a:pt x="98063" y="36737"/>
                </a:lnTo>
                <a:lnTo>
                  <a:pt x="98063" y="36737"/>
                </a:lnTo>
                <a:cubicBezTo>
                  <a:pt x="90452" y="24284"/>
                  <a:pt x="77230" y="16341"/>
                  <a:pt x="62661" y="15471"/>
                </a:cubicBezTo>
                <a:cubicBezTo>
                  <a:pt x="48092" y="14600"/>
                  <a:pt x="34018" y="20911"/>
                  <a:pt x="24978" y="32370"/>
                </a:cubicBezTo>
                <a:close/>
              </a:path>
            </a:pathLst>
          </a:cu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7967683" y="3389530"/>
            <a:ext cx="75614" cy="75614"/>
          </a:xfrm>
          <a:prstGeom prst="ellipse">
            <a:avLst/>
          </a:prstGeom>
          <a:solidFill>
            <a:srgbClr val="002060"/>
          </a:solidFill>
          <a:ln cap="flat" cmpd="sng" w="158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0" name="Google Shape;190;p11"/>
          <p:cNvCxnSpPr/>
          <p:nvPr/>
        </p:nvCxnSpPr>
        <p:spPr>
          <a:xfrm>
            <a:off x="8320631" y="3431399"/>
            <a:ext cx="760476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11"/>
          <p:cNvSpPr/>
          <p:nvPr/>
        </p:nvSpPr>
        <p:spPr>
          <a:xfrm>
            <a:off x="2778258" y="3361266"/>
            <a:ext cx="75614" cy="75614"/>
          </a:xfrm>
          <a:prstGeom prst="ellipse">
            <a:avLst/>
          </a:prstGeom>
          <a:solidFill>
            <a:srgbClr val="002060"/>
          </a:solidFill>
          <a:ln cap="flat" cmpd="sng" w="158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5464207" y="3399179"/>
            <a:ext cx="75614" cy="75614"/>
          </a:xfrm>
          <a:prstGeom prst="ellipse">
            <a:avLst/>
          </a:prstGeom>
          <a:solidFill>
            <a:srgbClr val="002060"/>
          </a:solidFill>
          <a:ln cap="flat" cmpd="sng" w="158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1"/>
          <p:cNvSpPr/>
          <p:nvPr/>
        </p:nvSpPr>
        <p:spPr>
          <a:xfrm rot="1304796">
            <a:off x="9394866" y="3153570"/>
            <a:ext cx="478972" cy="412908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2730471" y="4924483"/>
            <a:ext cx="75614" cy="75614"/>
          </a:xfrm>
          <a:prstGeom prst="ellipse">
            <a:avLst/>
          </a:prstGeom>
          <a:solidFill>
            <a:srgbClr val="002060"/>
          </a:solidFill>
          <a:ln cap="flat" cmpd="sng" w="158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4140208" y="4762997"/>
            <a:ext cx="478972" cy="412908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6" name="Google Shape;196;p11"/>
          <p:cNvCxnSpPr/>
          <p:nvPr/>
        </p:nvCxnSpPr>
        <p:spPr>
          <a:xfrm>
            <a:off x="3153853" y="4973221"/>
            <a:ext cx="760476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11"/>
          <p:cNvSpPr/>
          <p:nvPr/>
        </p:nvSpPr>
        <p:spPr>
          <a:xfrm>
            <a:off x="5478699" y="4928253"/>
            <a:ext cx="75614" cy="75614"/>
          </a:xfrm>
          <a:prstGeom prst="ellipse">
            <a:avLst/>
          </a:prstGeom>
          <a:solidFill>
            <a:srgbClr val="002060"/>
          </a:solidFill>
          <a:ln cap="flat" cmpd="sng" w="158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6831286" y="4766767"/>
            <a:ext cx="478972" cy="412908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1"/>
          <p:cNvSpPr/>
          <p:nvPr/>
        </p:nvSpPr>
        <p:spPr>
          <a:xfrm rot="7125722">
            <a:off x="6215876" y="5082551"/>
            <a:ext cx="1044792" cy="816801"/>
          </a:xfrm>
          <a:custGeom>
            <a:rect b="b" l="l" r="r" t="t"/>
            <a:pathLst>
              <a:path extrusionOk="0" h="120000" w="120000">
                <a:moveTo>
                  <a:pt x="22698" y="22356"/>
                </a:moveTo>
                <a:lnTo>
                  <a:pt x="22698" y="22356"/>
                </a:lnTo>
                <a:cubicBezTo>
                  <a:pt x="33900" y="11949"/>
                  <a:pt x="49194" y="6727"/>
                  <a:pt x="64660" y="8027"/>
                </a:cubicBezTo>
                <a:cubicBezTo>
                  <a:pt x="80126" y="9327"/>
                  <a:pt x="94261" y="17023"/>
                  <a:pt x="103443" y="29144"/>
                </a:cubicBezTo>
                <a:lnTo>
                  <a:pt x="108938" y="27309"/>
                </a:lnTo>
                <a:lnTo>
                  <a:pt x="108041" y="43953"/>
                </a:lnTo>
                <a:lnTo>
                  <a:pt x="91372" y="33176"/>
                </a:lnTo>
                <a:lnTo>
                  <a:pt x="96784" y="31369"/>
                </a:lnTo>
                <a:lnTo>
                  <a:pt x="96784" y="31369"/>
                </a:lnTo>
                <a:cubicBezTo>
                  <a:pt x="88364" y="22013"/>
                  <a:pt x="76191" y="16273"/>
                  <a:pt x="63100" y="15484"/>
                </a:cubicBezTo>
                <a:cubicBezTo>
                  <a:pt x="50008" y="14696"/>
                  <a:pt x="37141" y="18928"/>
                  <a:pt x="27494" y="27196"/>
                </a:cubicBezTo>
                <a:close/>
              </a:path>
            </a:pathLst>
          </a:cu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7967683" y="4924483"/>
            <a:ext cx="75614" cy="75614"/>
          </a:xfrm>
          <a:prstGeom prst="ellipse">
            <a:avLst/>
          </a:prstGeom>
          <a:solidFill>
            <a:srgbClr val="002060"/>
          </a:solidFill>
          <a:ln cap="flat" cmpd="sng" w="158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9035629" y="5621979"/>
            <a:ext cx="478972" cy="412908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" name="Google Shape;202;p11"/>
          <p:cNvCxnSpPr/>
          <p:nvPr/>
        </p:nvCxnSpPr>
        <p:spPr>
          <a:xfrm>
            <a:off x="1596000" y="4248727"/>
            <a:ext cx="90000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11"/>
          <p:cNvCxnSpPr/>
          <p:nvPr/>
        </p:nvCxnSpPr>
        <p:spPr>
          <a:xfrm>
            <a:off x="4980171" y="2448727"/>
            <a:ext cx="0" cy="3600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1"/>
          <p:cNvCxnSpPr/>
          <p:nvPr/>
        </p:nvCxnSpPr>
        <p:spPr>
          <a:xfrm>
            <a:off x="7727989" y="2448727"/>
            <a:ext cx="0" cy="3600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1"/>
          <p:cNvSpPr txBox="1"/>
          <p:nvPr/>
        </p:nvSpPr>
        <p:spPr>
          <a:xfrm>
            <a:off x="1747444" y="3191756"/>
            <a:ext cx="390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1749754" y="4769126"/>
            <a:ext cx="390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Code - Translate</a:t>
            </a:r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將Model進行平移。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傳入參數為Model matrix (4*4 matrix) 、(x, y, z)方向的變化量。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311" y="3429000"/>
            <a:ext cx="6287377" cy="93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Code - Scale</a:t>
            </a:r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改變Model的長寬高比例。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傳入參數為Model matrix、(x, y, z)方向的比例。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259" y="3429000"/>
            <a:ext cx="5963482" cy="12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Example 1 – Sun &amp; Earth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1158" y="1845734"/>
            <a:ext cx="7050644" cy="352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Example 1 – Sun &amp; Earth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1097280" y="229831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太陽不會動</a:t>
            </a:r>
            <a:r>
              <a:rPr b="1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b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整個系統的原點(Root)，接著T1會分出T2和Sun兩個節點。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地球繞著太陽公轉：</a:t>
            </a:r>
            <a:b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地球公轉，有Rotate和Translate。由於Rotate會在系統的原點，所以會先移動軌道半徑的距離，再旋轉。但是以OpenGL(或是Computer Graphic)的執行方式步驟上會倒過來: R → T。</a:t>
            </a: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地球自轉：</a:t>
            </a:r>
            <a:b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負責地球自轉，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也就是</a:t>
            </a: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Rotate。由於這個地球的座標系統已經透過T2的T移到離中心軌道半徑距離的軌道上，所以只需要旋轉就好。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月球繞著地球公轉：</a:t>
            </a:r>
            <a:b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T4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負責月球繞著地球公轉，方式和T2地球繞太陽轉一樣，R → T。</a:t>
            </a: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5380" y="0"/>
            <a:ext cx="4596620" cy="229831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/>
          <p:nvPr/>
        </p:nvSpPr>
        <p:spPr>
          <a:xfrm>
            <a:off x="2251363" y="3881250"/>
            <a:ext cx="9165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998E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https://stackoverflow.com/questions/49236745/opengl-translation-before-and-after-a-rotation</a:t>
            </a:r>
            <a:endParaRPr sz="1800">
              <a:solidFill>
                <a:srgbClr val="2998E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Example 1 – Sun &amp; Earth</a:t>
            </a:r>
            <a:endParaRPr/>
          </a:p>
        </p:txBody>
      </p:sp>
      <p:sp>
        <p:nvSpPr>
          <p:cNvPr id="241" name="Google Shape;241;p16"/>
          <p:cNvSpPr txBox="1"/>
          <p:nvPr>
            <p:ph idx="1" type="body"/>
          </p:nvPr>
        </p:nvSpPr>
        <p:spPr>
          <a:xfrm>
            <a:off x="7595379" y="2466110"/>
            <a:ext cx="4596620" cy="3824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glPushMatrix: push 當下的 transform matrix 到 stack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glPopMatrix: pop stack </a:t>
            </a:r>
            <a:r>
              <a:rPr lang="en-US"/>
              <a:t>最頂端的 transform matrix</a:t>
            </a:r>
            <a:endParaRPr/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5380" y="0"/>
            <a:ext cx="4596620" cy="229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1865744"/>
            <a:ext cx="2330721" cy="499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Example 2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Robot Arm</a:t>
            </a:r>
            <a:endParaRPr/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1956" y="1845734"/>
            <a:ext cx="5589847" cy="501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8543" y="2515426"/>
            <a:ext cx="2743200" cy="277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7405300" y="5767825"/>
            <a:ext cx="4529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https://stackoverflow.com/questions/49236745/opengl-translation-before-and-after-a-rotation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57" name="Google Shape;257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u="sng">
                <a:solidFill>
                  <a:schemeClr val="hlink"/>
                </a:solidFill>
                <a:hlinkClick r:id="rId3"/>
              </a:rPr>
              <a:t>glm transform official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u="sng">
                <a:solidFill>
                  <a:schemeClr val="hlink"/>
                </a:solidFill>
                <a:hlinkClick r:id="rId4"/>
              </a:rPr>
              <a:t>glm transform example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u="sng">
                <a:solidFill>
                  <a:schemeClr val="hlink"/>
                </a:solidFill>
                <a:hlinkClick r:id="rId5"/>
              </a:rPr>
              <a:t>solar system scene graph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u="sng">
                <a:solidFill>
                  <a:schemeClr val="hlink"/>
                </a:solidFill>
                <a:hlinkClick r:id="rId6"/>
              </a:rPr>
              <a:t>solar system code example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u="sng">
                <a:solidFill>
                  <a:schemeClr val="hlink"/>
                </a:solidFill>
                <a:hlinkClick r:id="rId7"/>
              </a:rPr>
              <a:t>robot code example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Char char=" "/>
            </a:pPr>
            <a:r>
              <a:rPr lang="en-US" u="sng">
                <a:solidFill>
                  <a:srgbClr val="2998E3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glut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Char char=" 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https://learnopengl.com/Guest-Articles/2021/Scene/Scene-Graph</a:t>
            </a:r>
            <a:r>
              <a:rPr lang="en-US" sz="1800">
                <a:solidFill>
                  <a:srgbClr val="000000"/>
                </a:solidFill>
              </a:rPr>
              <a:t> 自己建立 scene graph 階層關係(不透過 </a:t>
            </a:r>
            <a:r>
              <a:rPr lang="en-US">
                <a:solidFill>
                  <a:srgbClr val="404040"/>
                </a:solidFill>
              </a:rPr>
              <a:t>glPushMatrix、glPopMatrix</a:t>
            </a:r>
            <a:r>
              <a:rPr lang="en-US" sz="1800">
                <a:solidFill>
                  <a:srgbClr val="000000"/>
                </a:solidFill>
              </a:rPr>
              <a:t>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Recommend sites: 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ogldev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LearnOpenGL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Scene Graph Introduction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Object Transformation Coding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Examples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Scene Graph是一種樹狀資料結構，用來儲存場景中的Object Data。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1個Node可以有0或多個Children。</a:t>
            </a:r>
            <a:endParaRPr sz="20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1個Node只能有1個Parent。</a:t>
            </a:r>
            <a:endParaRPr sz="2000"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表示每個Node間的層級(Hierarchy)關係。</a:t>
            </a:r>
            <a:endParaRPr/>
          </a:p>
        </p:txBody>
      </p:sp>
      <p:pic>
        <p:nvPicPr>
          <p:cNvPr descr="Diagram&#10;&#10;Description automatically generated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436" y="2752436"/>
            <a:ext cx="4105564" cy="4105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 的圖片&#10;&#10;自動產生的描述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7971" y="3750733"/>
            <a:ext cx="2743200" cy="278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imes New Roman"/>
              <a:buNone/>
            </a:pPr>
            <a:r>
              <a:rPr lang="en-US" sz="4000"/>
              <a:t>Hierarchy Relation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下圖表示場景中的3個Object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9975" y="2362198"/>
            <a:ext cx="3581401" cy="358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5014125" y="3898200"/>
            <a:ext cx="509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704225" y="3388800"/>
            <a:ext cx="8445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783500" y="3388800"/>
            <a:ext cx="8445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825" y="2362190"/>
            <a:ext cx="844500" cy="347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imes New Roman"/>
              <a:buNone/>
            </a:pPr>
            <a:r>
              <a:rPr lang="en-US" sz="4000"/>
              <a:t>Hierarchy Relation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當Child node移動時，Parent node不會受到影響。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9975" y="2362198"/>
            <a:ext cx="3581401" cy="35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imes New Roman"/>
              <a:buNone/>
            </a:pPr>
            <a:r>
              <a:rPr lang="en-US" sz="4000"/>
              <a:t>Hierarchy Relation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當Parent node移動時，Child node也會跟著被帶動。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如果Node間層級的關係被破壞，可能會產生奇怪的行為…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827" y="2724378"/>
            <a:ext cx="3547173" cy="354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323" y="2701228"/>
            <a:ext cx="3547172" cy="3547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-US" sz="3600"/>
              <a:t>Hierarchy Relation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366280" y="1931459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每個Node / Model，都會有一個相對於 Parent 的 </a:t>
            </a:r>
            <a:r>
              <a:rPr lang="en-US" sz="2400"/>
              <a:t>Global space 的</a:t>
            </a:r>
            <a:r>
              <a:rPr lang="en-US" sz="2400"/>
              <a:t>Local space，表示其相對於Parent的位置。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當要渲染時要去計算他們在場景中的實際位置，也就是 Global space。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Root 的 Local Space 就是它的 </a:t>
            </a:r>
            <a:r>
              <a:rPr lang="en-US" sz="2400"/>
              <a:t>Global</a:t>
            </a:r>
            <a:r>
              <a:rPr lang="en-US" sz="2400"/>
              <a:t> Space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W: global matrix(傳給 shader)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M: local matrix(transformation matrix)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=&gt; Translate*Rotation*Scale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8654" y="3565236"/>
            <a:ext cx="3292764" cy="3292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9234" y="3562348"/>
            <a:ext cx="3292765" cy="32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706160" y="5275374"/>
            <a:ext cx="32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2998E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</a:t>
            </a:r>
            <a:endParaRPr b="0" i="0" sz="1800" u="none" cap="none" strike="noStrike">
              <a:solidFill>
                <a:srgbClr val="2998E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706150" y="5644675"/>
            <a:ext cx="4031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https://stackoverflow.com/questions/33958379/opengl-transform-matrix-order-is-backwards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-US" sz="3600"/>
              <a:t>Hierarchy Relation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對所有的 </a:t>
            </a:r>
            <a:r>
              <a:rPr lang="en-US" sz="2400"/>
              <a:t>descendant </a:t>
            </a:r>
            <a:r>
              <a:rPr lang="en-US" sz="2400"/>
              <a:t>node 進行迭代運算。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透過它的 Parent node 和本身的 Transformation matrix 計算出它的 global matrix。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783" y="2941783"/>
            <a:ext cx="3916218" cy="3916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-US" sz="3600"/>
              <a:t>Hierarchy Relation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持續到完成所有Node的計算。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當某個 Node 的 Local space 被改變時，</a:t>
            </a:r>
            <a:r>
              <a:rPr lang="en-US" sz="2400"/>
              <a:t>他自己的 global space 會改變，而</a:t>
            </a:r>
            <a:r>
              <a:rPr lang="en-US" sz="2400"/>
              <a:t>它的 descendant node 的 global space 也會跟著改變，但 </a:t>
            </a:r>
            <a:r>
              <a:rPr lang="en-US" sz="2400"/>
              <a:t>descendant </a:t>
            </a:r>
            <a:r>
              <a:rPr lang="en-US" sz="2400"/>
              <a:t>node 的 Local space(Transformation matrix) 不會受到影響。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1927" y="2927927"/>
            <a:ext cx="3930073" cy="393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2022-10-26T08:20:22Z</dcterms:created>
  <dc:creator>張浩綸</dc:creator>
</cp:coreProperties>
</file>