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7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yle\NSS_Data_Analytics\projects\lahaman-baseball-KYandow\scripts\Pitching%202015%20Analysis%20-%20Lefties%20v%20Righti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yle\NSS_Data_Analytics\projects\lahaman-baseball-KYandow\scripts\Pitching%202015%20Analysis%20-%20Lefties%20v%20Rightie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le\NSS_Data_Analytics\projects\lahaman-baseball-KYandow\scripts\Pitching%202015%20Analysis%20-%20Lefties%20v%20Right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yle\NSS_Data_Analytics\projects\lahaman-baseball-KYandow\scripts\Pitching%202015%20Analysis%20-%20Lefties%20v%20Rightie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le\NSS_Data_Analytics\projects\lahaman-baseball-KYandow\scripts\Pitching%202015%20Analysis%20-%20Lefties%20v%20Righti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le\NSS_Data_Analytics\projects\lahaman-baseball-KYandow\scripts\Pitching%202015%20Analysis%20-%20Lefties%20v%20Righti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le\NSS_Data_Analytics\projects\lahaman-baseball-KYandow\scripts\Pitching%202015%20Analysis%20-%20Lefties%20v%20Righti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[Pitching 2015 Analysis - Lefties v Righties.xlsx]Sheet1!PivotTable1</c:name>
    <c:fmtId val="13"/>
  </c:pivotSource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Change Up Speed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E86A1C"/>
          </a:solidFill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7030A0"/>
          </a:solidFill>
          <a:ln>
            <a:solidFill>
              <a:srgbClr val="7030A0"/>
            </a:solidFill>
          </a:ln>
        </c:spPr>
      </c:pivotFmt>
      <c:pivotFmt>
        <c:idx val="30"/>
        <c:marker>
          <c:symbol val="none"/>
        </c:marker>
      </c:pivotFmt>
      <c:pivotFmt>
        <c:idx val="3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rgbClr val="E86A1C"/>
          </a:solidFill>
        </c:spPr>
      </c:pivotFmt>
      <c:pivotFmt>
        <c:idx val="34"/>
        <c:spPr>
          <a:solidFill>
            <a:srgbClr val="7030A0"/>
          </a:solidFill>
        </c:spPr>
      </c:pivotFmt>
      <c:pivotFmt>
        <c:idx val="3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rgbClr val="E86A1C"/>
          </a:solidFill>
        </c:spPr>
      </c:pivotFmt>
      <c:pivotFmt>
        <c:idx val="37"/>
        <c:spPr>
          <a:solidFill>
            <a:srgbClr val="7030A0"/>
          </a:solidFill>
        </c:spPr>
      </c:pivotFmt>
      <c:pivotFmt>
        <c:idx val="3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rgbClr val="E86A1C"/>
          </a:solidFill>
        </c:spPr>
      </c:pivotFmt>
      <c:pivotFmt>
        <c:idx val="40"/>
        <c:spPr>
          <a:solidFill>
            <a:srgbClr val="7030A0"/>
          </a:solidFill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E86A1C"/>
              </a:solidFill>
            </c:spPr>
            <c:extLst>
              <c:ext xmlns:c16="http://schemas.microsoft.com/office/drawing/2014/chart" uri="{C3380CC4-5D6E-409C-BE32-E72D297353CC}">
                <c16:uniqueId val="{00000001-E6E0-4740-A1AF-BB490B2D600D}"/>
              </c:ext>
            </c:extLst>
          </c:dPt>
          <c:dPt>
            <c:idx val="1"/>
            <c:invertIfNegative val="0"/>
            <c:bubble3D val="0"/>
            <c:spPr>
              <a:solidFill>
                <a:srgbClr val="7030A0"/>
              </a:solidFill>
            </c:spPr>
            <c:extLst>
              <c:ext xmlns:c16="http://schemas.microsoft.com/office/drawing/2014/chart" uri="{C3380CC4-5D6E-409C-BE32-E72D297353CC}">
                <c16:uniqueId val="{00000003-E6E0-4740-A1AF-BB490B2D600D}"/>
              </c:ext>
            </c:extLst>
          </c:dPt>
          <c:cat>
            <c:strRef>
              <c:f>Sheet1!$A$4:$A$6</c:f>
              <c:strCache>
                <c:ptCount val="2"/>
                <c:pt idx="0">
                  <c:v>L</c:v>
                </c:pt>
                <c:pt idx="1">
                  <c:v>R</c:v>
                </c:pt>
              </c:strCache>
            </c:strRef>
          </c:cat>
          <c:val>
            <c:numRef>
              <c:f>Sheet1!$B$4:$B$6</c:f>
              <c:numCache>
                <c:formatCode>General</c:formatCode>
                <c:ptCount val="2"/>
                <c:pt idx="0">
                  <c:v>83.08</c:v>
                </c:pt>
                <c:pt idx="1">
                  <c:v>86.24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E0-4740-A1AF-BB490B2D60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923072"/>
        <c:axId val="509912904"/>
      </c:barChart>
      <c:catAx>
        <c:axId val="50992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09912904"/>
        <c:crosses val="autoZero"/>
        <c:auto val="1"/>
        <c:lblAlgn val="ctr"/>
        <c:lblOffset val="100"/>
        <c:noMultiLvlLbl val="0"/>
      </c:catAx>
      <c:valAx>
        <c:axId val="509912904"/>
        <c:scaling>
          <c:orientation val="minMax"/>
          <c:max val="95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09923072"/>
        <c:crosses val="autoZero"/>
        <c:crossBetween val="between"/>
      </c:valAx>
    </c:plotArea>
    <c:plotVisOnly val="1"/>
    <c:dispBlanksAs val="gap"/>
    <c:showDLblsOverMax val="0"/>
    <c:extLst/>
  </c:chart>
  <c:spPr>
    <a:ln w="12700">
      <a:solidFill>
        <a:schemeClr val="tx1"/>
      </a:solidFill>
    </a:ln>
  </c:spPr>
  <c:txPr>
    <a:bodyPr/>
    <a:lstStyle/>
    <a:p>
      <a:pPr>
        <a:defRPr b="1"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latin typeface="Avenir Next LT Pro" panose="020B0504020202020204" pitchFamily="34" charset="0"/>
        </a:defRPr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[Pitching 2015 Analysis - Lefties v Righties.xlsx]Sheet1!PivotTable4</c:name>
    <c:fmtId val="9"/>
  </c:pivotSource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Fastball Speed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7030A0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E86A1C"/>
          </a:solidFill>
          <a:ln>
            <a:noFill/>
          </a:ln>
          <a:effectLst/>
        </c:spP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E86A1C"/>
          </a:solidFill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7030A0"/>
          </a:solidFill>
        </c:spPr>
      </c:pivotFmt>
      <c:pivotFmt>
        <c:idx val="11"/>
        <c:spPr>
          <a:solidFill>
            <a:srgbClr val="E86A1C"/>
          </a:solidFill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7030A0"/>
          </a:solidFill>
        </c:spPr>
      </c:pivotFmt>
      <c:pivotFmt>
        <c:idx val="13"/>
        <c:spPr>
          <a:solidFill>
            <a:srgbClr val="E86A1C"/>
          </a:solidFill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7030A0"/>
          </a:solidFill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86A1C"/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rgbClr val="7030A0"/>
              </a:solidFill>
            </c:spPr>
            <c:extLst>
              <c:ext xmlns:c16="http://schemas.microsoft.com/office/drawing/2014/chart" uri="{C3380CC4-5D6E-409C-BE32-E72D297353CC}">
                <c16:uniqueId val="{00000001-01FA-40D8-8938-4F41AF927A61}"/>
              </c:ext>
            </c:extLst>
          </c:dPt>
          <c:cat>
            <c:strRef>
              <c:f>Sheet1!$F$20:$F$22</c:f>
              <c:strCache>
                <c:ptCount val="2"/>
                <c:pt idx="0">
                  <c:v>L</c:v>
                </c:pt>
                <c:pt idx="1">
                  <c:v>R</c:v>
                </c:pt>
              </c:strCache>
            </c:strRef>
          </c:cat>
          <c:val>
            <c:numRef>
              <c:f>Sheet1!$G$20:$G$22</c:f>
              <c:numCache>
                <c:formatCode>General</c:formatCode>
                <c:ptCount val="2"/>
                <c:pt idx="0">
                  <c:v>91.92</c:v>
                </c:pt>
                <c:pt idx="1">
                  <c:v>94.07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FA-40D8-8938-4F41AF927A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5036920"/>
        <c:axId val="545041184"/>
      </c:barChart>
      <c:catAx>
        <c:axId val="545036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45041184"/>
        <c:crosses val="autoZero"/>
        <c:auto val="1"/>
        <c:lblAlgn val="ctr"/>
        <c:lblOffset val="100"/>
        <c:noMultiLvlLbl val="0"/>
      </c:catAx>
      <c:valAx>
        <c:axId val="545041184"/>
        <c:scaling>
          <c:orientation val="minMax"/>
          <c:max val="95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45036920"/>
        <c:crosses val="autoZero"/>
        <c:crossBetween val="between"/>
      </c:valAx>
    </c:plotArea>
    <c:plotVisOnly val="1"/>
    <c:dispBlanksAs val="gap"/>
    <c:showDLblsOverMax val="0"/>
    <c:extLst/>
  </c:chart>
  <c:spPr>
    <a:ln w="12700">
      <a:solidFill>
        <a:schemeClr val="tx1"/>
      </a:solidFill>
    </a:ln>
  </c:spPr>
  <c:txPr>
    <a:bodyPr/>
    <a:lstStyle/>
    <a:p>
      <a:pPr>
        <a:defRPr b="1">
          <a:latin typeface="Avenir Next LT Pro" panose="020B0504020202020204" pitchFamily="34" charset="0"/>
        </a:defRPr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[Pitching 2015 Analysis - Lefties v Righties.xlsx]Sheet1!PivotTable3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r>
              <a:rPr lang="en-US" sz="2000"/>
              <a:t>Slider Speed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/>
              </a:solidFill>
              <a:latin typeface="Avenir Next LT Pro" panose="020B0504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7030A0"/>
          </a:solidFill>
          <a:ln>
            <a:noFill/>
          </a:ln>
          <a:effectLst/>
        </c:spPr>
      </c:pivotFmt>
      <c:pivotFmt>
        <c:idx val="6"/>
        <c:spPr>
          <a:solidFill>
            <a:srgbClr val="E86A1C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E86A1C"/>
          </a:solidFill>
          <a:ln>
            <a:noFill/>
          </a:ln>
          <a:effectLst/>
        </c:spPr>
      </c:pivotFmt>
      <c:pivotFmt>
        <c:idx val="11"/>
        <c:spPr>
          <a:solidFill>
            <a:srgbClr val="7030A0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E86A1C"/>
          </a:solidFill>
          <a:ln>
            <a:noFill/>
          </a:ln>
          <a:effectLst/>
        </c:spPr>
      </c:pivotFmt>
      <c:pivotFmt>
        <c:idx val="14"/>
        <c:spPr>
          <a:solidFill>
            <a:srgbClr val="7030A0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E86A1C"/>
          </a:solidFill>
          <a:ln>
            <a:noFill/>
          </a:ln>
          <a:effectLst/>
        </c:spPr>
      </c:pivotFmt>
      <c:pivotFmt>
        <c:idx val="17"/>
        <c:spPr>
          <a:solidFill>
            <a:srgbClr val="7030A0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Sheet1!$G$24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86A1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42F-4D64-8BD8-970A8F8F2DA4}"/>
              </c:ext>
            </c:extLst>
          </c:dPt>
          <c:dPt>
            <c:idx val="1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42F-4D64-8BD8-970A8F8F2DA4}"/>
              </c:ext>
            </c:extLst>
          </c:dPt>
          <c:cat>
            <c:strRef>
              <c:f>Sheet1!$F$25:$F$27</c:f>
              <c:strCache>
                <c:ptCount val="2"/>
                <c:pt idx="0">
                  <c:v>L</c:v>
                </c:pt>
                <c:pt idx="1">
                  <c:v>R</c:v>
                </c:pt>
              </c:strCache>
            </c:strRef>
          </c:cat>
          <c:val>
            <c:numRef>
              <c:f>Sheet1!$G$25:$G$27</c:f>
              <c:numCache>
                <c:formatCode>General</c:formatCode>
                <c:ptCount val="2"/>
                <c:pt idx="0">
                  <c:v>83.69</c:v>
                </c:pt>
                <c:pt idx="1">
                  <c:v>85.31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2F-4D64-8BD8-970A8F8F2D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5036920"/>
        <c:axId val="545041184"/>
      </c:barChart>
      <c:catAx>
        <c:axId val="545036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545041184"/>
        <c:crosses val="autoZero"/>
        <c:auto val="1"/>
        <c:lblAlgn val="ctr"/>
        <c:lblOffset val="100"/>
        <c:noMultiLvlLbl val="0"/>
      </c:catAx>
      <c:valAx>
        <c:axId val="545041184"/>
        <c:scaling>
          <c:orientation val="minMax"/>
          <c:max val="95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545036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 b="1">
          <a:solidFill>
            <a:schemeClr val="tx1"/>
          </a:solidFill>
          <a:latin typeface="Avenir Next LT Pro" panose="020B05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[Pitching 2015 Analysis - Lefties v Righties.xlsx]Sheet6!PivotTable8</c:name>
    <c:fmtId val="5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Batting Average on Balls in Play</a:t>
            </a:r>
          </a:p>
        </c:rich>
      </c:tx>
      <c:layout>
        <c:manualLayout>
          <c:xMode val="edge"/>
          <c:yMode val="edge"/>
          <c:x val="0.14002682291965501"/>
          <c:y val="3.7425539198904484E-2"/>
        </c:manualLayout>
      </c:layout>
      <c:overlay val="0"/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E86A1C"/>
          </a:solidFill>
          <a:ln>
            <a:noFill/>
          </a:ln>
          <a:effectLst/>
        </c:spPr>
      </c:pivotFmt>
      <c:pivotFmt>
        <c:idx val="17"/>
        <c:spPr>
          <a:solidFill>
            <a:srgbClr val="7030A0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E86A1C"/>
          </a:solidFill>
          <a:ln>
            <a:noFill/>
          </a:ln>
          <a:effectLst/>
        </c:spPr>
      </c:pivotFmt>
      <c:pivotFmt>
        <c:idx val="20"/>
        <c:spPr>
          <a:solidFill>
            <a:srgbClr val="7030A0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E86A1C"/>
          </a:solidFill>
          <a:ln>
            <a:noFill/>
          </a:ln>
          <a:effectLst/>
        </c:spPr>
      </c:pivotFmt>
      <c:pivotFmt>
        <c:idx val="23"/>
        <c:spPr>
          <a:solidFill>
            <a:srgbClr val="7030A0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86A1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806-42CD-87D9-573619256E25}"/>
              </c:ext>
            </c:extLst>
          </c:dPt>
          <c:dPt>
            <c:idx val="1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806-42CD-87D9-573619256E25}"/>
              </c:ext>
            </c:extLst>
          </c:dPt>
          <c:cat>
            <c:strRef>
              <c:f>Sheet6!$A$2:$A$4</c:f>
              <c:strCache>
                <c:ptCount val="2"/>
                <c:pt idx="0">
                  <c:v>L</c:v>
                </c:pt>
                <c:pt idx="1">
                  <c:v>R</c:v>
                </c:pt>
              </c:strCache>
            </c:strRef>
          </c:cat>
          <c:val>
            <c:numRef>
              <c:f>Sheet6!$B$2:$B$4</c:f>
              <c:numCache>
                <c:formatCode>General</c:formatCode>
                <c:ptCount val="2"/>
                <c:pt idx="0">
                  <c:v>0.30099999999999999</c:v>
                </c:pt>
                <c:pt idx="1">
                  <c:v>0.29299999999999998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06-42CD-87D9-573619256E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3946624"/>
        <c:axId val="503947280"/>
      </c:barChart>
      <c:catAx>
        <c:axId val="503946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03947280"/>
        <c:crosses val="autoZero"/>
        <c:auto val="1"/>
        <c:lblAlgn val="ctr"/>
        <c:lblOffset val="100"/>
        <c:noMultiLvlLbl val="0"/>
      </c:catAx>
      <c:valAx>
        <c:axId val="50394728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03946624"/>
        <c:crosses val="autoZero"/>
        <c:crossBetween val="between"/>
      </c:valAx>
    </c:plotArea>
    <c:plotVisOnly val="1"/>
    <c:dispBlanksAs val="gap"/>
    <c:showDLblsOverMax val="0"/>
    <c:extLst/>
  </c:chart>
  <c:spPr>
    <a:ln w="12700">
      <a:solidFill>
        <a:schemeClr val="tx1"/>
      </a:solidFill>
    </a:ln>
  </c:spPr>
  <c:txPr>
    <a:bodyPr/>
    <a:lstStyle/>
    <a:p>
      <a:pPr>
        <a:defRPr b="1">
          <a:latin typeface="Avenir Next LT Pro" panose="020B0504020202020204" pitchFamily="34" charset="0"/>
        </a:defRPr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[Pitching 2015 Analysis - Lefties v Righties.xlsx]Sheet7!PivotTable9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r>
              <a:rPr lang="en-US"/>
              <a:t>Strikeouts in 9 Innings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Avenir Next LT Pro" panose="020B0504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E86A1C"/>
          </a:solidFill>
          <a:ln>
            <a:noFill/>
          </a:ln>
          <a:effectLst/>
        </c:spPr>
      </c:pivotFmt>
      <c:pivotFmt>
        <c:idx val="4"/>
        <c:spPr>
          <a:solidFill>
            <a:srgbClr val="7030A0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E86A1C"/>
          </a:solidFill>
          <a:ln>
            <a:noFill/>
          </a:ln>
          <a:effectLst/>
        </c:spPr>
      </c:pivotFmt>
      <c:pivotFmt>
        <c:idx val="7"/>
        <c:spPr>
          <a:solidFill>
            <a:srgbClr val="7030A0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E86A1C"/>
          </a:solidFill>
          <a:ln>
            <a:noFill/>
          </a:ln>
          <a:effectLst/>
        </c:spPr>
      </c:pivotFmt>
      <c:pivotFmt>
        <c:idx val="10"/>
        <c:spPr>
          <a:solidFill>
            <a:srgbClr val="7030A0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86A1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123-4926-9A0B-B072B7BBEC4A}"/>
              </c:ext>
            </c:extLst>
          </c:dPt>
          <c:dPt>
            <c:idx val="1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123-4926-9A0B-B072B7BBEC4A}"/>
              </c:ext>
            </c:extLst>
          </c:dPt>
          <c:cat>
            <c:strRef>
              <c:f>Sheet7!$A$2:$A$4</c:f>
              <c:strCache>
                <c:ptCount val="2"/>
                <c:pt idx="0">
                  <c:v>L</c:v>
                </c:pt>
                <c:pt idx="1">
                  <c:v>R</c:v>
                </c:pt>
              </c:strCache>
            </c:strRef>
          </c:cat>
          <c:val>
            <c:numRef>
              <c:f>Sheet7!$B$2:$B$4</c:f>
              <c:numCache>
                <c:formatCode>General</c:formatCode>
                <c:ptCount val="2"/>
                <c:pt idx="0">
                  <c:v>7.6</c:v>
                </c:pt>
                <c:pt idx="1">
                  <c:v>7.84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23-4926-9A0B-B072B7BBEC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3945968"/>
        <c:axId val="503948592"/>
      </c:barChart>
      <c:catAx>
        <c:axId val="503945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503948592"/>
        <c:crosses val="autoZero"/>
        <c:auto val="1"/>
        <c:lblAlgn val="ctr"/>
        <c:lblOffset val="100"/>
        <c:noMultiLvlLbl val="0"/>
      </c:catAx>
      <c:valAx>
        <c:axId val="503948592"/>
        <c:scaling>
          <c:orientation val="minMax"/>
          <c:max val="8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503945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 b="1">
          <a:solidFill>
            <a:schemeClr val="tx1"/>
          </a:solidFill>
          <a:latin typeface="Avenir Next LT Pro" panose="020B05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[Pitching 2015 Analysis - Lefties v Righties.xlsx]Sheet3!PivotTable2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r>
              <a:rPr lang="en-US"/>
              <a:t>Earned Run Average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Avenir Next LT Pro" panose="020B0504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86A1C"/>
          </a:solidFill>
          <a:ln>
            <a:noFill/>
          </a:ln>
          <a:effectLst/>
        </c:spPr>
      </c:pivotFmt>
      <c:pivotFmt>
        <c:idx val="2"/>
        <c:spPr>
          <a:solidFill>
            <a:srgbClr val="7030A0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E86A1C"/>
          </a:solidFill>
          <a:ln>
            <a:noFill/>
          </a:ln>
          <a:effectLst/>
        </c:spPr>
      </c:pivotFmt>
      <c:pivotFmt>
        <c:idx val="5"/>
        <c:spPr>
          <a:solidFill>
            <a:srgbClr val="7030A0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E86A1C"/>
          </a:solidFill>
          <a:ln>
            <a:noFill/>
          </a:ln>
          <a:effectLst/>
        </c:spPr>
      </c:pivotFmt>
      <c:pivotFmt>
        <c:idx val="8"/>
        <c:spPr>
          <a:solidFill>
            <a:srgbClr val="7030A0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E86A1C"/>
          </a:solidFill>
          <a:ln>
            <a:noFill/>
          </a:ln>
          <a:effectLst/>
        </c:spPr>
      </c:pivotFmt>
      <c:pivotFmt>
        <c:idx val="11"/>
        <c:spPr>
          <a:solidFill>
            <a:srgbClr val="7030A0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E86A1C"/>
          </a:solidFill>
          <a:ln>
            <a:noFill/>
          </a:ln>
          <a:effectLst/>
        </c:spPr>
      </c:pivotFmt>
      <c:pivotFmt>
        <c:idx val="14"/>
        <c:spPr>
          <a:solidFill>
            <a:srgbClr val="7030A0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E86A1C"/>
          </a:solidFill>
          <a:ln>
            <a:noFill/>
          </a:ln>
          <a:effectLst/>
        </c:spPr>
      </c:pivotFmt>
      <c:pivotFmt>
        <c:idx val="17"/>
        <c:spPr>
          <a:solidFill>
            <a:srgbClr val="7030A0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86A1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7F4-4B28-BB89-2B4722636B16}"/>
              </c:ext>
            </c:extLst>
          </c:dPt>
          <c:dPt>
            <c:idx val="1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7F4-4B28-BB89-2B4722636B16}"/>
              </c:ext>
            </c:extLst>
          </c:dPt>
          <c:cat>
            <c:strRef>
              <c:f>Sheet3!$A$2:$A$4</c:f>
              <c:strCache>
                <c:ptCount val="2"/>
                <c:pt idx="0">
                  <c:v>L</c:v>
                </c:pt>
                <c:pt idx="1">
                  <c:v>R</c:v>
                </c:pt>
              </c:strCache>
            </c:strRef>
          </c:cat>
          <c:val>
            <c:numRef>
              <c:f>Sheet3!$B$2:$B$4</c:f>
              <c:numCache>
                <c:formatCode>General</c:formatCode>
                <c:ptCount val="2"/>
                <c:pt idx="0">
                  <c:v>4.3899999999999997</c:v>
                </c:pt>
                <c:pt idx="1">
                  <c:v>4.1900000000000004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7F4-4B28-BB89-2B4722636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7085656"/>
        <c:axId val="567089264"/>
      </c:barChart>
      <c:catAx>
        <c:axId val="567085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567089264"/>
        <c:crosses val="autoZero"/>
        <c:auto val="1"/>
        <c:lblAlgn val="ctr"/>
        <c:lblOffset val="100"/>
        <c:noMultiLvlLbl val="0"/>
      </c:catAx>
      <c:valAx>
        <c:axId val="567089264"/>
        <c:scaling>
          <c:orientation val="minMax"/>
          <c:max val="4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567085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 b="1">
          <a:solidFill>
            <a:schemeClr val="tx1"/>
          </a:solidFill>
          <a:latin typeface="Avenir Next LT Pro" panose="020B05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[Pitching 2015 Analysis - Lefties v Righties.xlsx]Sheet4!PivotTable3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r>
              <a:rPr lang="en-US"/>
              <a:t>Home Runs Allowed in 9 Innings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Avenir Next LT Pro" panose="020B0504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86A1C"/>
          </a:solidFill>
          <a:ln>
            <a:noFill/>
          </a:ln>
          <a:effectLst/>
        </c:spPr>
      </c:pivotFmt>
      <c:pivotFmt>
        <c:idx val="2"/>
        <c:spPr>
          <a:solidFill>
            <a:srgbClr val="7030A0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E86A1C"/>
          </a:solidFill>
          <a:ln>
            <a:noFill/>
          </a:ln>
          <a:effectLst/>
        </c:spPr>
      </c:pivotFmt>
      <c:pivotFmt>
        <c:idx val="5"/>
        <c:spPr>
          <a:solidFill>
            <a:srgbClr val="7030A0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E86A1C"/>
          </a:solidFill>
          <a:ln>
            <a:noFill/>
          </a:ln>
          <a:effectLst/>
        </c:spPr>
      </c:pivotFmt>
      <c:pivotFmt>
        <c:idx val="8"/>
        <c:spPr>
          <a:solidFill>
            <a:srgbClr val="7030A0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E86A1C"/>
          </a:solidFill>
          <a:ln>
            <a:noFill/>
          </a:ln>
          <a:effectLst/>
        </c:spPr>
      </c:pivotFmt>
      <c:pivotFmt>
        <c:idx val="11"/>
        <c:spPr>
          <a:solidFill>
            <a:srgbClr val="7030A0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E86A1C"/>
          </a:solidFill>
          <a:ln>
            <a:noFill/>
          </a:ln>
          <a:effectLst/>
        </c:spPr>
      </c:pivotFmt>
      <c:pivotFmt>
        <c:idx val="14"/>
        <c:spPr>
          <a:solidFill>
            <a:srgbClr val="7030A0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86A1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E66-4707-B088-9DE4F70568E8}"/>
              </c:ext>
            </c:extLst>
          </c:dPt>
          <c:dPt>
            <c:idx val="1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E66-4707-B088-9DE4F70568E8}"/>
              </c:ext>
            </c:extLst>
          </c:dPt>
          <c:cat>
            <c:strRef>
              <c:f>Sheet4!$A$2:$A$4</c:f>
              <c:strCache>
                <c:ptCount val="2"/>
                <c:pt idx="0">
                  <c:v>L</c:v>
                </c:pt>
                <c:pt idx="1">
                  <c:v>R</c:v>
                </c:pt>
              </c:strCache>
            </c:strRef>
          </c:cat>
          <c:val>
            <c:numRef>
              <c:f>Sheet4!$B$2:$B$4</c:f>
              <c:numCache>
                <c:formatCode>General</c:formatCode>
                <c:ptCount val="2"/>
                <c:pt idx="0">
                  <c:v>1.06</c:v>
                </c:pt>
                <c:pt idx="1">
                  <c:v>1.03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E66-4707-B088-9DE4F7056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2590360"/>
        <c:axId val="512591016"/>
      </c:barChart>
      <c:catAx>
        <c:axId val="512590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512591016"/>
        <c:crosses val="autoZero"/>
        <c:auto val="1"/>
        <c:lblAlgn val="ctr"/>
        <c:lblOffset val="100"/>
        <c:noMultiLvlLbl val="0"/>
      </c:catAx>
      <c:valAx>
        <c:axId val="512591016"/>
        <c:scaling>
          <c:orientation val="minMax"/>
          <c:max val="1.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512590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 b="1">
          <a:solidFill>
            <a:schemeClr val="tx1"/>
          </a:solidFill>
          <a:latin typeface="Avenir Next LT Pro" panose="020B05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E628-EB0F-4723-BE59-040DC18B3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1F835-FB53-4511-B705-43F6D8D99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452E-6CD2-42AB-A8D8-9863F4D3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0248-BC47-41AD-B1AD-A32946D89D0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EF960-A794-4529-A671-91CD2F66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2011E-B315-43A1-ACEC-54758139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ECD5-F196-4DE4-89C6-067627AB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7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2ED0-C8AB-42C0-B932-6B5105888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124E7-BD81-4367-8760-25154066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59BC6-FF38-4471-89EB-C1051CBE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0248-BC47-41AD-B1AD-A32946D89D0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040BB-B34D-4201-8257-D24D575C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92CB9-A7E5-4DBB-9B60-F5153EEA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ECD5-F196-4DE4-89C6-067627AB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8E457E-472E-4A3B-9D3F-EA731492D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4520E-A8A3-4A37-8D95-2BF2AD3EC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A67B5-A41B-4777-9FEB-8168E1AC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0248-BC47-41AD-B1AD-A32946D89D0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82C0D-CE81-44F9-A5A3-82811C3C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1B5D7-6C08-4D9C-8852-32D8AA3E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ECD5-F196-4DE4-89C6-067627AB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5194-1158-4D04-9E35-887EFB3A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24113-8941-4116-9132-9E9293CB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497A3-0A86-480B-A1CA-7B673E44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0248-BC47-41AD-B1AD-A32946D89D0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7B6EF-9E97-43E2-8896-5FCBD1DD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A1E0A-72F0-4CAC-A8B1-FFAF7DC2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ECD5-F196-4DE4-89C6-067627AB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0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D9C5-89B9-494C-B355-696A469F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A8FE6-087D-4AAD-8A26-C9B9A1128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AFED2-3778-4F7F-A25C-8CF0A231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0248-BC47-41AD-B1AD-A32946D89D0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E6CC4-BDBC-46AC-83E4-E07B31B1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CF7DA-9409-4C8F-BEF8-AC5CB7AE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ECD5-F196-4DE4-89C6-067627AB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2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C7C2-DB9B-4340-A460-6E34CB8B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11B5B-96D2-41F3-9C21-AA519CE87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ECFBA-8A8E-43C8-BE12-23AA329E3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9D135-7E56-4C80-8393-FB8518F3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0248-BC47-41AD-B1AD-A32946D89D0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18F48-5345-469C-AA80-F26E846A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66DD9-5593-4E6A-8FAB-48FEFC14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ECD5-F196-4DE4-89C6-067627AB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6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B7DB-F9CF-4C7D-B154-48FEB8F06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6000-E0A4-4A64-8B4A-4D378F105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45079-6C67-49A4-A7FC-AB0A5F45D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231DBF-C848-4B78-8029-F2486365E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3528B-7542-4239-B8CE-88F1E1A6A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B89A2D-D26C-4430-BC6D-0EA02E53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0248-BC47-41AD-B1AD-A32946D89D0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8E3A08-1197-4C93-A54E-22941A035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F5568D-5831-4D2F-88FC-DDFC2D26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ECD5-F196-4DE4-89C6-067627AB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2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F715F-BE49-43A1-8CCA-86375BF6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51341E-BECA-4023-9829-AC0B024E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0248-BC47-41AD-B1AD-A32946D89D0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2777E-B255-4A25-B451-043BCF2A3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F0C42-248A-4AD6-81E1-38382573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ECD5-F196-4DE4-89C6-067627AB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9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6A30B-B26F-4899-846B-E417EE07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0248-BC47-41AD-B1AD-A32946D89D0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466A6-14CF-4982-9EBB-F0CA94D2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F38A5-B6EF-458D-AC4E-13DFFD44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ECD5-F196-4DE4-89C6-067627AB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4237-2F78-4458-8AA8-7D2A4D84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B07D8-BB0F-4299-87A4-64421D98E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C3579-D536-4E71-A318-F6EC0025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9746-D8CA-4F4F-BA5C-BF3BA3F0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0248-BC47-41AD-B1AD-A32946D89D0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EBFBD-BF70-4877-A442-DAF4BF74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DC837-CBAF-443C-89BE-E8B82139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ECD5-F196-4DE4-89C6-067627AB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9265-63EF-41E6-A3FD-B10128C5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71CB43-8E4A-4857-984E-930DFC61F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D447A-2992-40BA-8093-77F68C1EB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C43DA-695C-412D-A4B4-3F9843AE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0248-BC47-41AD-B1AD-A32946D89D0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5159B-C500-4249-95DE-199B016E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A6680-D924-435E-8D51-AAC0EA70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ECD5-F196-4DE4-89C6-067627AB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2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DF8C4-3930-4A17-A29D-3B852EFF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EABB6-BECE-45CD-BA96-8FF0188C2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DBA4A-05F5-48D0-85C9-B314A94A4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00248-BC47-41AD-B1AD-A32946D89D0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9D2CB-3429-4292-A24C-ADB77EA60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B7DBB-0F15-4F94-A684-5060D9FD4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8ECD5-F196-4DE4-89C6-067627AB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3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22BDCF-0E67-45AD-B809-6B6618E38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294" y="597875"/>
            <a:ext cx="4567412" cy="2743649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A37645D-23F6-4F46-A6AC-B309C8704C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6929178"/>
              </p:ext>
            </p:extLst>
          </p:nvPr>
        </p:nvGraphicFramePr>
        <p:xfrm>
          <a:off x="3354469" y="3341524"/>
          <a:ext cx="1828800" cy="321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D98326C-1F16-4FE3-A13C-8737ED0C45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6615429"/>
              </p:ext>
            </p:extLst>
          </p:nvPr>
        </p:nvGraphicFramePr>
        <p:xfrm>
          <a:off x="7008894" y="3341524"/>
          <a:ext cx="1835150" cy="321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96FF5F9-3226-44DC-85D6-D12FB6280A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51587"/>
              </p:ext>
            </p:extLst>
          </p:nvPr>
        </p:nvGraphicFramePr>
        <p:xfrm>
          <a:off x="5183268" y="3341523"/>
          <a:ext cx="1825625" cy="321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D513FA7-8516-4119-A4EB-2CA7026EDE4D}"/>
              </a:ext>
            </a:extLst>
          </p:cNvPr>
          <p:cNvSpPr txBox="1"/>
          <p:nvPr/>
        </p:nvSpPr>
        <p:spPr>
          <a:xfrm>
            <a:off x="1889090" y="1205802"/>
            <a:ext cx="20954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Next LT Pro" panose="020B0504020202020204" pitchFamily="34" charset="0"/>
              </a:rPr>
              <a:t>RIGHTIES vs.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LEFTIES in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89409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890A12-FA1C-4E45-8675-EB7ED270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417" y="142416"/>
            <a:ext cx="4763165" cy="65731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7430CB-6941-404C-880B-BB5209B1488B}"/>
              </a:ext>
            </a:extLst>
          </p:cNvPr>
          <p:cNvSpPr txBox="1"/>
          <p:nvPr/>
        </p:nvSpPr>
        <p:spPr>
          <a:xfrm>
            <a:off x="331596" y="813916"/>
            <a:ext cx="33123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Hand Pitching moves</a:t>
            </a:r>
          </a:p>
          <a:p>
            <a:r>
              <a:rPr lang="en-US" dirty="0"/>
              <a:t>Toward a Right Handed Batter</a:t>
            </a:r>
          </a:p>
          <a:p>
            <a:endParaRPr lang="en-US" dirty="0"/>
          </a:p>
          <a:p>
            <a:r>
              <a:rPr lang="en-US" dirty="0"/>
              <a:t>Left Handed Pitching moves</a:t>
            </a:r>
          </a:p>
          <a:p>
            <a:r>
              <a:rPr lang="en-US" dirty="0"/>
              <a:t>Away from a Right Handed batter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C2203-3370-45AC-B272-F588673A7A42}"/>
              </a:ext>
            </a:extLst>
          </p:cNvPr>
          <p:cNvSpPr txBox="1"/>
          <p:nvPr/>
        </p:nvSpPr>
        <p:spPr>
          <a:xfrm>
            <a:off x="8648346" y="4144710"/>
            <a:ext cx="3469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2015, Left Handed exceed Right Handed Pitchers in both vertical and horizontal pitch movement for power pitches.</a:t>
            </a:r>
          </a:p>
        </p:txBody>
      </p:sp>
    </p:spTree>
    <p:extLst>
      <p:ext uri="{BB962C8B-B14F-4D97-AF65-F5344CB8AC3E}">
        <p14:creationId xmlns:p14="http://schemas.microsoft.com/office/powerpoint/2010/main" val="248227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690B8D-AE3F-4601-90CE-FE4FF1B02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80" y="160534"/>
            <a:ext cx="7805771" cy="27836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7D3ADC-AC19-4420-8FD2-35E48E59A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80" y="3230098"/>
            <a:ext cx="3922393" cy="2356185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900CCE7-306E-4941-BD31-073DCD9F49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5882754"/>
              </p:ext>
            </p:extLst>
          </p:nvPr>
        </p:nvGraphicFramePr>
        <p:xfrm>
          <a:off x="8320569" y="160535"/>
          <a:ext cx="183515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92CB727-15C1-4664-85C4-D8AE43A65B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435507"/>
              </p:ext>
            </p:extLst>
          </p:nvPr>
        </p:nvGraphicFramePr>
        <p:xfrm>
          <a:off x="10155720" y="160534"/>
          <a:ext cx="18288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DB10BF0-422C-4D58-98D2-C042B0FD71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8684550"/>
              </p:ext>
            </p:extLst>
          </p:nvPr>
        </p:nvGraphicFramePr>
        <p:xfrm>
          <a:off x="8320570" y="3360934"/>
          <a:ext cx="1835150" cy="321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BA19A3B-8D62-490B-95A9-663D09BA2A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4683215"/>
              </p:ext>
            </p:extLst>
          </p:nvPr>
        </p:nvGraphicFramePr>
        <p:xfrm>
          <a:off x="10155720" y="3360933"/>
          <a:ext cx="1828800" cy="321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637504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71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Yandow</dc:creator>
  <cp:lastModifiedBy>Kyle Yandow</cp:lastModifiedBy>
  <cp:revision>4</cp:revision>
  <dcterms:created xsi:type="dcterms:W3CDTF">2020-09-05T14:09:26Z</dcterms:created>
  <dcterms:modified xsi:type="dcterms:W3CDTF">2020-12-03T21:49:47Z</dcterms:modified>
</cp:coreProperties>
</file>