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7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ray can yurtseven" initials="kcy" lastIdx="1" clrIdx="0">
    <p:extLst>
      <p:ext uri="{19B8F6BF-5375-455C-9EA6-DF929625EA0E}">
        <p15:presenceInfo xmlns:p15="http://schemas.microsoft.com/office/powerpoint/2012/main" userId="9e25a824f562ae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329" autoAdjust="0"/>
  </p:normalViewPr>
  <p:slideViewPr>
    <p:cSldViewPr snapToGrid="0">
      <p:cViewPr varScale="1">
        <p:scale>
          <a:sx n="63" d="100"/>
          <a:sy n="63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raycan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tr-TR" sz="2400" dirty="0"/>
              <a:t>Percent of adults in the U.S. who use specific social media and get their news there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5.5006933310457348E-2"/>
          <c:y val="0.16841781728002403"/>
          <c:w val="0.93227553026661014"/>
          <c:h val="0.661699236393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 Site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Facebook</c:v>
                </c:pt>
                <c:pt idx="1">
                  <c:v>YouTube</c:v>
                </c:pt>
                <c:pt idx="2">
                  <c:v>Twitter</c:v>
                </c:pt>
                <c:pt idx="3">
                  <c:v>Instagram</c:v>
                </c:pt>
                <c:pt idx="4">
                  <c:v>LinkedIn</c:v>
                </c:pt>
                <c:pt idx="5">
                  <c:v>Reddit</c:v>
                </c:pt>
              </c:strCache>
            </c:strRef>
          </c:cat>
          <c:val>
            <c:numRef>
              <c:f>Sheet1!$B$5:$B$10</c:f>
              <c:numCache>
                <c:formatCode>0%</c:formatCode>
                <c:ptCount val="6"/>
                <c:pt idx="0">
                  <c:v>0.67</c:v>
                </c:pt>
                <c:pt idx="1">
                  <c:v>0.48</c:v>
                </c:pt>
                <c:pt idx="2">
                  <c:v>0.16</c:v>
                </c:pt>
                <c:pt idx="3">
                  <c:v>0.19</c:v>
                </c:pt>
                <c:pt idx="4">
                  <c:v>0.2</c:v>
                </c:pt>
                <c:pt idx="5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Get news on site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Facebook</c:v>
                </c:pt>
                <c:pt idx="1">
                  <c:v>YouTube</c:v>
                </c:pt>
                <c:pt idx="2">
                  <c:v>Twitter</c:v>
                </c:pt>
                <c:pt idx="3">
                  <c:v>Instagram</c:v>
                </c:pt>
                <c:pt idx="4">
                  <c:v>LinkedIn</c:v>
                </c:pt>
                <c:pt idx="5">
                  <c:v>Reddit</c:v>
                </c:pt>
              </c:strCache>
            </c:strRef>
          </c:cat>
          <c:val>
            <c:numRef>
              <c:f>Sheet1!$C$5:$C$10</c:f>
              <c:numCache>
                <c:formatCode>0%</c:formatCode>
                <c:ptCount val="6"/>
                <c:pt idx="0">
                  <c:v>0.44</c:v>
                </c:pt>
                <c:pt idx="1">
                  <c:v>0.1</c:v>
                </c:pt>
                <c:pt idx="2">
                  <c:v>0.09</c:v>
                </c:pt>
                <c:pt idx="3">
                  <c:v>0.04</c:v>
                </c:pt>
                <c:pt idx="4">
                  <c:v>0.04</c:v>
                </c:pt>
                <c:pt idx="5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32784"/>
        <c:axId val="1021427888"/>
      </c:barChart>
      <c:catAx>
        <c:axId val="102143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21427888"/>
        <c:crosses val="autoZero"/>
        <c:auto val="1"/>
        <c:lblAlgn val="ctr"/>
        <c:lblOffset val="100"/>
        <c:noMultiLvlLbl val="0"/>
      </c:catAx>
      <c:valAx>
        <c:axId val="102142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2143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>
                <a:solidFill>
                  <a:schemeClr val="bg1"/>
                </a:solidFill>
              </a:rPr>
              <a:t>Time lapse between a given question and selected </a:t>
            </a:r>
            <a:r>
              <a:rPr lang="en-US" sz="2000" b="0" dirty="0" smtClean="0">
                <a:solidFill>
                  <a:schemeClr val="bg1"/>
                </a:solidFill>
              </a:rPr>
              <a:t>answer</a:t>
            </a:r>
            <a:r>
              <a:rPr lang="tr-TR" sz="2000" b="0" dirty="0" smtClean="0">
                <a:solidFill>
                  <a:schemeClr val="bg1"/>
                </a:solidFill>
              </a:rPr>
              <a:t> on ‘‘Yahoo! Answers’’</a:t>
            </a:r>
            <a:endParaRPr lang="en-US" sz="2000" b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0.34300961024333615"/>
          <c:y val="0.1192824581137884"/>
          <c:w val="0.30984953371920693"/>
          <c:h val="0.75190930081108287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Time lapse between a given question and selected answer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6.721002051350862E-2"/>
                  <c:y val="-8.5345055552266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0565941069914678E-2"/>
                  <c:y val="7.441694788151485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Less than an hour</c:v>
                </c:pt>
                <c:pt idx="1">
                  <c:v>More than an hour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1576842</c:v>
                </c:pt>
                <c:pt idx="1">
                  <c:v>787634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0D894-2CA4-4C78-8175-55C0124AE3C6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D0D59C8-9FBB-4F65-A670-FFE81D07FB26}">
      <dgm:prSet phldrT="[Text]" custT="1"/>
      <dgm:spPr/>
      <dgm:t>
        <a:bodyPr/>
        <a:lstStyle/>
        <a:p>
          <a:r>
            <a:rPr lang="tr-TR" sz="2400" dirty="0" smtClean="0"/>
            <a:t>Explain problem</a:t>
          </a:r>
          <a:endParaRPr lang="tr-TR" sz="2400" dirty="0"/>
        </a:p>
      </dgm:t>
    </dgm:pt>
    <dgm:pt modelId="{CD9FB26C-F26C-47B6-947C-2E2880D8D516}" type="parTrans" cxnId="{DE7F2E17-F4A2-4310-9210-1BA1EA87538B}">
      <dgm:prSet/>
      <dgm:spPr/>
      <dgm:t>
        <a:bodyPr/>
        <a:lstStyle/>
        <a:p>
          <a:endParaRPr lang="tr-TR"/>
        </a:p>
      </dgm:t>
    </dgm:pt>
    <dgm:pt modelId="{CF1E0DA8-A8FA-40D6-A984-BADEC438FD78}" type="sibTrans" cxnId="{DE7F2E17-F4A2-4310-9210-1BA1EA87538B}">
      <dgm:prSet/>
      <dgm:spPr/>
      <dgm:t>
        <a:bodyPr/>
        <a:lstStyle/>
        <a:p>
          <a:endParaRPr lang="tr-TR"/>
        </a:p>
      </dgm:t>
    </dgm:pt>
    <dgm:pt modelId="{C0A40AC7-72F4-4161-BF44-70AFC3C8C15D}">
      <dgm:prSet phldrT="[Text]" custT="1"/>
      <dgm:spPr/>
      <dgm:t>
        <a:bodyPr/>
        <a:lstStyle/>
        <a:p>
          <a:r>
            <a:rPr lang="tr-TR" sz="2400" dirty="0" smtClean="0"/>
            <a:t>Get s</a:t>
          </a:r>
          <a:r>
            <a:rPr lang="tr-TR" sz="2400" b="0" dirty="0" smtClean="0"/>
            <a:t>o</a:t>
          </a:r>
          <a:r>
            <a:rPr lang="tr-TR" sz="2400" dirty="0" smtClean="0"/>
            <a:t>me suggestion</a:t>
          </a:r>
          <a:endParaRPr lang="tr-TR" sz="2400" dirty="0"/>
        </a:p>
      </dgm:t>
    </dgm:pt>
    <dgm:pt modelId="{DBA3BE15-74C3-47C0-B4E6-04827ED1C96A}" type="parTrans" cxnId="{1EE02CF8-E3AF-41BD-BE22-CE8CC19F5E51}">
      <dgm:prSet/>
      <dgm:spPr/>
      <dgm:t>
        <a:bodyPr/>
        <a:lstStyle/>
        <a:p>
          <a:endParaRPr lang="tr-TR"/>
        </a:p>
      </dgm:t>
    </dgm:pt>
    <dgm:pt modelId="{460B9B6F-7EE0-4704-9735-9994BBB3D4DD}" type="sibTrans" cxnId="{1EE02CF8-E3AF-41BD-BE22-CE8CC19F5E51}">
      <dgm:prSet/>
      <dgm:spPr/>
      <dgm:t>
        <a:bodyPr/>
        <a:lstStyle/>
        <a:p>
          <a:endParaRPr lang="tr-TR"/>
        </a:p>
      </dgm:t>
    </dgm:pt>
    <dgm:pt modelId="{F0B0EB93-B584-4624-92A8-F8104913586D}">
      <dgm:prSet phldrT="[Text]" custT="1"/>
      <dgm:spPr/>
      <dgm:t>
        <a:bodyPr/>
        <a:lstStyle/>
        <a:p>
          <a:r>
            <a:rPr lang="tr-TR" sz="2400" dirty="0" smtClean="0"/>
            <a:t>Go to another friend</a:t>
          </a:r>
          <a:endParaRPr lang="tr-TR" sz="2400" dirty="0"/>
        </a:p>
      </dgm:t>
    </dgm:pt>
    <dgm:pt modelId="{745FE759-8E57-42D2-8711-7CB83F0F2578}" type="parTrans" cxnId="{790710A3-3FD3-45AA-9A95-A31343CD322C}">
      <dgm:prSet/>
      <dgm:spPr/>
      <dgm:t>
        <a:bodyPr/>
        <a:lstStyle/>
        <a:p>
          <a:endParaRPr lang="tr-TR"/>
        </a:p>
      </dgm:t>
    </dgm:pt>
    <dgm:pt modelId="{651F12DF-8973-4890-80C9-9F6B610B5CA9}" type="sibTrans" cxnId="{790710A3-3FD3-45AA-9A95-A31343CD322C}">
      <dgm:prSet/>
      <dgm:spPr/>
      <dgm:t>
        <a:bodyPr/>
        <a:lstStyle/>
        <a:p>
          <a:endParaRPr lang="tr-TR"/>
        </a:p>
      </dgm:t>
    </dgm:pt>
    <dgm:pt modelId="{220E27A8-8A7F-41DF-8A06-7CF4E7DC05E8}">
      <dgm:prSet phldrT="[Text]" custT="1"/>
      <dgm:spPr/>
      <dgm:t>
        <a:bodyPr/>
        <a:lstStyle/>
        <a:p>
          <a:r>
            <a:rPr lang="tr-TR" sz="2400" dirty="0" smtClean="0"/>
            <a:t>Explain problem and suggestion</a:t>
          </a:r>
          <a:endParaRPr lang="tr-TR" sz="2400" dirty="0"/>
        </a:p>
      </dgm:t>
    </dgm:pt>
    <dgm:pt modelId="{B21C6BC7-56DA-41CB-B05A-626E849BC298}" type="parTrans" cxnId="{3885A292-D6BF-45FD-B8A8-C9C3D4A21701}">
      <dgm:prSet/>
      <dgm:spPr/>
      <dgm:t>
        <a:bodyPr/>
        <a:lstStyle/>
        <a:p>
          <a:endParaRPr lang="tr-TR"/>
        </a:p>
      </dgm:t>
    </dgm:pt>
    <dgm:pt modelId="{FC61A1FF-C276-4B5C-AFC3-6B41A451C0F2}" type="sibTrans" cxnId="{3885A292-D6BF-45FD-B8A8-C9C3D4A21701}">
      <dgm:prSet/>
      <dgm:spPr/>
      <dgm:t>
        <a:bodyPr/>
        <a:lstStyle/>
        <a:p>
          <a:endParaRPr lang="tr-TR"/>
        </a:p>
      </dgm:t>
    </dgm:pt>
    <dgm:pt modelId="{E3FD8352-19E5-49BE-A721-9DEB91C90D9B}">
      <dgm:prSet phldrT="[Text]" custT="1"/>
      <dgm:spPr/>
      <dgm:t>
        <a:bodyPr/>
        <a:lstStyle/>
        <a:p>
          <a:r>
            <a:rPr lang="tr-TR" sz="2400" dirty="0" smtClean="0"/>
            <a:t>Find an answer</a:t>
          </a:r>
          <a:endParaRPr lang="tr-TR" sz="2400" dirty="0"/>
        </a:p>
      </dgm:t>
    </dgm:pt>
    <dgm:pt modelId="{E6C08E1C-0049-4363-8A3D-92028E05D115}" type="parTrans" cxnId="{0DCCEDA8-3623-48BC-A3BC-0AE3EF35DC7E}">
      <dgm:prSet/>
      <dgm:spPr/>
      <dgm:t>
        <a:bodyPr/>
        <a:lstStyle/>
        <a:p>
          <a:endParaRPr lang="tr-TR"/>
        </a:p>
      </dgm:t>
    </dgm:pt>
    <dgm:pt modelId="{ABD3ABEB-A5B7-4424-A4F1-2155EEC18A04}" type="sibTrans" cxnId="{0DCCEDA8-3623-48BC-A3BC-0AE3EF35DC7E}">
      <dgm:prSet/>
      <dgm:spPr/>
      <dgm:t>
        <a:bodyPr/>
        <a:lstStyle/>
        <a:p>
          <a:endParaRPr lang="tr-TR"/>
        </a:p>
      </dgm:t>
    </dgm:pt>
    <dgm:pt modelId="{31F70894-5F64-427A-8533-622DF0FB6649}" type="pres">
      <dgm:prSet presAssocID="{F120D894-2CA4-4C78-8175-55C0124AE3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161F5BF-28D1-4055-976F-B34CF348442C}" type="pres">
      <dgm:prSet presAssocID="{3D0D59C8-9FBB-4F65-A670-FFE81D07FB26}" presName="node" presStyleLbl="node1" presStyleIdx="0" presStyleCnt="5" custScaleX="205281" custScaleY="97736" custLinFactX="11523" custLinFactNeighborX="100000" custLinFactNeighborY="-8933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5FB341-2D2E-4B6E-9F40-231DC4524C66}" type="pres">
      <dgm:prSet presAssocID="{CF1E0DA8-A8FA-40D6-A984-BADEC438FD78}" presName="sibTrans" presStyleLbl="sibTrans2D1" presStyleIdx="0" presStyleCnt="4" custScaleY="324415" custLinFactNeighborX="8330" custLinFactNeighborY="7717"/>
      <dgm:spPr/>
      <dgm:t>
        <a:bodyPr/>
        <a:lstStyle/>
        <a:p>
          <a:endParaRPr lang="tr-TR"/>
        </a:p>
      </dgm:t>
    </dgm:pt>
    <dgm:pt modelId="{21927F75-925B-41A8-B059-88494532534D}" type="pres">
      <dgm:prSet presAssocID="{CF1E0DA8-A8FA-40D6-A984-BADEC438FD78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CD99A939-1C2A-4F7E-9722-53D9899A9B43}" type="pres">
      <dgm:prSet presAssocID="{C0A40AC7-72F4-4161-BF44-70AFC3C8C15D}" presName="node" presStyleLbl="node1" presStyleIdx="1" presStyleCnt="5" custScaleX="230809" custScaleY="110265" custLinFactX="-125158" custLinFactNeighborX="-200000" custLinFactNeighborY="8179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A6C9BF4-A2DE-4156-A61C-032A84A3E7FA}" type="pres">
      <dgm:prSet presAssocID="{460B9B6F-7EE0-4704-9735-9994BBB3D4DD}" presName="sibTrans" presStyleLbl="sibTrans2D1" presStyleIdx="1" presStyleCnt="4" custScaleY="328075" custLinFactNeighborX="-5968" custLinFactNeighborY="2756"/>
      <dgm:spPr/>
      <dgm:t>
        <a:bodyPr/>
        <a:lstStyle/>
        <a:p>
          <a:endParaRPr lang="tr-TR"/>
        </a:p>
      </dgm:t>
    </dgm:pt>
    <dgm:pt modelId="{C29D872D-AA66-49D5-9167-E4C850B62D01}" type="pres">
      <dgm:prSet presAssocID="{460B9B6F-7EE0-4704-9735-9994BBB3D4DD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82E45A7D-D10C-48A1-9122-7E7D6BBC6D10}" type="pres">
      <dgm:prSet presAssocID="{F0B0EB93-B584-4624-92A8-F8104913586D}" presName="node" presStyleLbl="node1" presStyleIdx="2" presStyleCnt="5" custScaleX="180654" custLinFactX="-75846" custLinFactNeighborX="-100000" custLinFactNeighborY="8254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AD06B72-760D-43B9-955D-1FE03276C342}" type="pres">
      <dgm:prSet presAssocID="{651F12DF-8973-4890-80C9-9F6B610B5CA9}" presName="sibTrans" presStyleLbl="sibTrans2D1" presStyleIdx="2" presStyleCnt="4" custScaleY="319951"/>
      <dgm:spPr/>
      <dgm:t>
        <a:bodyPr/>
        <a:lstStyle/>
        <a:p>
          <a:endParaRPr lang="tr-TR"/>
        </a:p>
      </dgm:t>
    </dgm:pt>
    <dgm:pt modelId="{995E825A-F807-4170-8289-6633454E53A0}" type="pres">
      <dgm:prSet presAssocID="{651F12DF-8973-4890-80C9-9F6B610B5CA9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AB189F11-A5FC-464B-A43A-46C6E7C34C8D}" type="pres">
      <dgm:prSet presAssocID="{220E27A8-8A7F-41DF-8A06-7CF4E7DC05E8}" presName="node" presStyleLbl="node1" presStyleIdx="3" presStyleCnt="5" custScaleX="194311" custLinFactX="-222019" custLinFactNeighborX="-300000" custLinFactNeighborY="-9077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94D27D8-1C97-45CF-95E8-44641B14509C}" type="pres">
      <dgm:prSet presAssocID="{FC61A1FF-C276-4B5C-AFC3-6B41A451C0F2}" presName="sibTrans" presStyleLbl="sibTrans2D1" presStyleIdx="3" presStyleCnt="4" custScaleY="329467" custLinFactNeighborX="8330" custLinFactNeighborY="7717"/>
      <dgm:spPr/>
      <dgm:t>
        <a:bodyPr/>
        <a:lstStyle/>
        <a:p>
          <a:endParaRPr lang="tr-TR"/>
        </a:p>
      </dgm:t>
    </dgm:pt>
    <dgm:pt modelId="{A107421E-82A0-4B5C-A7F3-512B674E0614}" type="pres">
      <dgm:prSet presAssocID="{FC61A1FF-C276-4B5C-AFC3-6B41A451C0F2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5A998276-9996-4EA3-BA49-2C180B7012CB}" type="pres">
      <dgm:prSet presAssocID="{E3FD8352-19E5-49BE-A721-9DEB91C90D9B}" presName="node" presStyleLbl="node1" presStyleIdx="4" presStyleCnt="5" custScaleX="182548" custScaleY="82824" custLinFactX="-156696" custLinFactNeighborX="-200000" custLinFactNeighborY="-8993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01B532F4-3A7D-49D1-8947-E510C7DD22B6}" type="presOf" srcId="{E3FD8352-19E5-49BE-A721-9DEB91C90D9B}" destId="{5A998276-9996-4EA3-BA49-2C180B7012CB}" srcOrd="0" destOrd="0" presId="urn:microsoft.com/office/officeart/2005/8/layout/process1"/>
    <dgm:cxn modelId="{790710A3-3FD3-45AA-9A95-A31343CD322C}" srcId="{F120D894-2CA4-4C78-8175-55C0124AE3C6}" destId="{F0B0EB93-B584-4624-92A8-F8104913586D}" srcOrd="2" destOrd="0" parTransId="{745FE759-8E57-42D2-8711-7CB83F0F2578}" sibTransId="{651F12DF-8973-4890-80C9-9F6B610B5CA9}"/>
    <dgm:cxn modelId="{7ABD0E55-0D80-4B16-843E-CDE3A8D63EF9}" type="presOf" srcId="{CF1E0DA8-A8FA-40D6-A984-BADEC438FD78}" destId="{265FB341-2D2E-4B6E-9F40-231DC4524C66}" srcOrd="0" destOrd="0" presId="urn:microsoft.com/office/officeart/2005/8/layout/process1"/>
    <dgm:cxn modelId="{4C2E2727-8E6D-4468-B24E-5876B02AC044}" type="presOf" srcId="{F0B0EB93-B584-4624-92A8-F8104913586D}" destId="{82E45A7D-D10C-48A1-9122-7E7D6BBC6D10}" srcOrd="0" destOrd="0" presId="urn:microsoft.com/office/officeart/2005/8/layout/process1"/>
    <dgm:cxn modelId="{B2309B06-0E85-4BDF-A0E6-DE6D5EB74032}" type="presOf" srcId="{FC61A1FF-C276-4B5C-AFC3-6B41A451C0F2}" destId="{D94D27D8-1C97-45CF-95E8-44641B14509C}" srcOrd="0" destOrd="0" presId="urn:microsoft.com/office/officeart/2005/8/layout/process1"/>
    <dgm:cxn modelId="{06E1F6FF-7DDD-4F13-9F0A-52A3855F5E21}" type="presOf" srcId="{651F12DF-8973-4890-80C9-9F6B610B5CA9}" destId="{995E825A-F807-4170-8289-6633454E53A0}" srcOrd="1" destOrd="0" presId="urn:microsoft.com/office/officeart/2005/8/layout/process1"/>
    <dgm:cxn modelId="{0DCCEDA8-3623-48BC-A3BC-0AE3EF35DC7E}" srcId="{F120D894-2CA4-4C78-8175-55C0124AE3C6}" destId="{E3FD8352-19E5-49BE-A721-9DEB91C90D9B}" srcOrd="4" destOrd="0" parTransId="{E6C08E1C-0049-4363-8A3D-92028E05D115}" sibTransId="{ABD3ABEB-A5B7-4424-A4F1-2155EEC18A04}"/>
    <dgm:cxn modelId="{96ACCF59-B00B-40B0-99D0-100CABFDCD2A}" type="presOf" srcId="{220E27A8-8A7F-41DF-8A06-7CF4E7DC05E8}" destId="{AB189F11-A5FC-464B-A43A-46C6E7C34C8D}" srcOrd="0" destOrd="0" presId="urn:microsoft.com/office/officeart/2005/8/layout/process1"/>
    <dgm:cxn modelId="{FB7FF4A3-0A10-4BC8-8C8B-13F3CE158674}" type="presOf" srcId="{460B9B6F-7EE0-4704-9735-9994BBB3D4DD}" destId="{6A6C9BF4-A2DE-4156-A61C-032A84A3E7FA}" srcOrd="0" destOrd="0" presId="urn:microsoft.com/office/officeart/2005/8/layout/process1"/>
    <dgm:cxn modelId="{9B746BF0-20CD-4A2A-BD60-85DE47E0EAB3}" type="presOf" srcId="{F120D894-2CA4-4C78-8175-55C0124AE3C6}" destId="{31F70894-5F64-427A-8533-622DF0FB6649}" srcOrd="0" destOrd="0" presId="urn:microsoft.com/office/officeart/2005/8/layout/process1"/>
    <dgm:cxn modelId="{29269821-B22D-41AE-BC5C-29013CAF81D6}" type="presOf" srcId="{C0A40AC7-72F4-4161-BF44-70AFC3C8C15D}" destId="{CD99A939-1C2A-4F7E-9722-53D9899A9B43}" srcOrd="0" destOrd="0" presId="urn:microsoft.com/office/officeart/2005/8/layout/process1"/>
    <dgm:cxn modelId="{6982FAF7-4F23-4470-82C9-22A7609D60ED}" type="presOf" srcId="{CF1E0DA8-A8FA-40D6-A984-BADEC438FD78}" destId="{21927F75-925B-41A8-B059-88494532534D}" srcOrd="1" destOrd="0" presId="urn:microsoft.com/office/officeart/2005/8/layout/process1"/>
    <dgm:cxn modelId="{3DE8314C-9FA5-4090-BF77-8FC6A8A8686C}" type="presOf" srcId="{FC61A1FF-C276-4B5C-AFC3-6B41A451C0F2}" destId="{A107421E-82A0-4B5C-A7F3-512B674E0614}" srcOrd="1" destOrd="0" presId="urn:microsoft.com/office/officeart/2005/8/layout/process1"/>
    <dgm:cxn modelId="{062C7BC3-0F67-410B-9FED-9525906815CD}" type="presOf" srcId="{651F12DF-8973-4890-80C9-9F6B610B5CA9}" destId="{8AD06B72-760D-43B9-955D-1FE03276C342}" srcOrd="0" destOrd="0" presId="urn:microsoft.com/office/officeart/2005/8/layout/process1"/>
    <dgm:cxn modelId="{3885A292-D6BF-45FD-B8A8-C9C3D4A21701}" srcId="{F120D894-2CA4-4C78-8175-55C0124AE3C6}" destId="{220E27A8-8A7F-41DF-8A06-7CF4E7DC05E8}" srcOrd="3" destOrd="0" parTransId="{B21C6BC7-56DA-41CB-B05A-626E849BC298}" sibTransId="{FC61A1FF-C276-4B5C-AFC3-6B41A451C0F2}"/>
    <dgm:cxn modelId="{1BF6E499-CE65-487B-8562-D3FF03C79FEE}" type="presOf" srcId="{3D0D59C8-9FBB-4F65-A670-FFE81D07FB26}" destId="{F161F5BF-28D1-4055-976F-B34CF348442C}" srcOrd="0" destOrd="0" presId="urn:microsoft.com/office/officeart/2005/8/layout/process1"/>
    <dgm:cxn modelId="{8F92FBEE-05A2-4CE6-9EDA-DDE07A31BA57}" type="presOf" srcId="{460B9B6F-7EE0-4704-9735-9994BBB3D4DD}" destId="{C29D872D-AA66-49D5-9167-E4C850B62D01}" srcOrd="1" destOrd="0" presId="urn:microsoft.com/office/officeart/2005/8/layout/process1"/>
    <dgm:cxn modelId="{DE7F2E17-F4A2-4310-9210-1BA1EA87538B}" srcId="{F120D894-2CA4-4C78-8175-55C0124AE3C6}" destId="{3D0D59C8-9FBB-4F65-A670-FFE81D07FB26}" srcOrd="0" destOrd="0" parTransId="{CD9FB26C-F26C-47B6-947C-2E2880D8D516}" sibTransId="{CF1E0DA8-A8FA-40D6-A984-BADEC438FD78}"/>
    <dgm:cxn modelId="{1EE02CF8-E3AF-41BD-BE22-CE8CC19F5E51}" srcId="{F120D894-2CA4-4C78-8175-55C0124AE3C6}" destId="{C0A40AC7-72F4-4161-BF44-70AFC3C8C15D}" srcOrd="1" destOrd="0" parTransId="{DBA3BE15-74C3-47C0-B4E6-04827ED1C96A}" sibTransId="{460B9B6F-7EE0-4704-9735-9994BBB3D4DD}"/>
    <dgm:cxn modelId="{C00BD2C9-F241-42E4-8971-8F578AE6D0DF}" type="presParOf" srcId="{31F70894-5F64-427A-8533-622DF0FB6649}" destId="{F161F5BF-28D1-4055-976F-B34CF348442C}" srcOrd="0" destOrd="0" presId="urn:microsoft.com/office/officeart/2005/8/layout/process1"/>
    <dgm:cxn modelId="{C9989221-F21A-403B-8CF2-403D419CF2E9}" type="presParOf" srcId="{31F70894-5F64-427A-8533-622DF0FB6649}" destId="{265FB341-2D2E-4B6E-9F40-231DC4524C66}" srcOrd="1" destOrd="0" presId="urn:microsoft.com/office/officeart/2005/8/layout/process1"/>
    <dgm:cxn modelId="{FFA9D540-42D8-4251-B279-2E6C480FB0F5}" type="presParOf" srcId="{265FB341-2D2E-4B6E-9F40-231DC4524C66}" destId="{21927F75-925B-41A8-B059-88494532534D}" srcOrd="0" destOrd="0" presId="urn:microsoft.com/office/officeart/2005/8/layout/process1"/>
    <dgm:cxn modelId="{4A2FA55C-15DC-46C0-802C-B23837706E95}" type="presParOf" srcId="{31F70894-5F64-427A-8533-622DF0FB6649}" destId="{CD99A939-1C2A-4F7E-9722-53D9899A9B43}" srcOrd="2" destOrd="0" presId="urn:microsoft.com/office/officeart/2005/8/layout/process1"/>
    <dgm:cxn modelId="{78EDD9BB-760F-46E4-AC1D-1A96BDDB09E3}" type="presParOf" srcId="{31F70894-5F64-427A-8533-622DF0FB6649}" destId="{6A6C9BF4-A2DE-4156-A61C-032A84A3E7FA}" srcOrd="3" destOrd="0" presId="urn:microsoft.com/office/officeart/2005/8/layout/process1"/>
    <dgm:cxn modelId="{B3A7A012-FAF6-41BD-82AB-69BE3C1AF813}" type="presParOf" srcId="{6A6C9BF4-A2DE-4156-A61C-032A84A3E7FA}" destId="{C29D872D-AA66-49D5-9167-E4C850B62D01}" srcOrd="0" destOrd="0" presId="urn:microsoft.com/office/officeart/2005/8/layout/process1"/>
    <dgm:cxn modelId="{E99A0E27-56F1-4DD0-9047-C32DC42A9E04}" type="presParOf" srcId="{31F70894-5F64-427A-8533-622DF0FB6649}" destId="{82E45A7D-D10C-48A1-9122-7E7D6BBC6D10}" srcOrd="4" destOrd="0" presId="urn:microsoft.com/office/officeart/2005/8/layout/process1"/>
    <dgm:cxn modelId="{92EC7963-2856-4F94-8567-6288FFF3B8A2}" type="presParOf" srcId="{31F70894-5F64-427A-8533-622DF0FB6649}" destId="{8AD06B72-760D-43B9-955D-1FE03276C342}" srcOrd="5" destOrd="0" presId="urn:microsoft.com/office/officeart/2005/8/layout/process1"/>
    <dgm:cxn modelId="{E53C9F24-0ACB-4AB1-B9DE-AE79B8B70213}" type="presParOf" srcId="{8AD06B72-760D-43B9-955D-1FE03276C342}" destId="{995E825A-F807-4170-8289-6633454E53A0}" srcOrd="0" destOrd="0" presId="urn:microsoft.com/office/officeart/2005/8/layout/process1"/>
    <dgm:cxn modelId="{588974E0-A0BF-4B0F-8892-C73BE6800CCA}" type="presParOf" srcId="{31F70894-5F64-427A-8533-622DF0FB6649}" destId="{AB189F11-A5FC-464B-A43A-46C6E7C34C8D}" srcOrd="6" destOrd="0" presId="urn:microsoft.com/office/officeart/2005/8/layout/process1"/>
    <dgm:cxn modelId="{47B58283-2A51-4057-A709-75A4FA406FB3}" type="presParOf" srcId="{31F70894-5F64-427A-8533-622DF0FB6649}" destId="{D94D27D8-1C97-45CF-95E8-44641B14509C}" srcOrd="7" destOrd="0" presId="urn:microsoft.com/office/officeart/2005/8/layout/process1"/>
    <dgm:cxn modelId="{6AC872B9-84D0-4BEE-99E9-22977A3B2B8B}" type="presParOf" srcId="{D94D27D8-1C97-45CF-95E8-44641B14509C}" destId="{A107421E-82A0-4B5C-A7F3-512B674E0614}" srcOrd="0" destOrd="0" presId="urn:microsoft.com/office/officeart/2005/8/layout/process1"/>
    <dgm:cxn modelId="{A60B2380-304A-4EE6-AF46-29A242E35B1C}" type="presParOf" srcId="{31F70894-5F64-427A-8533-622DF0FB6649}" destId="{5A998276-9996-4EA3-BA49-2C180B7012C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1F5BF-28D1-4055-976F-B34CF348442C}">
      <dsp:nvSpPr>
        <dsp:cNvPr id="0" name=""/>
        <dsp:cNvSpPr/>
      </dsp:nvSpPr>
      <dsp:spPr>
        <a:xfrm>
          <a:off x="478171" y="469287"/>
          <a:ext cx="1880926" cy="14839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Explain problem</a:t>
          </a:r>
          <a:endParaRPr lang="tr-TR" sz="2400" kern="1200" dirty="0"/>
        </a:p>
      </dsp:txBody>
      <dsp:txXfrm>
        <a:off x="521633" y="512749"/>
        <a:ext cx="1794002" cy="1396983"/>
      </dsp:txXfrm>
    </dsp:sp>
    <dsp:sp modelId="{265FB341-2D2E-4B6E-9F40-231DC4524C66}">
      <dsp:nvSpPr>
        <dsp:cNvPr id="0" name=""/>
        <dsp:cNvSpPr/>
      </dsp:nvSpPr>
      <dsp:spPr>
        <a:xfrm rot="5383464">
          <a:off x="1199645" y="2127003"/>
          <a:ext cx="540157" cy="737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300" kern="1200"/>
        </a:p>
      </dsp:txBody>
      <dsp:txXfrm>
        <a:off x="1280279" y="2193417"/>
        <a:ext cx="378110" cy="442309"/>
      </dsp:txXfrm>
    </dsp:sp>
    <dsp:sp modelId="{CD99A939-1C2A-4F7E-9722-53D9899A9B43}">
      <dsp:nvSpPr>
        <dsp:cNvPr id="0" name=""/>
        <dsp:cNvSpPr/>
      </dsp:nvSpPr>
      <dsp:spPr>
        <a:xfrm>
          <a:off x="373717" y="2972349"/>
          <a:ext cx="2114831" cy="1674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Get s</a:t>
          </a:r>
          <a:r>
            <a:rPr lang="tr-TR" sz="2400" b="0" kern="1200" dirty="0" smtClean="0"/>
            <a:t>o</a:t>
          </a:r>
          <a:r>
            <a:rPr lang="tr-TR" sz="2400" kern="1200" dirty="0" smtClean="0"/>
            <a:t>me suggestion</a:t>
          </a:r>
          <a:endParaRPr lang="tr-TR" sz="2400" kern="1200" dirty="0"/>
        </a:p>
      </dsp:txBody>
      <dsp:txXfrm>
        <a:off x="422751" y="3021383"/>
        <a:ext cx="2016763" cy="1576065"/>
      </dsp:txXfrm>
    </dsp:sp>
    <dsp:sp modelId="{6A6C9BF4-A2DE-4156-A61C-032A84A3E7FA}">
      <dsp:nvSpPr>
        <dsp:cNvPr id="0" name=""/>
        <dsp:cNvSpPr/>
      </dsp:nvSpPr>
      <dsp:spPr>
        <a:xfrm rot="12786">
          <a:off x="2747280" y="3449130"/>
          <a:ext cx="627972" cy="745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300" kern="1200"/>
        </a:p>
      </dsp:txBody>
      <dsp:txXfrm>
        <a:off x="2747281" y="3597880"/>
        <a:ext cx="439580" cy="447300"/>
      </dsp:txXfrm>
    </dsp:sp>
    <dsp:sp modelId="{82E45A7D-D10C-48A1-9122-7E7D6BBC6D10}">
      <dsp:nvSpPr>
        <dsp:cNvPr id="0" name=""/>
        <dsp:cNvSpPr/>
      </dsp:nvSpPr>
      <dsp:spPr>
        <a:xfrm>
          <a:off x="3673395" y="3061692"/>
          <a:ext cx="1655276" cy="1518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Go to another friend</a:t>
          </a:r>
          <a:endParaRPr lang="tr-TR" sz="2400" kern="1200" dirty="0"/>
        </a:p>
      </dsp:txBody>
      <dsp:txXfrm>
        <a:off x="3717864" y="3106161"/>
        <a:ext cx="1566338" cy="1429343"/>
      </dsp:txXfrm>
    </dsp:sp>
    <dsp:sp modelId="{8AD06B72-760D-43B9-955D-1FE03276C342}">
      <dsp:nvSpPr>
        <dsp:cNvPr id="0" name=""/>
        <dsp:cNvSpPr/>
      </dsp:nvSpPr>
      <dsp:spPr>
        <a:xfrm rot="16215675">
          <a:off x="4212110" y="2124880"/>
          <a:ext cx="589996" cy="7270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/>
        </a:p>
      </dsp:txBody>
      <dsp:txXfrm>
        <a:off x="4300206" y="2358787"/>
        <a:ext cx="412997" cy="436223"/>
      </dsp:txXfrm>
    </dsp:sp>
    <dsp:sp modelId="{AB189F11-A5FC-464B-A43A-46C6E7C34C8D}">
      <dsp:nvSpPr>
        <dsp:cNvPr id="0" name=""/>
        <dsp:cNvSpPr/>
      </dsp:nvSpPr>
      <dsp:spPr>
        <a:xfrm>
          <a:off x="3622826" y="430222"/>
          <a:ext cx="1780411" cy="1518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Explain problem and suggestion</a:t>
          </a:r>
          <a:endParaRPr lang="tr-TR" sz="2400" kern="1200" dirty="0"/>
        </a:p>
      </dsp:txBody>
      <dsp:txXfrm>
        <a:off x="3667295" y="474691"/>
        <a:ext cx="1691473" cy="1429343"/>
      </dsp:txXfrm>
    </dsp:sp>
    <dsp:sp modelId="{D94D27D8-1C97-45CF-95E8-44641B14509C}">
      <dsp:nvSpPr>
        <dsp:cNvPr id="0" name=""/>
        <dsp:cNvSpPr/>
      </dsp:nvSpPr>
      <dsp:spPr>
        <a:xfrm rot="14217">
          <a:off x="5794909" y="839084"/>
          <a:ext cx="705727" cy="748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300" kern="1200"/>
        </a:p>
      </dsp:txBody>
      <dsp:txXfrm>
        <a:off x="5794910" y="988379"/>
        <a:ext cx="494009" cy="449197"/>
      </dsp:txXfrm>
    </dsp:sp>
    <dsp:sp modelId="{5A998276-9996-4EA3-BA49-2C180B7012CB}">
      <dsp:nvSpPr>
        <dsp:cNvPr id="0" name=""/>
        <dsp:cNvSpPr/>
      </dsp:nvSpPr>
      <dsp:spPr>
        <a:xfrm>
          <a:off x="6734787" y="573259"/>
          <a:ext cx="1672631" cy="125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Find an answer</a:t>
          </a:r>
          <a:endParaRPr lang="tr-TR" sz="2400" kern="1200" dirty="0"/>
        </a:p>
      </dsp:txBody>
      <dsp:txXfrm>
        <a:off x="6771618" y="610090"/>
        <a:ext cx="1598969" cy="1183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7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6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14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56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32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391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73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6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6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5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65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32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58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21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17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9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798EB2-0E5B-4C52-B6B6-9AA5D895908F}" type="datetimeFigureOut">
              <a:rPr lang="tr-TR" smtClean="0"/>
              <a:t>17.01.2017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82B5FA-F743-40C0-8402-3D05E36DD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874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80" y="870506"/>
            <a:ext cx="8511192" cy="4802744"/>
          </a:xfrm>
        </p:spPr>
      </p:pic>
    </p:spTree>
    <p:extLst>
      <p:ext uri="{BB962C8B-B14F-4D97-AF65-F5344CB8AC3E}">
        <p14:creationId xmlns:p14="http://schemas.microsoft.com/office/powerpoint/2010/main" val="7815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tr-TR" sz="6600" dirty="0" smtClean="0">
                <a:solidFill>
                  <a:schemeClr val="bg1"/>
                </a:solidFill>
              </a:rPr>
              <a:t>THANK YOU</a:t>
            </a:r>
            <a:endParaRPr lang="tr-T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53762" cy="97045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bg1"/>
                </a:solidFill>
              </a:rPr>
              <a:t>References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980"/>
            <a:ext cx="10515600" cy="516731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Edison </a:t>
            </a:r>
            <a:r>
              <a:rPr lang="en-US" sz="2400" dirty="0">
                <a:solidFill>
                  <a:schemeClr val="bg1"/>
                </a:solidFill>
                <a:effectLst/>
              </a:rPr>
              <a:t>Research.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(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2016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). </a:t>
            </a:r>
            <a:r>
              <a:rPr lang="en-US" sz="2400" dirty="0">
                <a:solidFill>
                  <a:schemeClr val="bg1"/>
                </a:solidFill>
                <a:effectLst/>
              </a:rPr>
              <a:t>Percentage of U.S. population with a social media 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profile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 http</a:t>
            </a:r>
            <a:r>
              <a:rPr lang="tr-TR" sz="2400" dirty="0">
                <a:solidFill>
                  <a:schemeClr val="bg1"/>
                </a:solidFill>
                <a:effectLst/>
              </a:rPr>
              <a:t>://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www.edisonresearch.com/wp-content/uploads/ 	2016/03/The-Infinite-Dial-2016.pdf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</a:rPr>
              <a:t>Pew Research Center, 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2016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).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“News Use Across Social Media Platforms 2016”</a:t>
            </a:r>
            <a:endParaRPr lang="tr-TR" sz="2400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tr-TR" sz="2400" dirty="0" smtClean="0">
                <a:solidFill>
                  <a:schemeClr val="bg1"/>
                </a:solidFill>
                <a:effectLst/>
              </a:rPr>
              <a:t>Shah</a:t>
            </a:r>
            <a:r>
              <a:rPr lang="tr-TR" sz="2400" dirty="0">
                <a:solidFill>
                  <a:schemeClr val="bg1"/>
                </a:solidFill>
                <a:effectLst/>
              </a:rPr>
              <a:t>, C. (2011). Effectiveness and User Satisfaction in Yahoo! Answers. 	Retrieved from http://firstmonday.org/article/view/3092/2769</a:t>
            </a:r>
            <a:r>
              <a:rPr lang="tr-TR" sz="2400" dirty="0" smtClean="0">
                <a:solidFill>
                  <a:schemeClr val="bg1"/>
                </a:solidFill>
                <a:effectLst/>
              </a:rPr>
              <a:t>#</a:t>
            </a:r>
          </a:p>
          <a:p>
            <a:pPr marL="36900" indent="0">
              <a:buNone/>
            </a:pPr>
            <a:endParaRPr lang="tr-TR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5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255060"/>
            <a:ext cx="9440034" cy="23432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Two </a:t>
            </a:r>
            <a:r>
              <a:rPr lang="tr-TR" dirty="0">
                <a:solidFill>
                  <a:schemeClr val="bg1"/>
                </a:solidFill>
              </a:rPr>
              <a:t>main problems which social media has helped </a:t>
            </a:r>
            <a:r>
              <a:rPr lang="tr-TR" dirty="0" smtClean="0">
                <a:solidFill>
                  <a:schemeClr val="bg1"/>
                </a:solidFill>
              </a:rPr>
              <a:t>to solve</a:t>
            </a: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799331" cy="1744626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Koray Can Yurtseven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2099547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CENG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chemeClr val="bg1"/>
                </a:solidFill>
              </a:rPr>
              <a:t>Overview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Accessibility For </a:t>
            </a:r>
            <a:r>
              <a:rPr lang="tr-TR" sz="2800" dirty="0" smtClean="0">
                <a:solidFill>
                  <a:schemeClr val="bg1"/>
                </a:solidFill>
              </a:rPr>
              <a:t>News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Time </a:t>
            </a:r>
            <a:r>
              <a:rPr lang="tr-TR" sz="2800" dirty="0" smtClean="0">
                <a:solidFill>
                  <a:schemeClr val="bg1"/>
                </a:solidFill>
              </a:rPr>
              <a:t>Requirement for </a:t>
            </a:r>
            <a:r>
              <a:rPr lang="tr-TR" sz="2800" dirty="0" smtClean="0">
                <a:solidFill>
                  <a:schemeClr val="bg1"/>
                </a:solidFill>
              </a:rPr>
              <a:t>Finding an </a:t>
            </a:r>
            <a:r>
              <a:rPr lang="tr-TR" sz="2800" dirty="0" smtClean="0">
                <a:solidFill>
                  <a:schemeClr val="bg1"/>
                </a:solidFill>
              </a:rPr>
              <a:t>Answer</a:t>
            </a:r>
            <a:endParaRPr lang="tr-TR" sz="2800" dirty="0" smtClean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960"/>
            <a:ext cx="9439967" cy="97045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bg1"/>
                </a:solidFill>
              </a:rPr>
              <a:t>Accessibility For News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4" y="1643057"/>
            <a:ext cx="10455246" cy="1803231"/>
          </a:xfrm>
        </p:spPr>
        <p:txBody>
          <a:bodyPr>
            <a:normAutofit/>
          </a:bodyPr>
          <a:lstStyle/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78% U.S. Citizens have social media account, Edison Research (2016)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50" y="4057936"/>
            <a:ext cx="5679350" cy="20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7192" y="6471389"/>
            <a:ext cx="10353762" cy="386611"/>
          </a:xfrm>
        </p:spPr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Pew Research Center (2016)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208477"/>
              </p:ext>
            </p:extLst>
          </p:nvPr>
        </p:nvGraphicFramePr>
        <p:xfrm>
          <a:off x="208547" y="946486"/>
          <a:ext cx="11983453" cy="555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94615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bg1"/>
                </a:solidFill>
              </a:rPr>
              <a:t>Accessibility For News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6042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Time Requirement for Finding an Answer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41954"/>
              </p:ext>
            </p:extLst>
          </p:nvPr>
        </p:nvGraphicFramePr>
        <p:xfrm>
          <a:off x="762001" y="1580050"/>
          <a:ext cx="10582274" cy="513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62927" y="1118385"/>
            <a:ext cx="778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How to solve a problem without social media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4" y="1519090"/>
            <a:ext cx="10579642" cy="472931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1" y="1604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mtClean="0">
                <a:solidFill>
                  <a:schemeClr val="bg1"/>
                </a:solidFill>
              </a:rPr>
              <a:t>Time Requirement for Finding an Answer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710" y="6200775"/>
            <a:ext cx="1657352" cy="5238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tr-TR" dirty="0" smtClean="0">
                <a:solidFill>
                  <a:schemeClr val="bg1"/>
                </a:solidFill>
                <a:effectLst/>
              </a:rPr>
              <a:t>(Shah,2011)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460174"/>
              </p:ext>
            </p:extLst>
          </p:nvPr>
        </p:nvGraphicFramePr>
        <p:xfrm>
          <a:off x="-1" y="1133475"/>
          <a:ext cx="12296775" cy="506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62001" y="1604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mtClean="0">
                <a:solidFill>
                  <a:schemeClr val="bg1"/>
                </a:solidFill>
              </a:rPr>
              <a:t>Time Requirement for Finding an Answer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3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2">
      <a:dk1>
        <a:srgbClr val="000000"/>
      </a:dk1>
      <a:lt1>
        <a:sysClr val="window" lastClr="FFFFFF"/>
      </a:lt1>
      <a:dk2>
        <a:srgbClr val="BFBFBF"/>
      </a:dk2>
      <a:lt2>
        <a:srgbClr val="DDDDDD"/>
      </a:lt2>
      <a:accent1>
        <a:srgbClr val="418AB3"/>
      </a:accent1>
      <a:accent2>
        <a:srgbClr val="F69200"/>
      </a:accent2>
      <a:accent3>
        <a:srgbClr val="F69200"/>
      </a:accent3>
      <a:accent4>
        <a:srgbClr val="7F7F7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937</TotalTime>
  <Words>149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PowerPoint Presentation</vt:lpstr>
      <vt:lpstr>Two main problems which social media has helped to solve </vt:lpstr>
      <vt:lpstr>Overview</vt:lpstr>
      <vt:lpstr>Accessibility For News</vt:lpstr>
      <vt:lpstr>Accessibility For News</vt:lpstr>
      <vt:lpstr>Time Requirement for Finding an Answer</vt:lpstr>
      <vt:lpstr>PowerPoint Presentation</vt:lpstr>
      <vt:lpstr>PowerPoint Presentation</vt:lpstr>
      <vt:lpstr>PowerPoint Presentation</vt:lpstr>
      <vt:lpstr>THANK YOU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can yurtseven</dc:creator>
  <cp:lastModifiedBy>koray can yurtseven</cp:lastModifiedBy>
  <cp:revision>34</cp:revision>
  <dcterms:created xsi:type="dcterms:W3CDTF">2017-01-14T22:37:07Z</dcterms:created>
  <dcterms:modified xsi:type="dcterms:W3CDTF">2017-01-17T20:06:18Z</dcterms:modified>
</cp:coreProperties>
</file>