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1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A6ED9-FC94-4586-BABB-C4F3BCFEFAD4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8AD3F-D277-4DAF-8094-863B67F38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5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BBC8-22CA-4BFB-B935-07B530FE1C36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71F6-2D34-462C-8EA3-DABCD0D8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7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BBC8-22CA-4BFB-B935-07B530FE1C36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71F6-2D34-462C-8EA3-DABCD0D8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7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BBC8-22CA-4BFB-B935-07B530FE1C36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71F6-2D34-462C-8EA3-DABCD0D8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BBC8-22CA-4BFB-B935-07B530FE1C36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71F6-2D34-462C-8EA3-DABCD0D8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3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BBC8-22CA-4BFB-B935-07B530FE1C36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71F6-2D34-462C-8EA3-DABCD0D8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9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BBC8-22CA-4BFB-B935-07B530FE1C36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71F6-2D34-462C-8EA3-DABCD0D8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9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BBC8-22CA-4BFB-B935-07B530FE1C36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71F6-2D34-462C-8EA3-DABCD0D8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0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BBC8-22CA-4BFB-B935-07B530FE1C36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71F6-2D34-462C-8EA3-DABCD0D8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6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BBC8-22CA-4BFB-B935-07B530FE1C36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71F6-2D34-462C-8EA3-DABCD0D8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3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BBC8-22CA-4BFB-B935-07B530FE1C36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71F6-2D34-462C-8EA3-DABCD0D8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8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BBC8-22CA-4BFB-B935-07B530FE1C36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71F6-2D34-462C-8EA3-DABCD0D8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6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8BBC8-22CA-4BFB-B935-07B530FE1C36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71F6-2D34-462C-8EA3-DABCD0D8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23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BD53F7-0C2D-4AC0-8497-4AE236FB1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Chelsea and Arsenal vs. Yo-Yo Clubs Game Result Prediction Algorithm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43EA079-48C3-43E5-9326-1E9B54AFD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46362"/>
          </a:xfrm>
        </p:spPr>
        <p:txBody>
          <a:bodyPr>
            <a:normAutofit/>
          </a:bodyPr>
          <a:lstStyle/>
          <a:p>
            <a:r>
              <a:rPr lang="tr-TR" sz="3600" dirty="0"/>
              <a:t>By </a:t>
            </a:r>
          </a:p>
          <a:p>
            <a:r>
              <a:rPr lang="tr-TR" sz="3600" dirty="0"/>
              <a:t>Evrim Efe</a:t>
            </a:r>
          </a:p>
          <a:p>
            <a:r>
              <a:rPr lang="tr-TR" sz="3600" dirty="0"/>
              <a:t>Koray Can Yurtseven</a:t>
            </a:r>
          </a:p>
          <a:p>
            <a:r>
              <a:rPr lang="tr-TR" sz="3600" dirty="0"/>
              <a:t>Tansel Tunç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603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9623DB-FB19-4661-BDF1-6CF547FE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Methods To Solve Nonlinear MultiClass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C910B9-A1C4-4F83-A3B7-0AFE25EEF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/>
              <a:t>Artificial Neural Networks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5267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883254-EFE8-4FA1-9A45-C23BCBE4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Methods To Deal With Imbalanced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B253EF-57F3-4232-B2FF-B506FCD28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Algorithm Level: Different Penalty Constants for Different Classes, SVM based Active Learning, New Prunning Techniques for Decision Tree Learning</a:t>
            </a:r>
          </a:p>
          <a:p>
            <a:endParaRPr lang="tr-TR" dirty="0"/>
          </a:p>
          <a:p>
            <a:r>
              <a:rPr lang="tr-TR" dirty="0"/>
              <a:t>Data Level: Over-Sampling(SMOTE), Under-Sampling.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81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07ACB8-1F0B-44C4-9D85-A5494BDC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Deciding Our 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117833-D8A5-4225-ACD2-97A4FB7BA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SVMs perform well with Imbalanced Datasets</a:t>
            </a:r>
          </a:p>
          <a:p>
            <a:r>
              <a:rPr lang="tr-TR" dirty="0"/>
              <a:t>SVMs perform well with High-Dimensional Data</a:t>
            </a:r>
          </a:p>
          <a:p>
            <a:r>
              <a:rPr lang="tr-TR" dirty="0"/>
              <a:t>Ease of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06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D7A3E9-14CE-48D3-B035-C5AA0D8C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Deciding Our 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AE3719-5D97-46A2-8B36-064E51E0F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Preprocessing with Scaling and Soft Normalization</a:t>
            </a:r>
          </a:p>
          <a:p>
            <a:r>
              <a:rPr lang="tr-TR" dirty="0"/>
              <a:t>Hyperparameter Optimization with Different Kernel SVMs and 4-fold cross validation</a:t>
            </a:r>
          </a:p>
          <a:p>
            <a:r>
              <a:rPr lang="tr-TR" dirty="0"/>
              <a:t>Assigning different class weights for the penalty parameter of SVMs</a:t>
            </a:r>
          </a:p>
          <a:p>
            <a:r>
              <a:rPr lang="tr-TR" dirty="0"/>
              <a:t>One vs. Rest Method for multiclass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74823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D68DEB-6390-4E24-AAA4-FBFFF403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Our Testing Accuracy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A44E4D-0946-4626-8E18-8E1122C46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Arsenal vs. Yo-Yo Clubs → .44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Chelsea vs. Yo-Yo Clubs → .66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9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8A0B54-C17B-46B5-B8DA-D774D585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Concluding Remarks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9C4AA8-5017-4EFC-9B44-BD71BABCD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Chelsea is a more stable club than Arsenal</a:t>
            </a:r>
          </a:p>
          <a:p>
            <a:r>
              <a:rPr lang="tr-TR" dirty="0"/>
              <a:t>Having the same chairman leads to a more stable result compared to having the same manager</a:t>
            </a:r>
          </a:p>
          <a:p>
            <a:r>
              <a:rPr lang="tr-TR" dirty="0"/>
              <a:t>Relatively high testing accuracy for a probem as complex as this is probably due to the imbalanced dataset</a:t>
            </a:r>
          </a:p>
          <a:p>
            <a:r>
              <a:rPr lang="tr-TR" dirty="0"/>
              <a:t>To achieve even higher testing accuracy many times more data is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73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08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r-TR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721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For full references list, you can look at our final project 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1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Problem Definition</a:t>
            </a:r>
          </a:p>
          <a:p>
            <a:r>
              <a:rPr lang="tr-TR" dirty="0" smtClean="0"/>
              <a:t>Our Attributes</a:t>
            </a:r>
          </a:p>
          <a:p>
            <a:r>
              <a:rPr lang="en-US" dirty="0"/>
              <a:t>The Nature of Our </a:t>
            </a:r>
            <a:r>
              <a:rPr lang="en-US" dirty="0" smtClean="0"/>
              <a:t>Problem</a:t>
            </a:r>
            <a:endParaRPr lang="tr-TR" dirty="0" smtClean="0"/>
          </a:p>
          <a:p>
            <a:r>
              <a:rPr lang="tr-TR" dirty="0"/>
              <a:t>Methods To Solve Nonlinear MultiClass </a:t>
            </a:r>
            <a:r>
              <a:rPr lang="tr-TR" dirty="0" smtClean="0"/>
              <a:t>Classification</a:t>
            </a:r>
          </a:p>
          <a:p>
            <a:r>
              <a:rPr lang="tr-TR" dirty="0"/>
              <a:t>Methods To Deal With Imbalanced </a:t>
            </a:r>
            <a:r>
              <a:rPr lang="tr-TR" dirty="0" smtClean="0"/>
              <a:t>Dataset</a:t>
            </a:r>
          </a:p>
          <a:p>
            <a:r>
              <a:rPr lang="tr-TR" dirty="0"/>
              <a:t>Deciding Our Methodology</a:t>
            </a:r>
            <a:endParaRPr lang="tr-TR" dirty="0" smtClean="0"/>
          </a:p>
          <a:p>
            <a:r>
              <a:rPr lang="tr-TR" dirty="0"/>
              <a:t>Our Testing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5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888CE8-7DA0-47CC-834D-8E0514700E1F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r>
              <a:rPr lang="tr-TR" dirty="0"/>
              <a:t>Problem Definiton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830FCE-4D24-4590-9533-1ECAE9E9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Characteristics of  Arsenal and Chelsea</a:t>
            </a:r>
          </a:p>
          <a:p>
            <a:r>
              <a:rPr lang="tr-TR" dirty="0"/>
              <a:t>Both are stable clubs</a:t>
            </a:r>
          </a:p>
          <a:p>
            <a:r>
              <a:rPr lang="tr-TR" dirty="0"/>
              <a:t>Both are good representatives of the English Premiere League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Characteristics of Yo-Yo Clubs</a:t>
            </a:r>
          </a:p>
          <a:p>
            <a:r>
              <a:rPr lang="tr-TR" dirty="0"/>
              <a:t>Constantly relegated from and promoted to Premiere League</a:t>
            </a:r>
          </a:p>
          <a:p>
            <a:r>
              <a:rPr lang="tr-TR" dirty="0"/>
              <a:t>Carry similar features compared to the major clubs of England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7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DD7BF6-3FC9-4341-B3F5-7AEC5193C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22E9F6-6FDC-46BE-9D00-99221842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Why matches of Arsenal and Chelsea vs. Yo-Yo clubs important?</a:t>
            </a:r>
          </a:p>
          <a:p>
            <a:r>
              <a:rPr lang="tr-TR" dirty="0"/>
              <a:t>Arsenal and Chelsea usually win their games against Yo-Yo Clubs</a:t>
            </a:r>
          </a:p>
          <a:p>
            <a:r>
              <a:rPr lang="tr-TR" dirty="0"/>
              <a:t>In the title race Arsenal and Chelsea do not want to lose points against Yo-Yo Clubs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0A47C8-CD54-4D80-86D3-F7FD4ABB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Definiton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B43DB1-584C-4D02-8D64-E63EC373B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Question: How can we use game statistics to predict results of the games Arsenal and Chelsea play against Yo-Yo Clubs?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Answer: Use Machine Learning with Pre-Game and During-Game statistics. If the game is going bad for Arsenal and Chelsea figure out which statistics to improve to get a win.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2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5B77ED-D800-4FE6-A845-54F607D7F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57" y="0"/>
            <a:ext cx="10515600" cy="1325563"/>
          </a:xfrm>
        </p:spPr>
        <p:txBody>
          <a:bodyPr/>
          <a:lstStyle/>
          <a:p>
            <a:r>
              <a:rPr lang="tr-TR" dirty="0"/>
              <a:t>Our Attributes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9A2C147F-874D-4C27-819D-B3F5C8F7E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55805"/>
              </p:ext>
            </p:extLst>
          </p:nvPr>
        </p:nvGraphicFramePr>
        <p:xfrm>
          <a:off x="3900714" y="91440"/>
          <a:ext cx="8128000" cy="71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xmlns="" val="635962303"/>
                    </a:ext>
                  </a:extLst>
                </a:gridCol>
                <a:gridCol w="7264400">
                  <a:extLst>
                    <a:ext uri="{9D8B030D-6E8A-4147-A177-3AD203B41FA5}">
                      <a16:colId xmlns:a16="http://schemas.microsoft.com/office/drawing/2014/main" xmlns="" val="2298614169"/>
                    </a:ext>
                  </a:extLst>
                </a:gridCol>
              </a:tblGrid>
              <a:tr h="298994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umber of total shots of Chelsea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78554234"/>
                  </a:ext>
                </a:extLst>
              </a:tr>
              <a:tr h="2989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umber of total shots of the opponent team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6122891"/>
                  </a:ext>
                </a:extLst>
              </a:tr>
              <a:tr h="2989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Shots on goal of Chelsea</a:t>
                      </a:r>
                      <a:r>
                        <a:rPr lang="tr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Arsenal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6098050"/>
                  </a:ext>
                </a:extLst>
              </a:tr>
              <a:tr h="2989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Shots on Goal of the opponent team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6259584"/>
                  </a:ext>
                </a:extLst>
              </a:tr>
              <a:tr h="2989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Chelsea or Arsenal the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7006199"/>
                  </a:ext>
                </a:extLst>
              </a:tr>
              <a:tr h="2989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number of Corners of Chelsea</a:t>
                      </a:r>
                      <a:r>
                        <a:rPr lang="tr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Arsenal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8834343"/>
                  </a:ext>
                </a:extLst>
              </a:tr>
              <a:tr h="2989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number of Corners of the opponent team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1940640"/>
                  </a:ext>
                </a:extLst>
              </a:tr>
              <a:tr h="2989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Ball possession % of Chelsea</a:t>
                      </a:r>
                      <a:r>
                        <a:rPr lang="tr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Arsenal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8731202"/>
                  </a:ext>
                </a:extLst>
              </a:tr>
              <a:tr h="2989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 Chelsea score the first goal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625421"/>
                  </a:ext>
                </a:extLst>
              </a:tr>
              <a:tr h="2989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Red cards of Chelsea</a:t>
                      </a:r>
                      <a:r>
                        <a:rPr lang="tr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Arsenal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5929266"/>
                  </a:ext>
                </a:extLst>
              </a:tr>
              <a:tr h="2989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Red cards of the opponent team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0842421"/>
                  </a:ext>
                </a:extLst>
              </a:tr>
              <a:tr h="2989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Betting odds (win of Chelsea </a:t>
                      </a:r>
                      <a:r>
                        <a:rPr lang="tr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Against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against the opponent team)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759158"/>
                  </a:ext>
                </a:extLst>
              </a:tr>
              <a:tr h="2989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Betting odds (loss of Chelsea against the opponent team)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2341450"/>
                  </a:ext>
                </a:extLst>
              </a:tr>
              <a:tr h="2989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Betting odds (Draw)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4103702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Points collected by Chelsea </a:t>
                      </a:r>
                      <a:r>
                        <a:rPr lang="tr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Arsenal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 the last 5 league games against the opponent team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9767530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Points collected by the opponent team over the last 5 league games against Chelsea</a:t>
                      </a:r>
                      <a:r>
                        <a:rPr lang="tr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Arsenal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3616677"/>
                  </a:ext>
                </a:extLst>
              </a:tr>
              <a:tr h="2989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points collected by Chelsea </a:t>
                      </a:r>
                      <a:r>
                        <a:rPr lang="tr-TR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tr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Arsenal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 last 5 league games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5591886"/>
                  </a:ext>
                </a:extLst>
              </a:tr>
              <a:tr h="2989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points collected by the opponent team over last 5 league games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5781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86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9677C-4A90-4680-8EEB-85121B57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The Nature of Our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6C23C4-B90C-47F1-9FAB-62D04D450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Nonlinearly Seperable Data</a:t>
            </a:r>
          </a:p>
          <a:p>
            <a:r>
              <a:rPr lang="tr-TR" dirty="0"/>
              <a:t>Three Classes: Win, Draw, Loss</a:t>
            </a:r>
          </a:p>
          <a:p>
            <a:r>
              <a:rPr lang="tr-TR" dirty="0"/>
              <a:t>Imbalanced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6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9B4DC3-7636-4BE7-B187-6F69CBA1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Methods To Solve Nonlinear MultiClass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94029C-B022-4152-B974-9B5E3100D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170" y="1825625"/>
            <a:ext cx="10417629" cy="4351338"/>
          </a:xfrm>
        </p:spPr>
        <p:txBody>
          <a:bodyPr/>
          <a:lstStyle/>
          <a:p>
            <a:pPr marL="0" indent="0">
              <a:buNone/>
            </a:pPr>
            <a:r>
              <a:rPr lang="tr-TR" sz="3600" dirty="0"/>
              <a:t>SVMs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Methods Based on Binary Classification: One vs. Rest and One vs.All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Alltogether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24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B30C62-E801-4A32-B401-A465A8BA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Methods To Solve Nonlinear MultiClass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46A9B1-A8DD-4D58-91F0-46CD43CCF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/>
              <a:t>Decision Tree Learning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8145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600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Chelsea and Arsenal vs. Yo-Yo Clubs Game Result Prediction Algorithm</vt:lpstr>
      <vt:lpstr>Overview</vt:lpstr>
      <vt:lpstr>Problem Definiton</vt:lpstr>
      <vt:lpstr>Problem Definition</vt:lpstr>
      <vt:lpstr>Problem Definiton</vt:lpstr>
      <vt:lpstr>Our Attributes</vt:lpstr>
      <vt:lpstr>The Nature of Our Problem</vt:lpstr>
      <vt:lpstr>Methods To Solve Nonlinear MultiClass Classification</vt:lpstr>
      <vt:lpstr>Methods To Solve Nonlinear MultiClass Classification</vt:lpstr>
      <vt:lpstr>Methods To Solve Nonlinear MultiClass Classification</vt:lpstr>
      <vt:lpstr>Methods To Deal With Imbalanced Dataset</vt:lpstr>
      <vt:lpstr>Deciding Our Methodology</vt:lpstr>
      <vt:lpstr>Deciding Our Methodology</vt:lpstr>
      <vt:lpstr>Our Testing Accuracy</vt:lpstr>
      <vt:lpstr>Concluding Remarks</vt:lpstr>
      <vt:lpstr>THANK YOU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Chelsea and Arsenal vs. Yo-Yo Clubs Game Result Prediction Algorithm</dc:title>
  <dc:creator>SimonWeisz</dc:creator>
  <cp:lastModifiedBy>koray can yurtseven</cp:lastModifiedBy>
  <cp:revision>26</cp:revision>
  <dcterms:created xsi:type="dcterms:W3CDTF">2018-05-20T21:04:21Z</dcterms:created>
  <dcterms:modified xsi:type="dcterms:W3CDTF">2018-05-21T13:33:54Z</dcterms:modified>
</cp:coreProperties>
</file>