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9" autoAdjust="0"/>
  </p:normalViewPr>
  <p:slideViewPr>
    <p:cSldViewPr snapToGrid="0">
      <p:cViewPr varScale="1">
        <p:scale>
          <a:sx n="72" d="100"/>
          <a:sy n="7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&#19968;&#32423;&#31995;&#32479;&#31471;&#21040;&#31471;\zhanglp\&#36890;&#29992;&#24213;&#23618;&#21578;&#35686;&#27169;&#22411;\&#27169;&#22411;&#35797;&#36816;&#33829;&#32467;&#26524;&#21453;&#39304;-09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&#19968;&#32423;&#31995;&#32479;&#31471;&#21040;&#31471;\zhanglp\&#36890;&#29992;&#24213;&#23618;&#21578;&#35686;&#27169;&#22411;\&#27169;&#22411;&#35797;&#36816;&#33829;&#32467;&#26524;&#21453;&#39304;-09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/>
              <a:t>各系统波动告警原因反馈情况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变更割接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未反馈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正常业务波动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Sheet3!$D$2:$D$5</c:f>
              <c:numCache>
                <c:formatCode>General</c:formatCode>
                <c:ptCount val="4"/>
                <c:pt idx="0">
                  <c:v>2</c:v>
                </c:pt>
                <c:pt idx="1">
                  <c:v>41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系统故障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国际集中化BOSS</c:v>
                </c:pt>
                <c:pt idx="1">
                  <c:v>物联网PBOSS</c:v>
                </c:pt>
                <c:pt idx="2">
                  <c:v>统一接口平台</c:v>
                </c:pt>
                <c:pt idx="3">
                  <c:v>网状网</c:v>
                </c:pt>
              </c:strCache>
            </c:strRef>
          </c:cat>
          <c:val>
            <c:numRef>
              <c:f>Sheet3!$E$2:$E$5</c:f>
              <c:numCache>
                <c:formatCode>General</c:formatCode>
                <c:ptCount val="4"/>
                <c:pt idx="0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02928"/>
        <c:axId val="414403312"/>
      </c:barChart>
      <c:catAx>
        <c:axId val="41440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403312"/>
        <c:crosses val="autoZero"/>
        <c:auto val="1"/>
        <c:lblAlgn val="ctr"/>
        <c:lblOffset val="100"/>
        <c:noMultiLvlLbl val="0"/>
      </c:catAx>
      <c:valAx>
        <c:axId val="41440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440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400" b="1"/>
              <a:t>各系统业务量波动告警与原告警重合情况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4525342778228342E-2"/>
          <c:y val="0.16256940652353741"/>
          <c:w val="0.83188680604409249"/>
          <c:h val="0.61705530715484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全网侧无告警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Sheet3!$B$15:$B$18</c:f>
              <c:numCache>
                <c:formatCode>General</c:formatCode>
                <c:ptCount val="4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49</c:v>
                </c:pt>
              </c:numCache>
            </c:numRef>
          </c:val>
        </c:ser>
        <c:ser>
          <c:idx val="1"/>
          <c:order val="1"/>
          <c:tx>
            <c:strRef>
              <c:f>Sheet3!$C$14</c:f>
              <c:strCache>
                <c:ptCount val="1"/>
                <c:pt idx="0">
                  <c:v>全网侧有告警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Sheet3!$C$15:$C$18</c:f>
              <c:numCache>
                <c:formatCode>General</c:formatCode>
                <c:ptCount val="4"/>
                <c:pt idx="0">
                  <c:v>1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132424"/>
        <c:axId val="415132808"/>
      </c:barChart>
      <c:lineChart>
        <c:grouping val="standard"/>
        <c:varyColors val="0"/>
        <c:ser>
          <c:idx val="2"/>
          <c:order val="2"/>
          <c:tx>
            <c:strRef>
              <c:f>Sheet3!$D$14</c:f>
              <c:strCache>
                <c:ptCount val="1"/>
                <c:pt idx="0">
                  <c:v>告警重合度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7643071756125105E-2"/>
                  <c:y val="-4.6176046176046176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告警重合度：</a:t>
                    </a:r>
                    <a:fld id="{7C471B7F-6938-4660-9F6C-DB9B6B3AC1F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59238113619629"/>
                      <c:h val="0.15238095238095239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Sheet3!$A$15:$A$18</c:f>
              <c:strCache>
                <c:ptCount val="4"/>
                <c:pt idx="0">
                  <c:v>国际BOSS</c:v>
                </c:pt>
                <c:pt idx="1">
                  <c:v>统一接口平台</c:v>
                </c:pt>
                <c:pt idx="2">
                  <c:v>网状网</c:v>
                </c:pt>
                <c:pt idx="3">
                  <c:v>物联网PBOSS</c:v>
                </c:pt>
              </c:strCache>
            </c:strRef>
          </c:cat>
          <c:val>
            <c:numRef>
              <c:f>Sheet3!$D$15:$D$18</c:f>
              <c:numCache>
                <c:formatCode>0.00%</c:formatCode>
                <c:ptCount val="4"/>
                <c:pt idx="0">
                  <c:v>5.9701492537313432E-2</c:v>
                </c:pt>
                <c:pt idx="1">
                  <c:v>5.9701492537313432E-2</c:v>
                </c:pt>
                <c:pt idx="2">
                  <c:v>5.9701492537313432E-2</c:v>
                </c:pt>
                <c:pt idx="3">
                  <c:v>5.9701492537313432E-2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142792"/>
        <c:axId val="415134216"/>
      </c:lineChart>
      <c:catAx>
        <c:axId val="41513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5132808"/>
        <c:crosses val="autoZero"/>
        <c:auto val="1"/>
        <c:lblAlgn val="ctr"/>
        <c:lblOffset val="100"/>
        <c:noMultiLvlLbl val="0"/>
      </c:catAx>
      <c:valAx>
        <c:axId val="415132808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5132424"/>
        <c:crosses val="autoZero"/>
        <c:crossBetween val="between"/>
      </c:valAx>
      <c:valAx>
        <c:axId val="41513421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5142792"/>
        <c:crosses val="max"/>
        <c:crossBetween val="between"/>
      </c:valAx>
      <c:catAx>
        <c:axId val="415142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5134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797958642074646E-2"/>
          <c:y val="0.86462101328243057"/>
          <c:w val="0.84040381759754568"/>
          <c:h val="9.4974946313528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E576-E0AF-4AF1-AFED-4842C72002C9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9B4C-B839-4713-88C8-8873D1AAF5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0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9B4C-B839-4713-88C8-8873D1AAF5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9B4C-B839-4713-88C8-8873D1AAF5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2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 userDrawn="1"/>
        </p:nvSpPr>
        <p:spPr>
          <a:xfrm>
            <a:off x="0" y="0"/>
            <a:ext cx="12192000" cy="558800"/>
          </a:xfrm>
          <a:prstGeom prst="rect">
            <a:avLst/>
          </a:prstGeom>
          <a:gradFill>
            <a:gsLst>
              <a:gs pos="52000">
                <a:srgbClr val="9BBB59"/>
              </a:gs>
              <a:gs pos="100000">
                <a:srgbClr val="0082C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9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AC79-378C-4969-AA84-8F61C721AAC0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B70B-9572-49A1-9CA0-A235A55AC4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48040" y="5042042"/>
            <a:ext cx="5850000" cy="175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0" y="0"/>
            <a:ext cx="797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业务量波动告警情况</a:t>
            </a:r>
            <a:endParaRPr lang="en-US" altLang="zh-CN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2505" y="655280"/>
            <a:ext cx="11806990" cy="972797"/>
          </a:xfrm>
          <a:prstGeom prst="roundRect">
            <a:avLst>
              <a:gd name="adj" fmla="val 107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171450" algn="just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目前共针对国际集中化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、网状网、统一接口平台四个系统配置业务量波动告警。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-171450">
              <a:lnSpc>
                <a:spcPct val="120000"/>
              </a:lnSpc>
              <a:buSzPct val="80000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其中，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日，优化模型后配置国际集中化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两个系统，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日后配置网状网、统一接口平台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个系统，截止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日告警触发情况和核查反馈情况如下：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-171450" algn="just">
              <a:lnSpc>
                <a:spcPct val="120000"/>
              </a:lnSpc>
              <a:buSzPct val="80000"/>
            </a:pP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1956"/>
              </p:ext>
            </p:extLst>
          </p:nvPr>
        </p:nvGraphicFramePr>
        <p:xfrm>
          <a:off x="237109" y="1760137"/>
          <a:ext cx="5832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449634"/>
              </p:ext>
            </p:extLst>
          </p:nvPr>
        </p:nvGraphicFramePr>
        <p:xfrm>
          <a:off x="6141041" y="1760137"/>
          <a:ext cx="5832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37109" y="5042042"/>
            <a:ext cx="5850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国际集中化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条告警，日均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条告警确认为是同一故障引起的连续告警，告警有效性较好。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条告警，日均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条反馈为割接，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条未反馈，其余反馈正常业务波动。物联网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多为批量业务办理，日常业务量波动较大无规律，告警有效性较低。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网状网、统一接口平台：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共各触发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条告警，原因未反馈。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8040" y="5116184"/>
            <a:ext cx="5850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国际集中化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条告警，其中一条同时触发全网侧告警，反馈为割接导致。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条告警，其中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条同时触发全网侧告警，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条告警反馈为正常业务波动，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条反馈为割接。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网状网、统一接口平台：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共各触发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条告警，同时段无全网侧告警触发。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整体告警重合率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5.97%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，告警重合度较低。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797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业务量波动告警预测值的有效性分析</a:t>
            </a:r>
            <a:endParaRPr lang="en-US" altLang="zh-CN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2504" y="691983"/>
            <a:ext cx="11806990" cy="763531"/>
          </a:xfrm>
          <a:prstGeom prst="roundRect">
            <a:avLst>
              <a:gd name="adj" fmla="val 107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171450" algn="just">
              <a:lnSpc>
                <a:spcPct val="120000"/>
              </a:lnSpc>
              <a:buSzPct val="80000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目前针对重要核心系统，一级能开、统一支付、统一接口、物联网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PBOSS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的业务量模型预测的结果进行有效性分析，通过与真实值的比较，计算预测值和真实值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的归一化比例方差波动情况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，对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环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比异常值监测模型进行有效性分析。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67158" y="1522301"/>
            <a:ext cx="5191572" cy="3221292"/>
            <a:chOff x="6472706" y="1572627"/>
            <a:chExt cx="5526788" cy="3221292"/>
          </a:xfrm>
        </p:grpSpPr>
        <p:grpSp>
          <p:nvGrpSpPr>
            <p:cNvPr id="20" name="组合 19"/>
            <p:cNvGrpSpPr/>
            <p:nvPr/>
          </p:nvGrpSpPr>
          <p:grpSpPr>
            <a:xfrm>
              <a:off x="7174854" y="1572627"/>
              <a:ext cx="4824640" cy="3221292"/>
              <a:chOff x="7240797" y="1572627"/>
              <a:chExt cx="4824640" cy="322129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0" t="11401" r="9614" b="8213"/>
              <a:stretch/>
            </p:blipFill>
            <p:spPr>
              <a:xfrm>
                <a:off x="7427814" y="1572627"/>
                <a:ext cx="4637623" cy="3221292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7578212" y="1578717"/>
                <a:ext cx="1624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波动值：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0.30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595573" y="2221388"/>
                <a:ext cx="161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波动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值：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0.49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595573" y="2848263"/>
                <a:ext cx="161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波动值：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0.57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588452" y="3475138"/>
                <a:ext cx="1614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波动值：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0.96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588451" y="4150655"/>
                <a:ext cx="1614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波动值：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1.05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下箭头 16"/>
              <p:cNvSpPr/>
              <p:nvPr/>
            </p:nvSpPr>
            <p:spPr>
              <a:xfrm>
                <a:off x="7240797" y="1794925"/>
                <a:ext cx="187017" cy="282933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536467" y="1613667"/>
              <a:ext cx="415498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2706" y="4317608"/>
              <a:ext cx="415498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差</a:t>
              </a:r>
              <a:endParaRPr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14620" r="10390" b="11278"/>
          <a:stretch/>
        </p:blipFill>
        <p:spPr>
          <a:xfrm>
            <a:off x="3588333" y="1603513"/>
            <a:ext cx="3273453" cy="14701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3964" r="10144" b="11277"/>
          <a:stretch/>
        </p:blipFill>
        <p:spPr>
          <a:xfrm>
            <a:off x="3588333" y="3167269"/>
            <a:ext cx="3351505" cy="1574853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6939838" y="1912540"/>
            <a:ext cx="574093" cy="234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861786" y="4150792"/>
            <a:ext cx="652145" cy="164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50889" y="293745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一级能开业务量</a:t>
            </a:r>
          </a:p>
        </p:txBody>
      </p:sp>
      <p:sp>
        <p:nvSpPr>
          <p:cNvPr id="31" name="矩形 30"/>
          <p:cNvSpPr/>
          <p:nvPr/>
        </p:nvSpPr>
        <p:spPr>
          <a:xfrm>
            <a:off x="4295566" y="4525799"/>
            <a:ext cx="216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物联网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PBOSS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业务量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287" y="3268504"/>
            <a:ext cx="20745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评估计算公式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287" y="1510467"/>
            <a:ext cx="32270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比异常值监测模型计算公式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0" r="21455"/>
          <a:stretch/>
        </p:blipFill>
        <p:spPr>
          <a:xfrm>
            <a:off x="142572" y="2035177"/>
            <a:ext cx="3445762" cy="9823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39010"/>
              </p:ext>
            </p:extLst>
          </p:nvPr>
        </p:nvGraphicFramePr>
        <p:xfrm>
          <a:off x="7702393" y="4948935"/>
          <a:ext cx="4489607" cy="1827609"/>
        </p:xfrm>
        <a:graphic>
          <a:graphicData uri="http://schemas.openxmlformats.org/drawingml/2006/table">
            <a:tbl>
              <a:tblPr/>
              <a:tblGrid>
                <a:gridCol w="1454859"/>
                <a:gridCol w="1152939"/>
                <a:gridCol w="1881809"/>
              </a:tblGrid>
              <a:tr h="5160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预测与真实值的比例方差波动值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预测值有效性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判定：低于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有效，高于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76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一级能开业务量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统一接口平台业务量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在线扣费业务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统一支付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物联网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21910" y="4958069"/>
            <a:ext cx="7492644" cy="189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模型说明：取历史同时期的上下四分位数的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Q1-1.2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Q3-Q1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）作为预测的下确界，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Q3+1.2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Q3-Q1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）作为预测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的上确界，低于下确界或高于上确界触发告警</a:t>
            </a:r>
          </a:p>
          <a:p>
            <a:pPr>
              <a:lnSpc>
                <a:spcPct val="15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分析结果：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、计算波动值越低，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模型预测值越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有效；实际应用中，波动值低于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模型预测值具有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有效应用价值，高于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模型预测值无效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、如果系统本身产生的波动情况较为频繁，此时环比异常值监测模型的有效性将会降低，如物联网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PBOSS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多为批量业务办理，日常业务量波动较大无规律，此时基于模型的业务量波动的预估将严重失效。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0" r="35923"/>
          <a:stretch/>
        </p:blipFill>
        <p:spPr>
          <a:xfrm>
            <a:off x="186470" y="3687763"/>
            <a:ext cx="2292626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600</Words>
  <Application>Microsoft Office PowerPoint</Application>
  <PresentationFormat>宽屏</PresentationFormat>
  <Paragraphs>49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46</cp:revision>
  <dcterms:created xsi:type="dcterms:W3CDTF">2020-03-16T13:14:11Z</dcterms:created>
  <dcterms:modified xsi:type="dcterms:W3CDTF">2020-09-14T07:58:44Z</dcterms:modified>
</cp:coreProperties>
</file>