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260" r:id="rId5"/>
    <p:sldId id="341" r:id="rId6"/>
    <p:sldId id="344" r:id="rId7"/>
    <p:sldId id="284" r:id="rId8"/>
    <p:sldId id="345" r:id="rId9"/>
    <p:sldId id="348" r:id="rId10"/>
    <p:sldId id="349" r:id="rId11"/>
    <p:sldId id="342" r:id="rId12"/>
    <p:sldId id="350" r:id="rId13"/>
    <p:sldId id="351" r:id="rId14"/>
    <p:sldId id="352" r:id="rId15"/>
    <p:sldId id="353" r:id="rId16"/>
    <p:sldId id="354"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0" d="100"/>
          <a:sy n="70" d="100"/>
        </p:scale>
        <p:origin x="660" y="60"/>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Image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A0412714-3F16-4874-BEA8-0EFECA6B9AA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그림 개체 틀 2">
            <a:extLst>
              <a:ext uri="{FF2B5EF4-FFF2-40B4-BE49-F238E27FC236}">
                <a16:creationId xmlns:a16="http://schemas.microsoft.com/office/drawing/2014/main" id="{249D4CAF-8D35-48B5-9BED-58C61F564415}"/>
              </a:ext>
            </a:extLst>
          </p:cNvPr>
          <p:cNvSpPr>
            <a:spLocks noGrp="1"/>
          </p:cNvSpPr>
          <p:nvPr>
            <p:ph type="pic" sz="quarter" idx="11" hasCustomPrompt="1"/>
          </p:nvPr>
        </p:nvSpPr>
        <p:spPr>
          <a:xfrm>
            <a:off x="0" y="1713554"/>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39875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92" r:id="rId12"/>
    <p:sldLayoutId id="2147483687" r:id="rId13"/>
    <p:sldLayoutId id="2147483688" r:id="rId14"/>
    <p:sldLayoutId id="2147483671" r:id="rId15"/>
    <p:sldLayoutId id="21474836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4468720" y="3942474"/>
            <a:ext cx="7283421" cy="1754326"/>
          </a:xfrm>
          <a:prstGeom prst="rect">
            <a:avLst/>
          </a:prstGeom>
          <a:noFill/>
        </p:spPr>
        <p:txBody>
          <a:bodyPr wrap="square" rtlCol="0" anchor="ctr">
            <a:spAutoFit/>
          </a:bodyPr>
          <a:lstStyle/>
          <a:p>
            <a:pPr algn="r"/>
            <a:r>
              <a:rPr lang="en-US" sz="5400" dirty="0" smtClean="0">
                <a:solidFill>
                  <a:schemeClr val="bg1"/>
                </a:solidFill>
                <a:latin typeface="+mj-lt"/>
              </a:rPr>
              <a:t>Nhóm 9</a:t>
            </a:r>
            <a:endParaRPr lang="en-US" sz="5400" dirty="0">
              <a:solidFill>
                <a:schemeClr val="bg1"/>
              </a:solidFill>
              <a:latin typeface="+mj-lt"/>
            </a:endParaRPr>
          </a:p>
          <a:p>
            <a:pPr algn="r"/>
            <a:r>
              <a:rPr lang="en-US" altLang="ko-KR" sz="5400" dirty="0" smtClean="0">
                <a:solidFill>
                  <a:schemeClr val="bg1"/>
                </a:solidFill>
                <a:latin typeface="+mj-lt"/>
              </a:rPr>
              <a:t>Đề </a:t>
            </a:r>
            <a:r>
              <a:rPr lang="en-US" altLang="ko-KR" sz="5400" dirty="0" smtClean="0">
                <a:solidFill>
                  <a:schemeClr val="bg1"/>
                </a:solidFill>
                <a:latin typeface="+mj-lt"/>
              </a:rPr>
              <a:t>tài: </a:t>
            </a:r>
            <a:r>
              <a:rPr lang="en-US" altLang="ko-KR" sz="5400" dirty="0" smtClean="0">
                <a:solidFill>
                  <a:schemeClr val="bg1"/>
                </a:solidFill>
                <a:latin typeface="+mj-lt"/>
              </a:rPr>
              <a:t>Code::Blocks</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4468720" y="5696800"/>
            <a:ext cx="7283333" cy="379656"/>
          </a:xfrm>
          <a:prstGeom prst="rect">
            <a:avLst/>
          </a:prstGeom>
          <a:noFill/>
        </p:spPr>
        <p:txBody>
          <a:bodyPr wrap="square" rtlCol="0" anchor="ctr">
            <a:spAutoFit/>
          </a:bodyPr>
          <a:lstStyle/>
          <a:p>
            <a:pPr algn="r"/>
            <a:r>
              <a:rPr lang="en-US" altLang="ko-KR" sz="1867" dirty="0" smtClean="0">
                <a:solidFill>
                  <a:schemeClr val="bg1"/>
                </a:solidFill>
                <a:cs typeface="Arial" pitchFamily="34" charset="0"/>
              </a:rPr>
              <a:t>Cán bộ hướng dẫn: ThS Đỗ Bảo Sơn</a:t>
            </a:r>
            <a:endParaRPr lang="ko-KR" altLang="en-US" sz="1867" dirty="0">
              <a:solidFill>
                <a:schemeClr val="bg1"/>
              </a:solidFill>
              <a:cs typeface="Arial" pitchFamily="34" charset="0"/>
            </a:endParaRPr>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1469948" cy="1008325"/>
          </a:xfrm>
          <a:prstGeom prst="rect">
            <a:avLst/>
          </a:prstGeom>
        </p:spPr>
      </p:pic>
      <p:sp>
        <p:nvSpPr>
          <p:cNvPr id="3" name="TextBox 2"/>
          <p:cNvSpPr txBox="1"/>
          <p:nvPr/>
        </p:nvSpPr>
        <p:spPr>
          <a:xfrm>
            <a:off x="1469948" y="0"/>
            <a:ext cx="5022376" cy="707886"/>
          </a:xfrm>
          <a:prstGeom prst="rect">
            <a:avLst/>
          </a:prstGeom>
          <a:solidFill>
            <a:schemeClr val="accent5"/>
          </a:solidFill>
        </p:spPr>
        <p:txBody>
          <a:bodyPr wrap="square" rtlCol="0">
            <a:spAutoFit/>
          </a:bodyPr>
          <a:lstStyle/>
          <a:p>
            <a:r>
              <a:rPr lang="en-US" sz="2000" dirty="0" smtClean="0">
                <a:solidFill>
                  <a:schemeClr val="bg1"/>
                </a:solidFill>
                <a:latin typeface="+mj-lt"/>
              </a:rPr>
              <a:t>Trường Đại Học Công nghệ Giao Thông Vận Tải</a:t>
            </a:r>
          </a:p>
          <a:p>
            <a:r>
              <a:rPr lang="en-US" sz="2000" dirty="0" smtClean="0">
                <a:solidFill>
                  <a:schemeClr val="bg1"/>
                </a:solidFill>
                <a:latin typeface="+mj-lt"/>
              </a:rPr>
              <a:t>Lớp 71DCHT21</a:t>
            </a:r>
            <a:endParaRPr lang="en-US" sz="2000" dirty="0">
              <a:solidFill>
                <a:schemeClr val="bg1"/>
              </a:solidFill>
              <a:latin typeface="+mj-lt"/>
            </a:endParaRPr>
          </a:p>
        </p:txBody>
      </p:sp>
    </p:spTree>
    <p:extLst>
      <p:ext uri="{BB962C8B-B14F-4D97-AF65-F5344CB8AC3E}">
        <p14:creationId xmlns:p14="http://schemas.microsoft.com/office/powerpoint/2010/main" val="7056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9301" y="1705970"/>
            <a:ext cx="7533565" cy="2308324"/>
          </a:xfrm>
          <a:prstGeom prst="rect">
            <a:avLst/>
          </a:prstGeom>
          <a:ln/>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7200" dirty="0" smtClean="0">
                <a:solidFill>
                  <a:schemeClr val="accent1">
                    <a:lumMod val="40000"/>
                    <a:lumOff val="60000"/>
                  </a:schemeClr>
                </a:solidFill>
                <a:latin typeface="Times New Roman" panose="02020603050405020304" pitchFamily="18" charset="0"/>
                <a:cs typeface="Times New Roman" panose="02020603050405020304" pitchFamily="18" charset="0"/>
              </a:rPr>
              <a:t>4. Các tính năng của Code::Blocks</a:t>
            </a:r>
            <a:endParaRPr lang="en-US" sz="72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14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4294967295"/>
          </p:nvPr>
        </p:nvSpPr>
        <p:spPr>
          <a:xfrm>
            <a:off x="619126" y="271463"/>
            <a:ext cx="10885938" cy="1025074"/>
          </a:xfrm>
          <a:prstGeom prst="rect">
            <a:avLst/>
          </a:prstGeom>
          <a:solidFill>
            <a:schemeClr val="bg2">
              <a:lumMod val="90000"/>
            </a:schemeClr>
          </a:solidFill>
          <a:ln>
            <a:solidFill>
              <a:schemeClr val="tx1"/>
            </a:solidFill>
          </a:ln>
        </p:spPr>
        <p:txBody>
          <a:bodyPr/>
          <a:lstStyle/>
          <a:p>
            <a:pPr marL="0" indent="0">
              <a:buNone/>
            </a:pPr>
            <a:r>
              <a:rPr lang="en-US" sz="6600" dirty="0" smtClean="0">
                <a:latin typeface="Times New Roman" panose="02020603050405020304" pitchFamily="18" charset="0"/>
                <a:cs typeface="Times New Roman" panose="02020603050405020304" pitchFamily="18" charset="0"/>
              </a:rPr>
              <a:t>Tính năng nổi bật</a:t>
            </a:r>
            <a:endParaRPr lang="en-US" sz="6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56848" y="1610436"/>
            <a:ext cx="7697337"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solidFill>
                  <a:schemeClr val="bg2">
                    <a:lumMod val="90000"/>
                  </a:schemeClr>
                </a:solidFill>
                <a:latin typeface="Times New Roman" panose="02020603050405020304" pitchFamily="18" charset="0"/>
                <a:cs typeface="Times New Roman" panose="02020603050405020304" pitchFamily="18" charset="0"/>
              </a:rPr>
              <a:t>Mã nguổn mở, GPLv3, không tốn chi phí</a:t>
            </a:r>
          </a:p>
          <a:p>
            <a:pPr marL="457200" indent="-457200">
              <a:buFont typeface="Arial" panose="020B0604020202020204" pitchFamily="34" charset="0"/>
              <a:buChar char="•"/>
            </a:pPr>
            <a:r>
              <a:rPr lang="en-US" sz="2800" dirty="0" smtClean="0">
                <a:solidFill>
                  <a:schemeClr val="bg2">
                    <a:lumMod val="90000"/>
                  </a:schemeClr>
                </a:solidFill>
                <a:latin typeface="Times New Roman" panose="02020603050405020304" pitchFamily="18" charset="0"/>
                <a:cs typeface="Times New Roman" panose="02020603050405020304" pitchFamily="18" charset="0"/>
              </a:rPr>
              <a:t>Đa nền tảng, chạy trên Linux, Mac, Window</a:t>
            </a:r>
          </a:p>
          <a:p>
            <a:pPr marL="457200" indent="-457200">
              <a:buFont typeface="Arial" panose="020B0604020202020204" pitchFamily="34" charset="0"/>
              <a:buChar char="•"/>
            </a:pPr>
            <a:r>
              <a:rPr lang="en-US" sz="2800" dirty="0" smtClean="0">
                <a:solidFill>
                  <a:schemeClr val="bg2">
                    <a:lumMod val="90000"/>
                  </a:schemeClr>
                </a:solidFill>
                <a:latin typeface="Times New Roman" panose="02020603050405020304" pitchFamily="18" charset="0"/>
                <a:cs typeface="Times New Roman" panose="02020603050405020304" pitchFamily="18" charset="0"/>
              </a:rPr>
              <a:t>Có thể mở rộng qua các plugin</a:t>
            </a:r>
          </a:p>
          <a:p>
            <a:pPr marL="457200" indent="-457200">
              <a:buFont typeface="Arial" panose="020B0604020202020204" pitchFamily="34" charset="0"/>
              <a:buChar char="•"/>
            </a:pPr>
            <a:r>
              <a:rPr lang="en-US" sz="2800" dirty="0" smtClean="0">
                <a:solidFill>
                  <a:schemeClr val="bg2">
                    <a:lumMod val="90000"/>
                  </a:schemeClr>
                </a:solidFill>
                <a:latin typeface="Times New Roman" panose="02020603050405020304" pitchFamily="18" charset="0"/>
                <a:cs typeface="Times New Roman" panose="02020603050405020304" pitchFamily="18" charset="0"/>
              </a:rPr>
              <a:t>Không cần ngôn ngữ thông dịch hoặc libs độc quyền</a:t>
            </a:r>
          </a:p>
        </p:txBody>
      </p:sp>
    </p:spTree>
    <p:extLst>
      <p:ext uri="{BB962C8B-B14F-4D97-AF65-F5344CB8AC3E}">
        <p14:creationId xmlns:p14="http://schemas.microsoft.com/office/powerpoint/2010/main" val="297214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4294967295"/>
          </p:nvPr>
        </p:nvSpPr>
        <p:spPr>
          <a:xfrm>
            <a:off x="619126" y="271463"/>
            <a:ext cx="10885938" cy="1025074"/>
          </a:xfrm>
          <a:prstGeom prst="rect">
            <a:avLst/>
          </a:prstGeom>
          <a:solidFill>
            <a:schemeClr val="bg2">
              <a:lumMod val="90000"/>
            </a:schemeClr>
          </a:solidFill>
          <a:ln>
            <a:solidFill>
              <a:schemeClr val="tx1"/>
            </a:solidFill>
          </a:ln>
        </p:spPr>
        <p:txBody>
          <a:bodyPr/>
          <a:lstStyle/>
          <a:p>
            <a:pPr marL="0" indent="0">
              <a:buNone/>
            </a:pPr>
            <a:r>
              <a:rPr lang="en-US" sz="6600" dirty="0" smtClean="0">
                <a:latin typeface="Times New Roman" panose="02020603050405020304" pitchFamily="18" charset="0"/>
                <a:cs typeface="Times New Roman" panose="02020603050405020304" pitchFamily="18" charset="0"/>
              </a:rPr>
              <a:t>Trình biên dịch</a:t>
            </a:r>
            <a:endParaRPr lang="en-US" sz="6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56848" y="1610436"/>
            <a:ext cx="769733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solidFill>
                  <a:schemeClr val="bg2">
                    <a:lumMod val="90000"/>
                  </a:schemeClr>
                </a:solidFill>
                <a:latin typeface="Times New Roman" panose="02020603050405020304" pitchFamily="18" charset="0"/>
                <a:cs typeface="Times New Roman" panose="02020603050405020304" pitchFamily="18" charset="0"/>
              </a:rPr>
              <a:t>Hỗ trợ nhiều trình biên dịch:</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a:p>
            <a:pPr marL="852488" indent="-457200">
              <a:buFont typeface="Wingdings" panose="05000000000000000000" pitchFamily="2" charset="2"/>
              <a:buChar char="§"/>
            </a:pPr>
            <a:r>
              <a:rPr lang="en-US" sz="2800" dirty="0" smtClean="0">
                <a:solidFill>
                  <a:schemeClr val="bg2">
                    <a:lumMod val="90000"/>
                  </a:schemeClr>
                </a:solidFill>
                <a:latin typeface="Times New Roman" panose="02020603050405020304" pitchFamily="18" charset="0"/>
                <a:cs typeface="Times New Roman" panose="02020603050405020304" pitchFamily="18" charset="0"/>
              </a:rPr>
              <a:t>GCC (MingW/GNU GCC)</a:t>
            </a:r>
          </a:p>
          <a:p>
            <a:pPr marL="852488" indent="-457200">
              <a:buFont typeface="Wingdings" panose="05000000000000000000" pitchFamily="2" charset="2"/>
              <a:buChar char="§"/>
            </a:pPr>
            <a:r>
              <a:rPr lang="en-US" sz="2800" dirty="0" smtClean="0">
                <a:solidFill>
                  <a:schemeClr val="bg2">
                    <a:lumMod val="90000"/>
                  </a:schemeClr>
                </a:solidFill>
                <a:latin typeface="Times New Roman" panose="02020603050405020304" pitchFamily="18" charset="0"/>
                <a:cs typeface="Times New Roman" panose="02020603050405020304" pitchFamily="18" charset="0"/>
              </a:rPr>
              <a:t>MSVC++</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a:p>
            <a:pPr marL="852488" indent="-457200">
              <a:buFont typeface="Wingdings" panose="05000000000000000000" pitchFamily="2" charset="2"/>
              <a:buChar char="§"/>
            </a:pPr>
            <a:r>
              <a:rPr lang="en-US" sz="2800" dirty="0" smtClean="0">
                <a:solidFill>
                  <a:schemeClr val="bg2">
                    <a:lumMod val="90000"/>
                  </a:schemeClr>
                </a:solidFill>
                <a:latin typeface="Times New Roman" panose="02020603050405020304" pitchFamily="18" charset="0"/>
                <a:cs typeface="Times New Roman" panose="02020603050405020304" pitchFamily="18" charset="0"/>
              </a:rPr>
              <a:t>Open Watcom</a:t>
            </a:r>
          </a:p>
          <a:p>
            <a:pPr marL="852488" indent="-457200">
              <a:buFont typeface="Wingdings" panose="05000000000000000000" pitchFamily="2" charset="2"/>
              <a:buChar char="§"/>
            </a:pPr>
            <a:r>
              <a:rPr lang="en-US" sz="2800" dirty="0" smtClean="0">
                <a:solidFill>
                  <a:schemeClr val="bg2">
                    <a:lumMod val="90000"/>
                  </a:schemeClr>
                </a:solidFill>
                <a:latin typeface="Times New Roman" panose="02020603050405020304" pitchFamily="18" charset="0"/>
                <a:cs typeface="Times New Roman" panose="02020603050405020304" pitchFamily="18" charset="0"/>
              </a:rPr>
              <a:t>V.v...</a:t>
            </a:r>
          </a:p>
          <a:p>
            <a:pPr marL="457200" indent="-457200">
              <a:buFont typeface="Arial" panose="020B0604020202020204" pitchFamily="34" charset="0"/>
              <a:buChar char="•"/>
            </a:pPr>
            <a:r>
              <a:rPr lang="en-US" sz="2800" dirty="0" smtClean="0">
                <a:solidFill>
                  <a:schemeClr val="bg2">
                    <a:lumMod val="90000"/>
                  </a:schemeClr>
                </a:solidFill>
                <a:latin typeface="Times New Roman" panose="02020603050405020304" pitchFamily="18" charset="0"/>
                <a:cs typeface="Times New Roman" panose="02020603050405020304" pitchFamily="18" charset="0"/>
              </a:rPr>
              <a:t>Hệ thống xây dựng custom nhanh</a:t>
            </a:r>
          </a:p>
          <a:p>
            <a:pPr marL="457200" indent="-457200">
              <a:buFont typeface="Arial" panose="020B0604020202020204" pitchFamily="34" charset="0"/>
              <a:buChar char="•"/>
            </a:pPr>
            <a:r>
              <a:rPr lang="en-US" sz="2800" dirty="0" smtClean="0">
                <a:solidFill>
                  <a:schemeClr val="bg2">
                    <a:lumMod val="90000"/>
                  </a:schemeClr>
                </a:solidFill>
                <a:latin typeface="Times New Roman" panose="02020603050405020304" pitchFamily="18" charset="0"/>
                <a:cs typeface="Times New Roman" panose="02020603050405020304" pitchFamily="18" charset="0"/>
              </a:rPr>
              <a:t>Hỗ trợ các bản dựng song song</a:t>
            </a:r>
          </a:p>
          <a:p>
            <a:pPr marL="457200" indent="-457200">
              <a:buFont typeface="Arial" panose="020B0604020202020204" pitchFamily="34" charset="0"/>
              <a:buChar char="•"/>
            </a:pPr>
            <a:r>
              <a:rPr lang="en-US" sz="2800" dirty="0" smtClean="0">
                <a:solidFill>
                  <a:schemeClr val="bg2">
                    <a:lumMod val="90000"/>
                  </a:schemeClr>
                </a:solidFill>
                <a:latin typeface="Times New Roman" panose="02020603050405020304" pitchFamily="18" charset="0"/>
                <a:cs typeface="Times New Roman" panose="02020603050405020304" pitchFamily="18" charset="0"/>
              </a:rPr>
              <a:t>Nhập các dự án MSVC</a:t>
            </a:r>
          </a:p>
          <a:p>
            <a:pPr marL="457200" indent="-457200">
              <a:buFont typeface="Arial" panose="020B0604020202020204" pitchFamily="34" charset="0"/>
              <a:buChar char="•"/>
            </a:pPr>
            <a:r>
              <a:rPr lang="en-US" sz="2800" dirty="0" smtClean="0">
                <a:solidFill>
                  <a:schemeClr val="bg2">
                    <a:lumMod val="90000"/>
                  </a:schemeClr>
                </a:solidFill>
                <a:latin typeface="Times New Roman" panose="02020603050405020304" pitchFamily="18" charset="0"/>
                <a:cs typeface="Times New Roman" panose="02020603050405020304" pitchFamily="18" charset="0"/>
              </a:rPr>
              <a:t>Nhập các dự án Dev-C++</a:t>
            </a:r>
          </a:p>
        </p:txBody>
      </p:sp>
    </p:spTree>
    <p:extLst>
      <p:ext uri="{BB962C8B-B14F-4D97-AF65-F5344CB8AC3E}">
        <p14:creationId xmlns:p14="http://schemas.microsoft.com/office/powerpoint/2010/main" val="281898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3826" y="1992573"/>
            <a:ext cx="5377218" cy="2308324"/>
          </a:xfrm>
          <a:prstGeom prst="rect">
            <a:avLst/>
          </a:prstGeom>
          <a:ln/>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7200" dirty="0" smtClean="0">
                <a:solidFill>
                  <a:schemeClr val="accent1">
                    <a:lumMod val="40000"/>
                    <a:lumOff val="60000"/>
                  </a:schemeClr>
                </a:solidFill>
                <a:latin typeface="Times New Roman" panose="02020603050405020304" pitchFamily="18" charset="0"/>
                <a:cs typeface="Times New Roman" panose="02020603050405020304" pitchFamily="18" charset="0"/>
              </a:rPr>
              <a:t>5. Cài đặt Code::Blocks</a:t>
            </a:r>
          </a:p>
        </p:txBody>
      </p:sp>
    </p:spTree>
    <p:extLst>
      <p:ext uri="{BB962C8B-B14F-4D97-AF65-F5344CB8AC3E}">
        <p14:creationId xmlns:p14="http://schemas.microsoft.com/office/powerpoint/2010/main" val="354577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47BC315-E344-4512-8F5D-CD41DCAC6526}"/>
              </a:ext>
            </a:extLst>
          </p:cNvPr>
          <p:cNvGrpSpPr/>
          <p:nvPr/>
        </p:nvGrpSpPr>
        <p:grpSpPr>
          <a:xfrm>
            <a:off x="322687" y="0"/>
            <a:ext cx="2709212" cy="4408243"/>
            <a:chOff x="827584" y="1340768"/>
            <a:chExt cx="2736304" cy="5340504"/>
          </a:xfrm>
        </p:grpSpPr>
        <p:sp>
          <p:nvSpPr>
            <p:cNvPr id="6" name="Rectangle 16">
              <a:extLst>
                <a:ext uri="{FF2B5EF4-FFF2-40B4-BE49-F238E27FC236}">
                  <a16:creationId xmlns:a16="http://schemas.microsoft.com/office/drawing/2014/main" id="{B2A79A34-D343-46FD-BF33-170D56191C3C}"/>
                </a:ext>
              </a:extLst>
            </p:cNvPr>
            <p:cNvSpPr/>
            <p:nvPr/>
          </p:nvSpPr>
          <p:spPr>
            <a:xfrm>
              <a:off x="827584" y="1340768"/>
              <a:ext cx="2736304" cy="211832"/>
            </a:xfrm>
            <a:custGeom>
              <a:avLst/>
              <a:gdLst>
                <a:gd name="connsiteX0" fmla="*/ 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0 w 2736304"/>
                <a:gd name="connsiteY4" fmla="*/ 0 h 211832"/>
                <a:gd name="connsiteX0" fmla="*/ 22098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220980 w 2736304"/>
                <a:gd name="connsiteY4" fmla="*/ 0 h 211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304" h="211832">
                  <a:moveTo>
                    <a:pt x="220980" y="0"/>
                  </a:moveTo>
                  <a:lnTo>
                    <a:pt x="2736304" y="0"/>
                  </a:lnTo>
                  <a:lnTo>
                    <a:pt x="2736304" y="211832"/>
                  </a:lnTo>
                  <a:lnTo>
                    <a:pt x="0" y="211832"/>
                  </a:lnTo>
                  <a:lnTo>
                    <a:pt x="22098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a:extLst>
                <a:ext uri="{FF2B5EF4-FFF2-40B4-BE49-F238E27FC236}">
                  <a16:creationId xmlns:a16="http://schemas.microsoft.com/office/drawing/2014/main" id="{1FD90781-D2A5-4033-82A5-FB8B65CBF0EE}"/>
                </a:ext>
              </a:extLst>
            </p:cNvPr>
            <p:cNvSpPr/>
            <p:nvPr/>
          </p:nvSpPr>
          <p:spPr>
            <a:xfrm>
              <a:off x="1043608" y="1340768"/>
              <a:ext cx="2520280" cy="5340504"/>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7">
            <a:extLst>
              <a:ext uri="{FF2B5EF4-FFF2-40B4-BE49-F238E27FC236}">
                <a16:creationId xmlns:a16="http://schemas.microsoft.com/office/drawing/2014/main" id="{810D9C49-6963-448C-864A-B645C0A5A158}"/>
              </a:ext>
            </a:extLst>
          </p:cNvPr>
          <p:cNvSpPr txBox="1"/>
          <p:nvPr/>
        </p:nvSpPr>
        <p:spPr>
          <a:xfrm>
            <a:off x="610486" y="320936"/>
            <a:ext cx="2160010" cy="3046988"/>
          </a:xfrm>
          <a:prstGeom prst="rect">
            <a:avLst/>
          </a:prstGeom>
          <a:noFill/>
        </p:spPr>
        <p:txBody>
          <a:bodyPr wrap="square" rtlCol="0">
            <a:spAutoFit/>
          </a:bodyPr>
          <a:lstStyle/>
          <a:p>
            <a:r>
              <a:rPr lang="en-US" altLang="ko-KR" sz="4800" dirty="0" smtClean="0">
                <a:solidFill>
                  <a:schemeClr val="accent1">
                    <a:lumMod val="20000"/>
                    <a:lumOff val="80000"/>
                  </a:schemeClr>
                </a:solidFill>
                <a:latin typeface="Times New Roman" panose="02020603050405020304" pitchFamily="18" charset="0"/>
                <a:cs typeface="Times New Roman" panose="02020603050405020304" pitchFamily="18" charset="0"/>
              </a:rPr>
              <a:t>Cách cài Code::Blocks</a:t>
            </a:r>
            <a:endParaRPr lang="ko-KR" altLang="en-US" sz="48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031897" y="7038"/>
            <a:ext cx="7190275" cy="1384995"/>
          </a:xfrm>
          <a:prstGeom prst="rect">
            <a:avLst/>
          </a:prstGeom>
          <a:noFill/>
          <a:ln>
            <a:solidFill>
              <a:schemeClr val="accent1"/>
            </a:solidFill>
          </a:ln>
        </p:spPr>
        <p:txBody>
          <a:bodyPr wrap="square" rtlCol="0">
            <a:spAutoFit/>
          </a:bodyPr>
          <a:lstStyle/>
          <a:p>
            <a:r>
              <a:rPr lang="en-US" sz="2800" dirty="0" smtClean="0">
                <a:solidFill>
                  <a:schemeClr val="bg1">
                    <a:lumMod val="65000"/>
                  </a:schemeClr>
                </a:solidFill>
                <a:latin typeface="Times New Roman" panose="02020603050405020304" pitchFamily="18" charset="0"/>
                <a:cs typeface="Times New Roman" panose="02020603050405020304" pitchFamily="18" charset="0"/>
              </a:rPr>
              <a:t>Truy cập Terminal và nhập các dòng lệnh sau:</a:t>
            </a:r>
          </a:p>
          <a:p>
            <a:endParaRPr lang="en-US" sz="2800" dirty="0" smtClean="0">
              <a:solidFill>
                <a:schemeClr val="bg1">
                  <a:lumMod val="65000"/>
                </a:schemeClr>
              </a:solidFill>
              <a:latin typeface="Times New Roman" panose="02020603050405020304" pitchFamily="18" charset="0"/>
              <a:cs typeface="Times New Roman" panose="02020603050405020304" pitchFamily="18" charset="0"/>
            </a:endParaRPr>
          </a:p>
          <a:p>
            <a:r>
              <a:rPr lang="en-US" sz="2800" dirty="0">
                <a:solidFill>
                  <a:schemeClr val="bg1">
                    <a:lumMod val="65000"/>
                  </a:schemeClr>
                </a:solidFill>
                <a:latin typeface="Times New Roman" panose="02020603050405020304" pitchFamily="18" charset="0"/>
                <a:cs typeface="Times New Roman" panose="02020603050405020304" pitchFamily="18" charset="0"/>
              </a:rPr>
              <a:t>s</a:t>
            </a:r>
            <a:r>
              <a:rPr lang="en-US" sz="2800" dirty="0" smtClean="0">
                <a:solidFill>
                  <a:schemeClr val="bg1">
                    <a:lumMod val="65000"/>
                  </a:schemeClr>
                </a:solidFill>
                <a:latin typeface="Times New Roman" panose="02020603050405020304" pitchFamily="18" charset="0"/>
                <a:cs typeface="Times New Roman" panose="02020603050405020304" pitchFamily="18" charset="0"/>
              </a:rPr>
              <a:t>udo apt-get install codeblocks g++</a:t>
            </a:r>
            <a:endParaRPr lang="en-US" sz="2800"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046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EC6EF-3D6C-421F-B82A-F3549DDDEB81}"/>
              </a:ext>
            </a:extLst>
          </p:cNvPr>
          <p:cNvSpPr/>
          <p:nvPr/>
        </p:nvSpPr>
        <p:spPr>
          <a:xfrm>
            <a:off x="0" y="2115403"/>
            <a:ext cx="12192000" cy="2770496"/>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E2714A-BE29-4E83-A155-D5802C472B0A}"/>
              </a:ext>
            </a:extLst>
          </p:cNvPr>
          <p:cNvSpPr txBox="1"/>
          <p:nvPr/>
        </p:nvSpPr>
        <p:spPr>
          <a:xfrm>
            <a:off x="2772770" y="2310454"/>
            <a:ext cx="6646460" cy="1938992"/>
          </a:xfrm>
          <a:prstGeom prst="rect">
            <a:avLst/>
          </a:prstGeom>
          <a:noFill/>
        </p:spPr>
        <p:txBody>
          <a:bodyPr wrap="square" rtlCol="0" anchor="ctr">
            <a:spAutoFit/>
          </a:bodyPr>
          <a:lstStyle/>
          <a:p>
            <a:pPr algn="ctr"/>
            <a:r>
              <a:rPr lang="en-US" altLang="ko-KR" sz="6000" dirty="0" smtClean="0">
                <a:solidFill>
                  <a:schemeClr val="bg1"/>
                </a:solidFill>
                <a:cs typeface="Arial" pitchFamily="34" charset="0"/>
              </a:rPr>
              <a:t>Cảm ơn thầy và các bạn đã lắng nghe</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E75E3-1F1C-4574-AD70-C9D12DED4F64}"/>
              </a:ext>
            </a:extLst>
          </p:cNvPr>
          <p:cNvSpPr txBox="1"/>
          <p:nvPr/>
        </p:nvSpPr>
        <p:spPr>
          <a:xfrm>
            <a:off x="6603782" y="2279371"/>
            <a:ext cx="3261550" cy="384721"/>
          </a:xfrm>
          <a:prstGeom prst="rect">
            <a:avLst/>
          </a:prstGeom>
          <a:solidFill>
            <a:schemeClr val="accent3"/>
          </a:solidFill>
        </p:spPr>
        <p:txBody>
          <a:bodyPr wrap="square" lIns="36000" tIns="0" rIns="36000" bIns="0" rtlCol="0">
            <a:spAutoFit/>
          </a:bodyPr>
          <a:lstStyle/>
          <a:p>
            <a:pPr>
              <a:lnSpc>
                <a:spcPts val="3000"/>
              </a:lnSpc>
            </a:pPr>
            <a:r>
              <a:rPr lang="en-US" altLang="ko-KR" sz="2400" dirty="0" smtClean="0">
                <a:solidFill>
                  <a:schemeClr val="bg1"/>
                </a:solidFill>
              </a:rPr>
              <a:t>1.Cao Vũ Dũng</a:t>
            </a:r>
            <a:endParaRPr lang="ko-KR" altLang="en-US" sz="2400" dirty="0">
              <a:solidFill>
                <a:schemeClr val="bg1"/>
              </a:solidFill>
            </a:endParaRPr>
          </a:p>
        </p:txBody>
      </p:sp>
      <p:sp>
        <p:nvSpPr>
          <p:cNvPr id="4" name="TextBox 3">
            <a:extLst>
              <a:ext uri="{FF2B5EF4-FFF2-40B4-BE49-F238E27FC236}">
                <a16:creationId xmlns:a16="http://schemas.microsoft.com/office/drawing/2014/main" id="{85A97D21-FF8A-412F-8CBD-F5282EC26011}"/>
              </a:ext>
            </a:extLst>
          </p:cNvPr>
          <p:cNvSpPr txBox="1"/>
          <p:nvPr/>
        </p:nvSpPr>
        <p:spPr>
          <a:xfrm>
            <a:off x="6603783" y="2900042"/>
            <a:ext cx="3261549" cy="369781"/>
          </a:xfrm>
          <a:prstGeom prst="rect">
            <a:avLst/>
          </a:prstGeom>
          <a:solidFill>
            <a:schemeClr val="accent5"/>
          </a:solidFill>
        </p:spPr>
        <p:txBody>
          <a:bodyPr wrap="square" lIns="36000" tIns="0" rIns="36000" bIns="0" rtlCol="0">
            <a:spAutoFit/>
          </a:bodyPr>
          <a:lstStyle/>
          <a:p>
            <a:pPr>
              <a:lnSpc>
                <a:spcPts val="3000"/>
              </a:lnSpc>
            </a:pPr>
            <a:r>
              <a:rPr lang="en-US" altLang="ko-KR" sz="2400" dirty="0" smtClean="0">
                <a:solidFill>
                  <a:schemeClr val="bg1"/>
                </a:solidFill>
              </a:rPr>
              <a:t>2. Hoàng Đức Cường</a:t>
            </a:r>
            <a:endParaRPr lang="ko-KR" altLang="en-US" sz="2400" dirty="0">
              <a:solidFill>
                <a:schemeClr val="bg1"/>
              </a:solidFill>
            </a:endParaRPr>
          </a:p>
        </p:txBody>
      </p:sp>
      <p:sp>
        <p:nvSpPr>
          <p:cNvPr id="7" name="직사각형 3">
            <a:extLst>
              <a:ext uri="{FF2B5EF4-FFF2-40B4-BE49-F238E27FC236}">
                <a16:creationId xmlns:a16="http://schemas.microsoft.com/office/drawing/2014/main" id="{13083A27-9042-43CC-96E0-E3E3FF8792B5}"/>
              </a:ext>
            </a:extLst>
          </p:cNvPr>
          <p:cNvSpPr/>
          <p:nvPr/>
        </p:nvSpPr>
        <p:spPr>
          <a:xfrm>
            <a:off x="6469336" y="390718"/>
            <a:ext cx="5390568" cy="1754326"/>
          </a:xfrm>
          <a:prstGeom prst="rect">
            <a:avLst/>
          </a:prstGeom>
        </p:spPr>
        <p:txBody>
          <a:bodyPr wrap="square">
            <a:spAutoFit/>
          </a:bodyPr>
          <a:lstStyle/>
          <a:p>
            <a:r>
              <a:rPr lang="en-US" altLang="ko-KR" sz="5400" dirty="0" smtClean="0">
                <a:solidFill>
                  <a:schemeClr val="accent3"/>
                </a:solidFill>
                <a:latin typeface="+mj-lt"/>
              </a:rPr>
              <a:t>Các thành viên của nhóm:</a:t>
            </a:r>
            <a:endParaRPr lang="ko-KR" altLang="en-US" sz="5400" dirty="0">
              <a:solidFill>
                <a:schemeClr val="accent3"/>
              </a:solidFill>
              <a:latin typeface="+mj-lt"/>
            </a:endParaRPr>
          </a:p>
        </p:txBody>
      </p:sp>
      <p:pic>
        <p:nvPicPr>
          <p:cNvPr id="16" name="Picture Placeholder 15"/>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6723" r="6723"/>
          <a:stretch>
            <a:fillRect/>
          </a:stretch>
        </p:blipFill>
        <p:spPr/>
      </p:pic>
      <p:sp>
        <p:nvSpPr>
          <p:cNvPr id="14" name="TextBox 13">
            <a:extLst>
              <a:ext uri="{FF2B5EF4-FFF2-40B4-BE49-F238E27FC236}">
                <a16:creationId xmlns:a16="http://schemas.microsoft.com/office/drawing/2014/main" id="{9BCE75E3-1F1C-4574-AD70-C9D12DED4F64}"/>
              </a:ext>
            </a:extLst>
          </p:cNvPr>
          <p:cNvSpPr txBox="1"/>
          <p:nvPr/>
        </p:nvSpPr>
        <p:spPr>
          <a:xfrm>
            <a:off x="6603782" y="3505773"/>
            <a:ext cx="3261550" cy="358560"/>
          </a:xfrm>
          <a:prstGeom prst="rect">
            <a:avLst/>
          </a:prstGeom>
          <a:solidFill>
            <a:schemeClr val="bg2">
              <a:lumMod val="50000"/>
            </a:schemeClr>
          </a:solidFill>
        </p:spPr>
        <p:txBody>
          <a:bodyPr wrap="square" lIns="36000" tIns="0" rIns="36000" bIns="0" rtlCol="0">
            <a:spAutoFit/>
          </a:bodyPr>
          <a:lstStyle/>
          <a:p>
            <a:pPr>
              <a:lnSpc>
                <a:spcPts val="3000"/>
              </a:lnSpc>
            </a:pPr>
            <a:r>
              <a:rPr lang="en-US" altLang="ko-KR" sz="2400" dirty="0" smtClean="0">
                <a:solidFill>
                  <a:schemeClr val="bg1"/>
                </a:solidFill>
              </a:rPr>
              <a:t>3. Lê Quang Huy</a:t>
            </a:r>
            <a:endParaRPr lang="ko-KR" altLang="en-US" sz="2400" dirty="0">
              <a:solidFill>
                <a:schemeClr val="bg1"/>
              </a:solidFill>
            </a:endParaRPr>
          </a:p>
        </p:txBody>
      </p:sp>
      <p:sp>
        <p:nvSpPr>
          <p:cNvPr id="15" name="TextBox 14">
            <a:extLst>
              <a:ext uri="{FF2B5EF4-FFF2-40B4-BE49-F238E27FC236}">
                <a16:creationId xmlns:a16="http://schemas.microsoft.com/office/drawing/2014/main" id="{85A97D21-FF8A-412F-8CBD-F5282EC26011}"/>
              </a:ext>
            </a:extLst>
          </p:cNvPr>
          <p:cNvSpPr txBox="1"/>
          <p:nvPr/>
        </p:nvSpPr>
        <p:spPr>
          <a:xfrm>
            <a:off x="6603782" y="4126444"/>
            <a:ext cx="3261549" cy="358560"/>
          </a:xfrm>
          <a:prstGeom prst="rect">
            <a:avLst/>
          </a:prstGeom>
          <a:solidFill>
            <a:schemeClr val="bg2">
              <a:lumMod val="10000"/>
            </a:schemeClr>
          </a:solidFill>
        </p:spPr>
        <p:txBody>
          <a:bodyPr wrap="square" lIns="36000" tIns="0" rIns="36000" bIns="0" rtlCol="0">
            <a:spAutoFit/>
          </a:bodyPr>
          <a:lstStyle/>
          <a:p>
            <a:pPr>
              <a:lnSpc>
                <a:spcPts val="3000"/>
              </a:lnSpc>
            </a:pPr>
            <a:r>
              <a:rPr lang="en-US" altLang="ko-KR" sz="2400" dirty="0" smtClean="0">
                <a:solidFill>
                  <a:schemeClr val="bg1"/>
                </a:solidFill>
              </a:rPr>
              <a:t>4. Nguyễn Thành Nam</a:t>
            </a:r>
            <a:endParaRPr lang="ko-KR" altLang="en-US" sz="2400" dirty="0">
              <a:solidFill>
                <a:schemeClr val="bg1"/>
              </a:solidFill>
            </a:endParaRPr>
          </a:p>
        </p:txBody>
      </p:sp>
    </p:spTree>
    <p:extLst>
      <p:ext uri="{BB962C8B-B14F-4D97-AF65-F5344CB8AC3E}">
        <p14:creationId xmlns:p14="http://schemas.microsoft.com/office/powerpoint/2010/main" val="14107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DDDB0E5-C9C9-44D8-BEB8-16A6CA8920CA}"/>
              </a:ext>
            </a:extLst>
          </p:cNvPr>
          <p:cNvGrpSpPr/>
          <p:nvPr/>
        </p:nvGrpSpPr>
        <p:grpSpPr>
          <a:xfrm>
            <a:off x="6590554" y="5065976"/>
            <a:ext cx="5549984" cy="958096"/>
            <a:chOff x="4753009" y="790578"/>
            <a:chExt cx="5549984" cy="958096"/>
          </a:xfrm>
        </p:grpSpPr>
        <p:sp>
          <p:nvSpPr>
            <p:cNvPr id="22" name="TextBox 21">
              <a:extLst>
                <a:ext uri="{FF2B5EF4-FFF2-40B4-BE49-F238E27FC236}">
                  <a16:creationId xmlns:a16="http://schemas.microsoft.com/office/drawing/2014/main" id="{710B0A2E-B69D-4686-9B34-E9CF61AD14CF}"/>
                </a:ext>
              </a:extLst>
            </p:cNvPr>
            <p:cNvSpPr txBox="1"/>
            <p:nvPr/>
          </p:nvSpPr>
          <p:spPr>
            <a:xfrm>
              <a:off x="5874205" y="1050537"/>
              <a:ext cx="4428788"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Cài đặt Code::Blocks</a:t>
              </a:r>
              <a:endParaRPr lang="ko-KR" altLang="en-US" sz="2400" b="1" dirty="0">
                <a:solidFill>
                  <a:schemeClr val="bg1"/>
                </a:solidFill>
                <a:cs typeface="Arial" pitchFamily="34" charset="0"/>
              </a:endParaRPr>
            </a:p>
          </p:txBody>
        </p:sp>
        <p:sp>
          <p:nvSpPr>
            <p:cNvPr id="23" name="TextBox 22">
              <a:extLst>
                <a:ext uri="{FF2B5EF4-FFF2-40B4-BE49-F238E27FC236}">
                  <a16:creationId xmlns:a16="http://schemas.microsoft.com/office/drawing/2014/main"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smtClean="0">
                  <a:solidFill>
                    <a:schemeClr val="bg1"/>
                  </a:solidFill>
                  <a:cs typeface="Arial" pitchFamily="34" charset="0"/>
                </a:rPr>
                <a:t>05</a:t>
              </a:r>
              <a:endParaRPr lang="ko-KR" altLang="en-US" sz="2800" b="1" dirty="0">
                <a:solidFill>
                  <a:schemeClr val="bg1"/>
                </a:solidFill>
                <a:cs typeface="Arial" pitchFamily="34" charset="0"/>
              </a:endParaRPr>
            </a:p>
          </p:txBody>
        </p:sp>
        <p:sp>
          <p:nvSpPr>
            <p:cNvPr id="45"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6">
                <a:lumMod val="50000"/>
                <a:lumOff val="50000"/>
              </a:schemeClr>
            </a:solidFill>
            <a:ln w="9525" cap="flat">
              <a:noFill/>
              <a:prstDash val="solid"/>
              <a:miter/>
            </a:ln>
          </p:spPr>
          <p:txBody>
            <a:bodyPr rtlCol="0" anchor="ctr"/>
            <a:lstStyle/>
            <a:p>
              <a:endParaRPr lang="en-US" dirty="0"/>
            </a:p>
          </p:txBody>
        </p:sp>
      </p:grpSp>
      <p:grpSp>
        <p:nvGrpSpPr>
          <p:cNvPr id="56" name="Group 55">
            <a:extLst>
              <a:ext uri="{FF2B5EF4-FFF2-40B4-BE49-F238E27FC236}">
                <a16:creationId xmlns:a16="http://schemas.microsoft.com/office/drawing/2014/main" id="{AB7350D3-4353-45F7-BF03-021199F2298D}"/>
              </a:ext>
            </a:extLst>
          </p:cNvPr>
          <p:cNvGrpSpPr/>
          <p:nvPr/>
        </p:nvGrpSpPr>
        <p:grpSpPr>
          <a:xfrm>
            <a:off x="5153410" y="1547027"/>
            <a:ext cx="5616291" cy="958096"/>
            <a:chOff x="5276743" y="2230161"/>
            <a:chExt cx="5616291" cy="958096"/>
          </a:xfrm>
        </p:grpSpPr>
        <p:sp>
          <p:nvSpPr>
            <p:cNvPr id="26" name="TextBox 25">
              <a:extLst>
                <a:ext uri="{FF2B5EF4-FFF2-40B4-BE49-F238E27FC236}">
                  <a16:creationId xmlns:a16="http://schemas.microsoft.com/office/drawing/2014/main" id="{4104EDEA-EFF2-4A05-A482-92CFDD885CEF}"/>
                </a:ext>
              </a:extLst>
            </p:cNvPr>
            <p:cNvSpPr txBox="1"/>
            <p:nvPr/>
          </p:nvSpPr>
          <p:spPr>
            <a:xfrm>
              <a:off x="6464246" y="2447599"/>
              <a:ext cx="4428788"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Giấy phép</a:t>
              </a:r>
              <a:endParaRPr lang="ko-KR" altLang="en-US" sz="2400" b="1" dirty="0">
                <a:solidFill>
                  <a:schemeClr val="bg1"/>
                </a:solidFill>
                <a:cs typeface="Arial" pitchFamily="34" charset="0"/>
              </a:endParaRPr>
            </a:p>
          </p:txBody>
        </p:sp>
        <p:sp>
          <p:nvSpPr>
            <p:cNvPr id="27" name="TextBox 26">
              <a:extLst>
                <a:ext uri="{FF2B5EF4-FFF2-40B4-BE49-F238E27FC236}">
                  <a16:creationId xmlns:a16="http://schemas.microsoft.com/office/drawing/2014/main"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46" name="Freeform: Shape 45">
              <a:extLst>
                <a:ext uri="{FF2B5EF4-FFF2-40B4-BE49-F238E27FC236}">
                  <a16:creationId xmlns:a16="http://schemas.microsoft.com/office/drawing/2014/main"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dirty="0"/>
            </a:p>
          </p:txBody>
        </p:sp>
      </p:grpSp>
      <p:grpSp>
        <p:nvGrpSpPr>
          <p:cNvPr id="55" name="Group 54">
            <a:extLst>
              <a:ext uri="{FF2B5EF4-FFF2-40B4-BE49-F238E27FC236}">
                <a16:creationId xmlns:a16="http://schemas.microsoft.com/office/drawing/2014/main" id="{41943C8E-7316-4346-AF7D-CBEB760F9A17}"/>
              </a:ext>
            </a:extLst>
          </p:cNvPr>
          <p:cNvGrpSpPr/>
          <p:nvPr/>
        </p:nvGrpSpPr>
        <p:grpSpPr>
          <a:xfrm>
            <a:off x="5632458" y="2732289"/>
            <a:ext cx="5595548" cy="958096"/>
            <a:chOff x="5800477" y="3669744"/>
            <a:chExt cx="5595548" cy="958096"/>
          </a:xfrm>
        </p:grpSpPr>
        <p:sp>
          <p:nvSpPr>
            <p:cNvPr id="30" name="TextBox 29">
              <a:extLst>
                <a:ext uri="{FF2B5EF4-FFF2-40B4-BE49-F238E27FC236}">
                  <a16:creationId xmlns:a16="http://schemas.microsoft.com/office/drawing/2014/main" id="{93AEF471-EEEB-40C9-97CC-790BB0C9B8B7}"/>
                </a:ext>
              </a:extLst>
            </p:cNvPr>
            <p:cNvSpPr txBox="1"/>
            <p:nvPr/>
          </p:nvSpPr>
          <p:spPr>
            <a:xfrm>
              <a:off x="6967237" y="3748683"/>
              <a:ext cx="4428788" cy="830997"/>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Các phiên bản của Code::Blocks</a:t>
              </a:r>
              <a:endParaRPr lang="ko-KR" altLang="en-US" sz="2400" b="1" dirty="0">
                <a:solidFill>
                  <a:schemeClr val="bg1"/>
                </a:solidFill>
                <a:cs typeface="Arial" pitchFamily="34" charset="0"/>
              </a:endParaRPr>
            </a:p>
          </p:txBody>
        </p:sp>
        <p:sp>
          <p:nvSpPr>
            <p:cNvPr id="31" name="TextBox 30">
              <a:extLst>
                <a:ext uri="{FF2B5EF4-FFF2-40B4-BE49-F238E27FC236}">
                  <a16:creationId xmlns:a16="http://schemas.microsoft.com/office/drawing/2014/main" id="{87987524-AF6F-4CD2-A1BD-5ADC8F48C5CF}"/>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47" name="Freeform: Shape 46">
              <a:extLst>
                <a:ext uri="{FF2B5EF4-FFF2-40B4-BE49-F238E27FC236}">
                  <a16:creationId xmlns:a16="http://schemas.microsoft.com/office/drawing/2014/main"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dirty="0"/>
            </a:p>
          </p:txBody>
        </p:sp>
      </p:grpSp>
      <p:grpSp>
        <p:nvGrpSpPr>
          <p:cNvPr id="54" name="Group 53">
            <a:extLst>
              <a:ext uri="{FF2B5EF4-FFF2-40B4-BE49-F238E27FC236}">
                <a16:creationId xmlns:a16="http://schemas.microsoft.com/office/drawing/2014/main" id="{7CC2E432-B497-422F-8B32-AB2B0B147F5D}"/>
              </a:ext>
            </a:extLst>
          </p:cNvPr>
          <p:cNvGrpSpPr/>
          <p:nvPr/>
        </p:nvGrpSpPr>
        <p:grpSpPr>
          <a:xfrm>
            <a:off x="6111506" y="3859663"/>
            <a:ext cx="5595548" cy="958096"/>
            <a:chOff x="6324210" y="5109327"/>
            <a:chExt cx="5595548" cy="958096"/>
          </a:xfrm>
        </p:grpSpPr>
        <p:sp>
          <p:nvSpPr>
            <p:cNvPr id="34" name="TextBox 33">
              <a:extLst>
                <a:ext uri="{FF2B5EF4-FFF2-40B4-BE49-F238E27FC236}">
                  <a16:creationId xmlns:a16="http://schemas.microsoft.com/office/drawing/2014/main" id="{9D3F3B3A-F7F3-4BF4-B2C0-3E0DDB19AB2D}"/>
                </a:ext>
              </a:extLst>
            </p:cNvPr>
            <p:cNvSpPr txBox="1"/>
            <p:nvPr/>
          </p:nvSpPr>
          <p:spPr>
            <a:xfrm>
              <a:off x="7490970" y="5188266"/>
              <a:ext cx="4428788" cy="830997"/>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Các tính năng của Code::Blocks</a:t>
              </a:r>
              <a:endParaRPr lang="ko-KR" altLang="en-US" sz="2400" b="1" dirty="0">
                <a:solidFill>
                  <a:schemeClr val="bg1"/>
                </a:solidFill>
                <a:cs typeface="Arial" pitchFamily="34" charset="0"/>
              </a:endParaRPr>
            </a:p>
          </p:txBody>
        </p:sp>
        <p:sp>
          <p:nvSpPr>
            <p:cNvPr id="35" name="TextBox 34">
              <a:extLst>
                <a:ext uri="{FF2B5EF4-FFF2-40B4-BE49-F238E27FC236}">
                  <a16:creationId xmlns:a16="http://schemas.microsoft.com/office/drawing/2014/main" id="{D131FB6E-8C9A-40B7-8594-A93E33F43832}"/>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48" name="Freeform: Shape 47">
              <a:extLst>
                <a:ext uri="{FF2B5EF4-FFF2-40B4-BE49-F238E27FC236}">
                  <a16:creationId xmlns:a16="http://schemas.microsoft.com/office/drawing/2014/main" id="{B40CF0BC-5F8F-4C30-8EC7-27D55E1038BE}"/>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dirty="0"/>
            </a:p>
          </p:txBody>
        </p:sp>
      </p:grpSp>
      <p:sp>
        <p:nvSpPr>
          <p:cNvPr id="58" name="TextBox 57">
            <a:extLst>
              <a:ext uri="{FF2B5EF4-FFF2-40B4-BE49-F238E27FC236}">
                <a16:creationId xmlns:a16="http://schemas.microsoft.com/office/drawing/2014/main" id="{6DF8E06D-B8BF-4F1D-B167-4621298F421C}"/>
              </a:ext>
            </a:extLst>
          </p:cNvPr>
          <p:cNvSpPr txBox="1"/>
          <p:nvPr/>
        </p:nvSpPr>
        <p:spPr>
          <a:xfrm>
            <a:off x="356244" y="48000"/>
            <a:ext cx="3779028" cy="1015663"/>
          </a:xfrm>
          <a:prstGeom prst="rect">
            <a:avLst/>
          </a:prstGeom>
          <a:noFill/>
        </p:spPr>
        <p:txBody>
          <a:bodyPr wrap="square" rtlCol="0" anchor="ctr">
            <a:spAutoFit/>
          </a:bodyPr>
          <a:lstStyle/>
          <a:p>
            <a:r>
              <a:rPr lang="en-US" altLang="ko-KR" sz="6000" dirty="0" smtClean="0">
                <a:solidFill>
                  <a:schemeClr val="bg1"/>
                </a:solidFill>
                <a:latin typeface="+mj-lt"/>
                <a:cs typeface="Arial" pitchFamily="34" charset="0"/>
              </a:rPr>
              <a:t>Nội dung:</a:t>
            </a:r>
            <a:endParaRPr lang="ko-KR" altLang="en-US" sz="6000" dirty="0">
              <a:solidFill>
                <a:schemeClr val="bg1"/>
              </a:solidFill>
              <a:latin typeface="+mj-lt"/>
              <a:cs typeface="Arial" pitchFamily="34" charset="0"/>
            </a:endParaRPr>
          </a:p>
        </p:txBody>
      </p:sp>
      <p:grpSp>
        <p:nvGrpSpPr>
          <p:cNvPr id="36" name="Group 35">
            <a:extLst>
              <a:ext uri="{FF2B5EF4-FFF2-40B4-BE49-F238E27FC236}">
                <a16:creationId xmlns:a16="http://schemas.microsoft.com/office/drawing/2014/main" id="{CDDDB0E5-C9C9-44D8-BEB8-16A6CA8920CA}"/>
              </a:ext>
            </a:extLst>
          </p:cNvPr>
          <p:cNvGrpSpPr/>
          <p:nvPr/>
        </p:nvGrpSpPr>
        <p:grpSpPr>
          <a:xfrm>
            <a:off x="4826762" y="449761"/>
            <a:ext cx="5549984" cy="958096"/>
            <a:chOff x="4753009" y="790578"/>
            <a:chExt cx="5549984" cy="958096"/>
          </a:xfrm>
        </p:grpSpPr>
        <p:sp>
          <p:nvSpPr>
            <p:cNvPr id="37" name="TextBox 36">
              <a:extLst>
                <a:ext uri="{FF2B5EF4-FFF2-40B4-BE49-F238E27FC236}">
                  <a16:creationId xmlns:a16="http://schemas.microsoft.com/office/drawing/2014/main" id="{710B0A2E-B69D-4686-9B34-E9CF61AD14CF}"/>
                </a:ext>
              </a:extLst>
            </p:cNvPr>
            <p:cNvSpPr txBox="1"/>
            <p:nvPr/>
          </p:nvSpPr>
          <p:spPr>
            <a:xfrm>
              <a:off x="5874205" y="1050537"/>
              <a:ext cx="4428788"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Giới thiệu về Code::Blocks</a:t>
              </a:r>
              <a:endParaRPr lang="ko-KR" altLang="en-US" sz="2400" b="1" dirty="0">
                <a:solidFill>
                  <a:schemeClr val="bg1"/>
                </a:solidFill>
                <a:cs typeface="Arial" pitchFamily="34" charset="0"/>
              </a:endParaRPr>
            </a:p>
          </p:txBody>
        </p:sp>
        <p:sp>
          <p:nvSpPr>
            <p:cNvPr id="38" name="TextBox 37">
              <a:extLst>
                <a:ext uri="{FF2B5EF4-FFF2-40B4-BE49-F238E27FC236}">
                  <a16:creationId xmlns:a16="http://schemas.microsoft.com/office/drawing/2014/main"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39"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79791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1000"/>
                                        <p:tgtEl>
                                          <p:spTgt spid="57"/>
                                        </p:tgtEl>
                                      </p:cBhvr>
                                    </p:animEffect>
                                    <p:anim calcmode="lin" valueType="num">
                                      <p:cBhvr>
                                        <p:cTn id="36" dur="1000" fill="hold"/>
                                        <p:tgtEl>
                                          <p:spTgt spid="57"/>
                                        </p:tgtEl>
                                        <p:attrNameLst>
                                          <p:attrName>ppt_x</p:attrName>
                                        </p:attrNameLst>
                                      </p:cBhvr>
                                      <p:tavLst>
                                        <p:tav tm="0">
                                          <p:val>
                                            <p:strVal val="#ppt_x"/>
                                          </p:val>
                                        </p:tav>
                                        <p:tav tm="100000">
                                          <p:val>
                                            <p:strVal val="#ppt_x"/>
                                          </p:val>
                                        </p:tav>
                                      </p:tavLst>
                                    </p:anim>
                                    <p:anim calcmode="lin" valueType="num">
                                      <p:cBhvr>
                                        <p:cTn id="37"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9301" y="1705970"/>
            <a:ext cx="7533565" cy="2308324"/>
          </a:xfrm>
          <a:prstGeom prst="rect">
            <a:avLst/>
          </a:prstGeom>
          <a:ln/>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7200" dirty="0" smtClean="0">
                <a:solidFill>
                  <a:schemeClr val="accent1">
                    <a:lumMod val="40000"/>
                    <a:lumOff val="60000"/>
                  </a:schemeClr>
                </a:solidFill>
                <a:latin typeface="Times New Roman" panose="02020603050405020304" pitchFamily="18" charset="0"/>
                <a:cs typeface="Times New Roman" panose="02020603050405020304" pitchFamily="18" charset="0"/>
              </a:rPr>
              <a:t>1. Giới thiệu về Code::Blocks</a:t>
            </a:r>
            <a:endParaRPr lang="en-US" sz="72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16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47BC315-E344-4512-8F5D-CD41DCAC6526}"/>
              </a:ext>
            </a:extLst>
          </p:cNvPr>
          <p:cNvGrpSpPr/>
          <p:nvPr/>
        </p:nvGrpSpPr>
        <p:grpSpPr>
          <a:xfrm>
            <a:off x="322687" y="0"/>
            <a:ext cx="2709212" cy="4408243"/>
            <a:chOff x="827584" y="1340768"/>
            <a:chExt cx="2736304" cy="5340504"/>
          </a:xfrm>
        </p:grpSpPr>
        <p:sp>
          <p:nvSpPr>
            <p:cNvPr id="6" name="Rectangle 16">
              <a:extLst>
                <a:ext uri="{FF2B5EF4-FFF2-40B4-BE49-F238E27FC236}">
                  <a16:creationId xmlns:a16="http://schemas.microsoft.com/office/drawing/2014/main" id="{B2A79A34-D343-46FD-BF33-170D56191C3C}"/>
                </a:ext>
              </a:extLst>
            </p:cNvPr>
            <p:cNvSpPr/>
            <p:nvPr/>
          </p:nvSpPr>
          <p:spPr>
            <a:xfrm>
              <a:off x="827584" y="1340768"/>
              <a:ext cx="2736304" cy="211832"/>
            </a:xfrm>
            <a:custGeom>
              <a:avLst/>
              <a:gdLst>
                <a:gd name="connsiteX0" fmla="*/ 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0 w 2736304"/>
                <a:gd name="connsiteY4" fmla="*/ 0 h 211832"/>
                <a:gd name="connsiteX0" fmla="*/ 22098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220980 w 2736304"/>
                <a:gd name="connsiteY4" fmla="*/ 0 h 211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304" h="211832">
                  <a:moveTo>
                    <a:pt x="220980" y="0"/>
                  </a:moveTo>
                  <a:lnTo>
                    <a:pt x="2736304" y="0"/>
                  </a:lnTo>
                  <a:lnTo>
                    <a:pt x="2736304" y="211832"/>
                  </a:lnTo>
                  <a:lnTo>
                    <a:pt x="0" y="211832"/>
                  </a:lnTo>
                  <a:lnTo>
                    <a:pt x="22098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a:extLst>
                <a:ext uri="{FF2B5EF4-FFF2-40B4-BE49-F238E27FC236}">
                  <a16:creationId xmlns:a16="http://schemas.microsoft.com/office/drawing/2014/main" id="{1FD90781-D2A5-4033-82A5-FB8B65CBF0EE}"/>
                </a:ext>
              </a:extLst>
            </p:cNvPr>
            <p:cNvSpPr/>
            <p:nvPr/>
          </p:nvSpPr>
          <p:spPr>
            <a:xfrm>
              <a:off x="1043608" y="1340768"/>
              <a:ext cx="2520280" cy="5340504"/>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7">
            <a:extLst>
              <a:ext uri="{FF2B5EF4-FFF2-40B4-BE49-F238E27FC236}">
                <a16:creationId xmlns:a16="http://schemas.microsoft.com/office/drawing/2014/main" id="{810D9C49-6963-448C-864A-B645C0A5A158}"/>
              </a:ext>
            </a:extLst>
          </p:cNvPr>
          <p:cNvSpPr txBox="1"/>
          <p:nvPr/>
        </p:nvSpPr>
        <p:spPr>
          <a:xfrm>
            <a:off x="610486" y="320937"/>
            <a:ext cx="2347498" cy="3046988"/>
          </a:xfrm>
          <a:prstGeom prst="rect">
            <a:avLst/>
          </a:prstGeom>
          <a:noFill/>
        </p:spPr>
        <p:txBody>
          <a:bodyPr wrap="square" rtlCol="0">
            <a:spAutoFit/>
          </a:bodyPr>
          <a:lstStyle/>
          <a:p>
            <a:r>
              <a:rPr lang="en-US" altLang="ko-KR" sz="4800" dirty="0" smtClean="0">
                <a:solidFill>
                  <a:schemeClr val="accent1">
                    <a:lumMod val="20000"/>
                    <a:lumOff val="80000"/>
                  </a:schemeClr>
                </a:solidFill>
                <a:latin typeface="Times New Roman" panose="02020603050405020304" pitchFamily="18" charset="0"/>
                <a:cs typeface="Times New Roman" panose="02020603050405020304" pitchFamily="18" charset="0"/>
              </a:rPr>
              <a:t>Giới thiệu về Code:: Blocks</a:t>
            </a:r>
            <a:endParaRPr lang="ko-KR" altLang="en-US" sz="48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031897" y="7038"/>
            <a:ext cx="7190275" cy="4401205"/>
          </a:xfrm>
          <a:prstGeom prst="rect">
            <a:avLst/>
          </a:prstGeom>
          <a:noFill/>
          <a:ln>
            <a:solidFill>
              <a:schemeClr val="accent1"/>
            </a:solidFill>
          </a:ln>
        </p:spPr>
        <p:txBody>
          <a:bodyPr wrap="square" rtlCol="0">
            <a:spAutoFit/>
          </a:bodyPr>
          <a:lstStyle/>
          <a:p>
            <a:r>
              <a:rPr lang="en-US" sz="2800" dirty="0">
                <a:solidFill>
                  <a:schemeClr val="bg1">
                    <a:lumMod val="65000"/>
                  </a:schemeClr>
                </a:solidFill>
                <a:latin typeface="Times New Roman" panose="02020603050405020304" pitchFamily="18" charset="0"/>
                <a:cs typeface="Times New Roman" panose="02020603050405020304" pitchFamily="18" charset="0"/>
              </a:rPr>
              <a:t>Code::Blocks là một môi trường phát triển tích hợp đa nền tảng nguồn mở miễn phí hỗ trợ nhiều trình biên dịch bao gồm GCC, Clang và Visual C++. Nó được phát triển trong C++ sử dụng wxWidgets như một bộ công cụ GUI. Sử dụng kiến trúc plugin, các khả năng và tính năng của nó được xác định bởi plugin được cung cấp. Hiện tại, Code::Blocks hướng đến C, C++ và Fortran. Nó có một hệ thống tạo dựng tùy chỉnh và hỗ trợ Make tùy </a:t>
            </a:r>
            <a:r>
              <a:rPr lang="en-US" sz="2800" dirty="0" smtClean="0">
                <a:solidFill>
                  <a:schemeClr val="bg1">
                    <a:lumMod val="65000"/>
                  </a:schemeClr>
                </a:solidFill>
                <a:latin typeface="Times New Roman" panose="02020603050405020304" pitchFamily="18" charset="0"/>
                <a:cs typeface="Times New Roman" panose="02020603050405020304" pitchFamily="18" charset="0"/>
              </a:rPr>
              <a:t>chọn</a:t>
            </a:r>
            <a:endParaRPr lang="en-US" sz="2800" dirty="0">
              <a:solidFill>
                <a:schemeClr val="bg1">
                  <a:lumMod val="65000"/>
                </a:schemeClr>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572" y="4839130"/>
            <a:ext cx="4191000" cy="1809750"/>
          </a:xfrm>
          <a:prstGeom prst="rect">
            <a:avLst/>
          </a:prstGeom>
        </p:spPr>
      </p:pic>
    </p:spTree>
    <p:extLst>
      <p:ext uri="{BB962C8B-B14F-4D97-AF65-F5344CB8AC3E}">
        <p14:creationId xmlns:p14="http://schemas.microsoft.com/office/powerpoint/2010/main" val="223604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18"/>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wipe(left)">
                                      <p:cBhvr>
                                        <p:cTn id="18"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8293" y="2156346"/>
            <a:ext cx="5390866" cy="1200329"/>
          </a:xfrm>
          <a:prstGeom prst="rect">
            <a:avLst/>
          </a:prstGeom>
          <a:ln/>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7200" dirty="0" smtClean="0">
                <a:solidFill>
                  <a:schemeClr val="accent1">
                    <a:lumMod val="40000"/>
                    <a:lumOff val="60000"/>
                  </a:schemeClr>
                </a:solidFill>
                <a:latin typeface="Times New Roman" panose="02020603050405020304" pitchFamily="18" charset="0"/>
                <a:cs typeface="Times New Roman" panose="02020603050405020304" pitchFamily="18" charset="0"/>
              </a:rPr>
              <a:t>2. Giấy phép</a:t>
            </a:r>
            <a:endParaRPr lang="en-US" sz="72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47BC315-E344-4512-8F5D-CD41DCAC6526}"/>
              </a:ext>
            </a:extLst>
          </p:cNvPr>
          <p:cNvGrpSpPr/>
          <p:nvPr/>
        </p:nvGrpSpPr>
        <p:grpSpPr>
          <a:xfrm>
            <a:off x="322687" y="1"/>
            <a:ext cx="2709212" cy="3977356"/>
            <a:chOff x="827584" y="1340768"/>
            <a:chExt cx="2736304" cy="5340504"/>
          </a:xfrm>
        </p:grpSpPr>
        <p:sp>
          <p:nvSpPr>
            <p:cNvPr id="6" name="Rectangle 16">
              <a:extLst>
                <a:ext uri="{FF2B5EF4-FFF2-40B4-BE49-F238E27FC236}">
                  <a16:creationId xmlns:a16="http://schemas.microsoft.com/office/drawing/2014/main" id="{B2A79A34-D343-46FD-BF33-170D56191C3C}"/>
                </a:ext>
              </a:extLst>
            </p:cNvPr>
            <p:cNvSpPr/>
            <p:nvPr/>
          </p:nvSpPr>
          <p:spPr>
            <a:xfrm>
              <a:off x="827584" y="1340768"/>
              <a:ext cx="2736304" cy="211832"/>
            </a:xfrm>
            <a:custGeom>
              <a:avLst/>
              <a:gdLst>
                <a:gd name="connsiteX0" fmla="*/ 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0 w 2736304"/>
                <a:gd name="connsiteY4" fmla="*/ 0 h 211832"/>
                <a:gd name="connsiteX0" fmla="*/ 220980 w 2736304"/>
                <a:gd name="connsiteY0" fmla="*/ 0 h 211832"/>
                <a:gd name="connsiteX1" fmla="*/ 2736304 w 2736304"/>
                <a:gd name="connsiteY1" fmla="*/ 0 h 211832"/>
                <a:gd name="connsiteX2" fmla="*/ 2736304 w 2736304"/>
                <a:gd name="connsiteY2" fmla="*/ 211832 h 211832"/>
                <a:gd name="connsiteX3" fmla="*/ 0 w 2736304"/>
                <a:gd name="connsiteY3" fmla="*/ 211832 h 211832"/>
                <a:gd name="connsiteX4" fmla="*/ 220980 w 2736304"/>
                <a:gd name="connsiteY4" fmla="*/ 0 h 211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304" h="211832">
                  <a:moveTo>
                    <a:pt x="220980" y="0"/>
                  </a:moveTo>
                  <a:lnTo>
                    <a:pt x="2736304" y="0"/>
                  </a:lnTo>
                  <a:lnTo>
                    <a:pt x="2736304" y="211832"/>
                  </a:lnTo>
                  <a:lnTo>
                    <a:pt x="0" y="211832"/>
                  </a:lnTo>
                  <a:lnTo>
                    <a:pt x="22098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a:extLst>
                <a:ext uri="{FF2B5EF4-FFF2-40B4-BE49-F238E27FC236}">
                  <a16:creationId xmlns:a16="http://schemas.microsoft.com/office/drawing/2014/main" id="{1FD90781-D2A5-4033-82A5-FB8B65CBF0EE}"/>
                </a:ext>
              </a:extLst>
            </p:cNvPr>
            <p:cNvSpPr/>
            <p:nvPr/>
          </p:nvSpPr>
          <p:spPr>
            <a:xfrm>
              <a:off x="1043608" y="1340768"/>
              <a:ext cx="2520280" cy="5340504"/>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7">
            <a:extLst>
              <a:ext uri="{FF2B5EF4-FFF2-40B4-BE49-F238E27FC236}">
                <a16:creationId xmlns:a16="http://schemas.microsoft.com/office/drawing/2014/main" id="{810D9C49-6963-448C-864A-B645C0A5A158}"/>
              </a:ext>
            </a:extLst>
          </p:cNvPr>
          <p:cNvSpPr txBox="1"/>
          <p:nvPr/>
        </p:nvSpPr>
        <p:spPr>
          <a:xfrm>
            <a:off x="610486" y="320937"/>
            <a:ext cx="2347498" cy="1569660"/>
          </a:xfrm>
          <a:prstGeom prst="rect">
            <a:avLst/>
          </a:prstGeom>
          <a:noFill/>
        </p:spPr>
        <p:txBody>
          <a:bodyPr wrap="square" rtlCol="0">
            <a:spAutoFit/>
          </a:bodyPr>
          <a:lstStyle/>
          <a:p>
            <a:r>
              <a:rPr lang="en-US" altLang="ko-KR" sz="4800" dirty="0" smtClean="0">
                <a:solidFill>
                  <a:schemeClr val="accent1">
                    <a:lumMod val="20000"/>
                    <a:lumOff val="80000"/>
                  </a:schemeClr>
                </a:solidFill>
                <a:latin typeface="Times New Roman" panose="02020603050405020304" pitchFamily="18" charset="0"/>
                <a:cs typeface="Times New Roman" panose="02020603050405020304" pitchFamily="18" charset="0"/>
              </a:rPr>
              <a:t>Giấy phép</a:t>
            </a:r>
          </a:p>
        </p:txBody>
      </p:sp>
      <p:sp>
        <p:nvSpPr>
          <p:cNvPr id="18" name="TextBox 17"/>
          <p:cNvSpPr txBox="1"/>
          <p:nvPr/>
        </p:nvSpPr>
        <p:spPr>
          <a:xfrm>
            <a:off x="3031897" y="7038"/>
            <a:ext cx="7681596" cy="3970318"/>
          </a:xfrm>
          <a:prstGeom prst="rect">
            <a:avLst/>
          </a:prstGeom>
          <a:noFill/>
          <a:ln>
            <a:solidFill>
              <a:schemeClr val="accent1"/>
            </a:solidFill>
          </a:ln>
        </p:spPr>
        <p:txBody>
          <a:bodyPr wrap="square" rtlCol="0">
            <a:spAutoFit/>
          </a:bodyPr>
          <a:lstStyle/>
          <a:p>
            <a:r>
              <a:rPr lang="en-US" sz="2800" dirty="0">
                <a:solidFill>
                  <a:schemeClr val="bg1">
                    <a:lumMod val="65000"/>
                  </a:schemeClr>
                </a:solidFill>
                <a:latin typeface="Times New Roman" panose="02020603050405020304" pitchFamily="18" charset="0"/>
                <a:cs typeface="Times New Roman" panose="02020603050405020304" pitchFamily="18" charset="0"/>
              </a:rPr>
              <a:t>Giấy phép công cộng GNU (tiếng Anh: GNU General Public License, viết tắt GNU GPL hay chỉ GPL) là giấy phép phần mềm tự do được sử dụng rộng rãi, đảm bảo cho người dùng cuối tự do chạy, nghiên cứu, sửa đổi và chia sẻ phần mềm. </a:t>
            </a:r>
          </a:p>
          <a:p>
            <a:r>
              <a:rPr lang="en-US" sz="2800" dirty="0">
                <a:solidFill>
                  <a:schemeClr val="bg1">
                    <a:lumMod val="65000"/>
                  </a:schemeClr>
                </a:solidFill>
                <a:latin typeface="Times New Roman" panose="02020603050405020304" pitchFamily="18" charset="0"/>
                <a:cs typeface="Times New Roman" panose="02020603050405020304" pitchFamily="18" charset="0"/>
              </a:rPr>
              <a:t>Giấy phép ban đầu được viết bởi Richard Stallman của Quỹ Phần Mềm Tự Do (FSF) cho dự án GNU, và cấp cho người nhận chương trình máy tính quyền của Định nghĩa Phần Mềm Tự Do.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572" y="4669097"/>
            <a:ext cx="3898950" cy="193114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0551" y="4534823"/>
            <a:ext cx="1492036" cy="2199688"/>
          </a:xfrm>
          <a:prstGeom prst="rect">
            <a:avLst/>
          </a:prstGeom>
        </p:spPr>
      </p:pic>
    </p:spTree>
    <p:extLst>
      <p:ext uri="{BB962C8B-B14F-4D97-AF65-F5344CB8AC3E}">
        <p14:creationId xmlns:p14="http://schemas.microsoft.com/office/powerpoint/2010/main" val="135689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18">
                                            <p:bg/>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1000"/>
                                        <p:tgtEl>
                                          <p:spTgt spid="18">
                                            <p:txEl>
                                              <p:pRg st="0" end="0"/>
                                            </p:txEl>
                                          </p:spTgt>
                                        </p:tgtEl>
                                      </p:cBhvr>
                                    </p:animEffect>
                                    <p:anim calcmode="lin" valueType="num">
                                      <p:cBhvr>
                                        <p:cTn id="19"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8">
                                            <p:txEl>
                                              <p:pRg st="1" end="1"/>
                                            </p:txEl>
                                          </p:spTgt>
                                        </p:tgtEl>
                                        <p:attrNameLst>
                                          <p:attrName>style.visibility</p:attrName>
                                        </p:attrNameLst>
                                      </p:cBhvr>
                                      <p:to>
                                        <p:strVal val="visible"/>
                                      </p:to>
                                    </p:set>
                                    <p:animEffect transition="in" filter="fade">
                                      <p:cBhvr>
                                        <p:cTn id="25" dur="1000"/>
                                        <p:tgtEl>
                                          <p:spTgt spid="18">
                                            <p:txEl>
                                              <p:pRg st="1" end="1"/>
                                            </p:txEl>
                                          </p:spTgt>
                                        </p:tgtEl>
                                      </p:cBhvr>
                                    </p:animEffect>
                                    <p:anim calcmode="lin" valueType="num">
                                      <p:cBhvr>
                                        <p:cTn id="26"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9301" y="1705970"/>
            <a:ext cx="7533565" cy="2308324"/>
          </a:xfrm>
          <a:prstGeom prst="rect">
            <a:avLst/>
          </a:prstGeom>
          <a:ln/>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7200" dirty="0" smtClean="0">
                <a:solidFill>
                  <a:schemeClr val="accent1">
                    <a:lumMod val="40000"/>
                    <a:lumOff val="60000"/>
                  </a:schemeClr>
                </a:solidFill>
                <a:latin typeface="Times New Roman" panose="02020603050405020304" pitchFamily="18" charset="0"/>
                <a:cs typeface="Times New Roman" panose="02020603050405020304" pitchFamily="18" charset="0"/>
              </a:rPr>
              <a:t>3. Các phiên bản Code::Blocks</a:t>
            </a:r>
            <a:endParaRPr lang="en-US" sz="72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09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4294967295"/>
          </p:nvPr>
        </p:nvSpPr>
        <p:spPr>
          <a:xfrm>
            <a:off x="619126" y="271463"/>
            <a:ext cx="10885938" cy="1025074"/>
          </a:xfrm>
          <a:prstGeom prst="rect">
            <a:avLst/>
          </a:prstGeom>
          <a:solidFill>
            <a:schemeClr val="bg2">
              <a:lumMod val="90000"/>
            </a:schemeClr>
          </a:solidFill>
          <a:ln>
            <a:solidFill>
              <a:schemeClr val="tx1"/>
            </a:solidFill>
          </a:ln>
        </p:spPr>
        <p:txBody>
          <a:bodyPr/>
          <a:lstStyle/>
          <a:p>
            <a:pPr marL="0" indent="0">
              <a:buNone/>
            </a:pPr>
            <a:r>
              <a:rPr lang="en-US" sz="6600" dirty="0" smtClean="0">
                <a:latin typeface="Times New Roman" panose="02020603050405020304" pitchFamily="18" charset="0"/>
                <a:cs typeface="Times New Roman" panose="02020603050405020304" pitchFamily="18" charset="0"/>
              </a:rPr>
              <a:t>Các phiên bản</a:t>
            </a:r>
            <a:endParaRPr lang="en-US" sz="6600" dirty="0">
              <a:latin typeface="Times New Roman" panose="02020603050405020304" pitchFamily="18" charset="0"/>
              <a:cs typeface="Times New Roman" panose="02020603050405020304" pitchFamily="18" charset="0"/>
            </a:endParaRPr>
          </a:p>
        </p:txBody>
      </p:sp>
      <p:sp>
        <p:nvSpPr>
          <p:cNvPr id="18" name="Freeform: Shape 17">
            <a:extLst>
              <a:ext uri="{FF2B5EF4-FFF2-40B4-BE49-F238E27FC236}">
                <a16:creationId xmlns:a16="http://schemas.microsoft.com/office/drawing/2014/main" id="{D6B21E8A-3866-4431-ABDA-6D115E6F6D47}"/>
              </a:ext>
            </a:extLst>
          </p:cNvPr>
          <p:cNvSpPr/>
          <p:nvPr/>
        </p:nvSpPr>
        <p:spPr>
          <a:xfrm>
            <a:off x="861381" y="1805249"/>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dirty="0" smtClean="0"/>
              <a:t>16.01</a:t>
            </a:r>
            <a:endParaRPr lang="en-US" sz="2800" dirty="0"/>
          </a:p>
        </p:txBody>
      </p:sp>
      <p:sp>
        <p:nvSpPr>
          <p:cNvPr id="20" name="Freeform: Shape 19">
            <a:extLst>
              <a:ext uri="{FF2B5EF4-FFF2-40B4-BE49-F238E27FC236}">
                <a16:creationId xmlns:a16="http://schemas.microsoft.com/office/drawing/2014/main" id="{49C55488-C85E-4675-80F5-DCF48DADA88C}"/>
              </a:ext>
            </a:extLst>
          </p:cNvPr>
          <p:cNvSpPr/>
          <p:nvPr/>
        </p:nvSpPr>
        <p:spPr>
          <a:xfrm>
            <a:off x="9383539" y="3445723"/>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dirty="0" smtClean="0"/>
              <a:t>17.12</a:t>
            </a:r>
            <a:endParaRPr lang="en-US" sz="2800" dirty="0"/>
          </a:p>
        </p:txBody>
      </p:sp>
      <p:sp>
        <p:nvSpPr>
          <p:cNvPr id="21" name="Freeform: Shape 20">
            <a:extLst>
              <a:ext uri="{FF2B5EF4-FFF2-40B4-BE49-F238E27FC236}">
                <a16:creationId xmlns:a16="http://schemas.microsoft.com/office/drawing/2014/main" id="{E0DE7A2F-810E-4975-B844-963C3BF342DD}"/>
              </a:ext>
            </a:extLst>
          </p:cNvPr>
          <p:cNvSpPr/>
          <p:nvPr/>
        </p:nvSpPr>
        <p:spPr>
          <a:xfrm>
            <a:off x="861381" y="5396477"/>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dirty="0" smtClean="0"/>
              <a:t>20.03</a:t>
            </a:r>
            <a:endParaRPr lang="en-US" sz="2800" dirty="0"/>
          </a:p>
        </p:txBody>
      </p:sp>
      <p:sp>
        <p:nvSpPr>
          <p:cNvPr id="7" name="TextBox 6"/>
          <p:cNvSpPr txBox="1"/>
          <p:nvPr/>
        </p:nvSpPr>
        <p:spPr>
          <a:xfrm>
            <a:off x="2329432" y="1807533"/>
            <a:ext cx="7465325" cy="954107"/>
          </a:xfrm>
          <a:prstGeom prst="rect">
            <a:avLst/>
          </a:prstGeom>
          <a:noFill/>
        </p:spPr>
        <p:txBody>
          <a:bodyPr wrap="square" rtlCol="0">
            <a:spAutoFit/>
          </a:bodyPr>
          <a:lstStyle/>
          <a:p>
            <a:r>
              <a:rPr lang="en-US" sz="2800" dirty="0" smtClean="0">
                <a:solidFill>
                  <a:schemeClr val="bg1">
                    <a:lumMod val="95000"/>
                  </a:schemeClr>
                </a:solidFill>
                <a:latin typeface="Times New Roman" panose="02020603050405020304" pitchFamily="18" charset="0"/>
                <a:cs typeface="Times New Roman" panose="02020603050405020304" pitchFamily="18" charset="0"/>
              </a:rPr>
              <a:t>Phiên bản đầu tiên </a:t>
            </a:r>
            <a:r>
              <a:rPr lang="en-US" sz="2800" dirty="0">
                <a:solidFill>
                  <a:schemeClr val="bg1">
                    <a:lumMod val="95000"/>
                  </a:schemeClr>
                </a:solidFill>
                <a:latin typeface="Times New Roman" panose="02020603050405020304" pitchFamily="18" charset="0"/>
                <a:cs typeface="Times New Roman" panose="02020603050405020304" pitchFamily="18" charset="0"/>
              </a:rPr>
              <a:t>đ</a:t>
            </a:r>
            <a:r>
              <a:rPr lang="en-US" sz="2800" dirty="0" smtClean="0">
                <a:solidFill>
                  <a:schemeClr val="bg1">
                    <a:lumMod val="95000"/>
                  </a:schemeClr>
                </a:solidFill>
                <a:latin typeface="Times New Roman" panose="02020603050405020304" pitchFamily="18" charset="0"/>
                <a:cs typeface="Times New Roman" panose="02020603050405020304" pitchFamily="18" charset="0"/>
              </a:rPr>
              <a:t>ược phát hành vào ngày 28 tháng 1 năm 2016</a:t>
            </a:r>
            <a:endParaRPr lang="en-US" sz="28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329432" y="3615292"/>
            <a:ext cx="7683689" cy="523220"/>
          </a:xfrm>
          <a:prstGeom prst="rect">
            <a:avLst/>
          </a:prstGeom>
          <a:noFill/>
        </p:spPr>
        <p:txBody>
          <a:bodyPr wrap="square" rtlCol="0">
            <a:spAutoFit/>
          </a:bodyPr>
          <a:lstStyle/>
          <a:p>
            <a:r>
              <a:rPr lang="en-US" sz="2800" dirty="0" smtClean="0">
                <a:solidFill>
                  <a:schemeClr val="bg1">
                    <a:lumMod val="95000"/>
                  </a:schemeClr>
                </a:solidFill>
                <a:latin typeface="Times New Roman" panose="02020603050405020304" pitchFamily="18" charset="0"/>
                <a:cs typeface="Times New Roman" panose="02020603050405020304" pitchFamily="18" charset="0"/>
              </a:rPr>
              <a:t>Được phát hành vào ngày 30 tháng 12 năm 2017</a:t>
            </a:r>
            <a:endParaRPr lang="en-US" sz="28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329432" y="5350602"/>
            <a:ext cx="6963463" cy="954107"/>
          </a:xfrm>
          <a:prstGeom prst="rect">
            <a:avLst/>
          </a:prstGeom>
          <a:noFill/>
        </p:spPr>
        <p:txBody>
          <a:bodyPr wrap="square" rtlCol="0">
            <a:spAutoFit/>
          </a:bodyPr>
          <a:lstStyle/>
          <a:p>
            <a:r>
              <a:rPr lang="en-US" sz="2800" dirty="0" smtClean="0">
                <a:solidFill>
                  <a:schemeClr val="bg1">
                    <a:lumMod val="95000"/>
                  </a:schemeClr>
                </a:solidFill>
                <a:latin typeface="Times New Roman" panose="02020603050405020304" pitchFamily="18" charset="0"/>
                <a:cs typeface="Times New Roman" panose="02020603050405020304" pitchFamily="18" charset="0"/>
              </a:rPr>
              <a:t>Là phiên bản mới nhất được phát hành vào ngày 19 tháng 3 năm 2020</a:t>
            </a:r>
            <a:endParaRPr lang="en-US" sz="28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94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7" grpId="0"/>
      <p:bldP spid="8" grpId="0"/>
      <p:bldP spid="9" grpId="0"/>
    </p:bldLst>
  </p:timing>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4421</TotalTime>
  <Words>493</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 Unicode MS</vt:lpstr>
      <vt:lpstr>맑은 고딕</vt:lpstr>
      <vt:lpstr>Arial</vt:lpstr>
      <vt:lpstr>Calibri</vt:lpstr>
      <vt:lpstr>Calibri Light</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ismail - [2010]</cp:lastModifiedBy>
  <cp:revision>77</cp:revision>
  <dcterms:created xsi:type="dcterms:W3CDTF">2020-01-20T05:08:25Z</dcterms:created>
  <dcterms:modified xsi:type="dcterms:W3CDTF">2021-10-11T05:56:13Z</dcterms:modified>
</cp:coreProperties>
</file>