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6a8896f13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6a8896f13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6a8896f13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6a8896f13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6a8896f13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6a8896f13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6a8896f13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6a8896f13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6a8896f13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6a8896f13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6a8896f13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6a8896f13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6a8896f13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6a8896f13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6a8896f13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6a8896f13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6a8896f13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6a8896f13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grpSp>
        <p:nvGrpSpPr>
          <p:cNvPr id="55" name="Google Shape;55;p14"/>
          <p:cNvGrpSpPr/>
          <p:nvPr/>
        </p:nvGrpSpPr>
        <p:grpSpPr>
          <a:xfrm>
            <a:off x="4350279" y="2855377"/>
            <a:ext cx="443589" cy="105632"/>
            <a:chOff x="4137525" y="2915950"/>
            <a:chExt cx="869100" cy="207000"/>
          </a:xfrm>
        </p:grpSpPr>
        <p:sp>
          <p:nvSpPr>
            <p:cNvPr id="56" name="Google Shape;56;p14"/>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0" name="Google Shape;60;p14"/>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1" name="Google Shape;61;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5"/>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4" name="Google Shape;64;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rgbClr val="FFFFFF"/>
              </a:buClr>
              <a:buSzPts val="1800"/>
              <a:buChar char="●"/>
              <a:defRPr>
                <a:solidFill>
                  <a:srgbClr val="FFFFFF"/>
                </a:solidFill>
              </a:defRPr>
            </a:lvl1pPr>
            <a:lvl2pPr indent="-317500" lvl="1" marL="914400" rtl="0">
              <a:spcBef>
                <a:spcPts val="0"/>
              </a:spcBef>
              <a:spcAft>
                <a:spcPts val="0"/>
              </a:spcAft>
              <a:buClr>
                <a:srgbClr val="FFFFFF"/>
              </a:buClr>
              <a:buSzPts val="1400"/>
              <a:buChar char="○"/>
              <a:defRPr>
                <a:solidFill>
                  <a:srgbClr val="FFFFFF"/>
                </a:solidFill>
              </a:defRPr>
            </a:lvl2pPr>
            <a:lvl3pPr indent="-317500" lvl="2" marL="1371600" rtl="0">
              <a:spcBef>
                <a:spcPts val="0"/>
              </a:spcBef>
              <a:spcAft>
                <a:spcPts val="0"/>
              </a:spcAft>
              <a:buClr>
                <a:srgbClr val="FFFFFF"/>
              </a:buClr>
              <a:buSzPts val="1400"/>
              <a:buChar char="■"/>
              <a:defRPr>
                <a:solidFill>
                  <a:srgbClr val="FFFFFF"/>
                </a:solidFill>
              </a:defRPr>
            </a:lvl3pPr>
            <a:lvl4pPr indent="-317500" lvl="3" marL="1828800" rtl="0">
              <a:spcBef>
                <a:spcPts val="0"/>
              </a:spcBef>
              <a:spcAft>
                <a:spcPts val="0"/>
              </a:spcAft>
              <a:buClr>
                <a:srgbClr val="FFFFFF"/>
              </a:buClr>
              <a:buSzPts val="1400"/>
              <a:buChar char="●"/>
              <a:defRPr>
                <a:solidFill>
                  <a:srgbClr val="FFFFFF"/>
                </a:solidFill>
              </a:defRPr>
            </a:lvl4pPr>
            <a:lvl5pPr indent="-317500" lvl="4" marL="2286000" rtl="0">
              <a:spcBef>
                <a:spcPts val="0"/>
              </a:spcBef>
              <a:spcAft>
                <a:spcPts val="0"/>
              </a:spcAft>
              <a:buClr>
                <a:srgbClr val="FFFFFF"/>
              </a:buClr>
              <a:buSzPts val="1400"/>
              <a:buChar char="○"/>
              <a:defRPr>
                <a:solidFill>
                  <a:srgbClr val="FFFFFF"/>
                </a:solidFill>
              </a:defRPr>
            </a:lvl5pPr>
            <a:lvl6pPr indent="-317500" lvl="5" marL="2743200" rtl="0">
              <a:spcBef>
                <a:spcPts val="0"/>
              </a:spcBef>
              <a:spcAft>
                <a:spcPts val="0"/>
              </a:spcAft>
              <a:buClr>
                <a:srgbClr val="FFFFFF"/>
              </a:buClr>
              <a:buSzPts val="1400"/>
              <a:buChar char="■"/>
              <a:defRPr>
                <a:solidFill>
                  <a:srgbClr val="FFFFFF"/>
                </a:solidFill>
              </a:defRPr>
            </a:lvl6pPr>
            <a:lvl7pPr indent="-317500" lvl="6" marL="3200400" rtl="0">
              <a:spcBef>
                <a:spcPts val="0"/>
              </a:spcBef>
              <a:spcAft>
                <a:spcPts val="0"/>
              </a:spcAft>
              <a:buClr>
                <a:srgbClr val="FFFFFF"/>
              </a:buClr>
              <a:buSzPts val="1400"/>
              <a:buChar char="●"/>
              <a:defRPr>
                <a:solidFill>
                  <a:srgbClr val="FFFFFF"/>
                </a:solidFill>
              </a:defRPr>
            </a:lvl7pPr>
            <a:lvl8pPr indent="-317500" lvl="7" marL="3657600" rtl="0">
              <a:spcBef>
                <a:spcPts val="0"/>
              </a:spcBef>
              <a:spcAft>
                <a:spcPts val="0"/>
              </a:spcAft>
              <a:buClr>
                <a:srgbClr val="FFFFFF"/>
              </a:buClr>
              <a:buSzPts val="1400"/>
              <a:buChar char="○"/>
              <a:defRPr>
                <a:solidFill>
                  <a:srgbClr val="FFFFFF"/>
                </a:solidFill>
              </a:defRPr>
            </a:lvl8pPr>
            <a:lvl9pPr indent="-317500" lvl="8" marL="4114800" rtl="0">
              <a:spcBef>
                <a:spcPts val="0"/>
              </a:spcBef>
              <a:spcAft>
                <a:spcPts val="0"/>
              </a:spcAft>
              <a:buClr>
                <a:srgbClr val="FFFFFF"/>
              </a:buClr>
              <a:buSzPts val="1400"/>
              <a:buChar char="■"/>
              <a:defRPr>
                <a:solidFill>
                  <a:srgbClr val="FFFFFF"/>
                </a:solidFill>
              </a:defRPr>
            </a:lvl9pPr>
          </a:lstStyle>
          <a:p/>
        </p:txBody>
      </p:sp>
      <p:sp>
        <p:nvSpPr>
          <p:cNvPr id="68" name="Google Shape;68;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 name="Google Shape;71;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2" name="Google Shape;72;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3" name="Google Shape;73;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 name="Google Shape;76;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9" name="Google Shape;79;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0" name="Google Shape;80;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1" name="Shape 81"/>
        <p:cNvGrpSpPr/>
        <p:nvPr/>
      </p:nvGrpSpPr>
      <p:grpSpPr>
        <a:xfrm>
          <a:off x="0" y="0"/>
          <a:ext cx="0" cy="0"/>
          <a:chOff x="0" y="0"/>
          <a:chExt cx="0" cy="0"/>
        </a:xfrm>
      </p:grpSpPr>
      <p:sp>
        <p:nvSpPr>
          <p:cNvPr id="82" name="Google Shape;82;p20"/>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83" name="Google Shape;83;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1"/>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 name="Google Shape;86;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7" name="Google Shape;87;p21"/>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8" name="Google Shape;88;p21"/>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89" name="Google Shape;89;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0" name="Google Shape;90;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93" name="Google Shape;93;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23"/>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6" name="Google Shape;96;p23"/>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7" name="Google Shape;97;p2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53" name="Google Shape;53;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hyperlink" Target="http://drive.google.com/file/d/1L3eNIEXzr446eBm5z0zfdDXbeDyIUe7u/view" TargetMode="Externa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5"/>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AI Chess Opponent</a:t>
            </a:r>
            <a:endParaRPr/>
          </a:p>
        </p:txBody>
      </p:sp>
      <p:sp>
        <p:nvSpPr>
          <p:cNvPr id="105" name="Google Shape;105;p25"/>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Karim Zaher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6"/>
          <p:cNvSpPr txBox="1"/>
          <p:nvPr>
            <p:ph type="title"/>
          </p:nvPr>
        </p:nvSpPr>
        <p:spPr>
          <a:xfrm>
            <a:off x="311700" y="445025"/>
            <a:ext cx="42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Parts Used</a:t>
            </a:r>
            <a:endParaRPr/>
          </a:p>
        </p:txBody>
      </p:sp>
      <p:sp>
        <p:nvSpPr>
          <p:cNvPr id="111" name="Google Shape;111;p2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Chess board</a:t>
            </a:r>
            <a:endParaRPr/>
          </a:p>
          <a:p>
            <a:pPr indent="-342900" lvl="0" marL="457200" rtl="0" algn="l">
              <a:spcBef>
                <a:spcPts val="0"/>
              </a:spcBef>
              <a:spcAft>
                <a:spcPts val="0"/>
              </a:spcAft>
              <a:buSzPts val="1800"/>
              <a:buChar char="●"/>
            </a:pPr>
            <a:r>
              <a:rPr lang="en"/>
              <a:t>WS2812B LED Strip</a:t>
            </a:r>
            <a:endParaRPr/>
          </a:p>
          <a:p>
            <a:pPr indent="-342900" lvl="0" marL="457200" rtl="0" algn="l">
              <a:spcBef>
                <a:spcPts val="0"/>
              </a:spcBef>
              <a:spcAft>
                <a:spcPts val="0"/>
              </a:spcAft>
              <a:buSzPts val="1800"/>
              <a:buChar char="●"/>
            </a:pPr>
            <a:r>
              <a:rPr lang="en"/>
              <a:t>Pi Camera</a:t>
            </a:r>
            <a:endParaRPr/>
          </a:p>
          <a:p>
            <a:pPr indent="-342900" lvl="0" marL="457200" rtl="0" algn="l">
              <a:spcBef>
                <a:spcPts val="0"/>
              </a:spcBef>
              <a:spcAft>
                <a:spcPts val="0"/>
              </a:spcAft>
              <a:buSzPts val="1800"/>
              <a:buChar char="●"/>
            </a:pPr>
            <a:r>
              <a:rPr lang="en"/>
              <a:t>Button</a:t>
            </a:r>
            <a:endParaRPr/>
          </a:p>
          <a:p>
            <a:pPr indent="-342900" lvl="0" marL="457200" rtl="0" algn="l">
              <a:spcBef>
                <a:spcPts val="0"/>
              </a:spcBef>
              <a:spcAft>
                <a:spcPts val="0"/>
              </a:spcAft>
              <a:buSzPts val="1800"/>
              <a:buChar char="●"/>
            </a:pPr>
            <a:r>
              <a:rPr lang="en"/>
              <a:t>Buzzer</a:t>
            </a:r>
            <a:endParaRPr/>
          </a:p>
        </p:txBody>
      </p:sp>
      <p:sp>
        <p:nvSpPr>
          <p:cNvPr id="112" name="Google Shape;112;p26"/>
          <p:cNvSpPr txBox="1"/>
          <p:nvPr>
            <p:ph type="title"/>
          </p:nvPr>
        </p:nvSpPr>
        <p:spPr>
          <a:xfrm>
            <a:off x="4572000" y="445025"/>
            <a:ext cx="42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Libraries Used</a:t>
            </a:r>
            <a:endParaRPr/>
          </a:p>
        </p:txBody>
      </p:sp>
      <p:sp>
        <p:nvSpPr>
          <p:cNvPr id="113" name="Google Shape;113;p26"/>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OpenCV</a:t>
            </a:r>
            <a:endParaRPr/>
          </a:p>
          <a:p>
            <a:pPr indent="-342900" lvl="0" marL="457200" rtl="0" algn="l">
              <a:spcBef>
                <a:spcPts val="0"/>
              </a:spcBef>
              <a:spcAft>
                <a:spcPts val="0"/>
              </a:spcAft>
              <a:buSzPts val="1800"/>
              <a:buChar char="●"/>
            </a:pPr>
            <a:r>
              <a:rPr lang="en"/>
              <a:t>GPIOZero</a:t>
            </a:r>
            <a:endParaRPr/>
          </a:p>
          <a:p>
            <a:pPr indent="-342900" lvl="0" marL="457200" rtl="0" algn="l">
              <a:spcBef>
                <a:spcPts val="0"/>
              </a:spcBef>
              <a:spcAft>
                <a:spcPts val="0"/>
              </a:spcAft>
              <a:buSzPts val="1800"/>
              <a:buChar char="●"/>
            </a:pPr>
            <a:r>
              <a:rPr lang="en"/>
              <a:t>Pygame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WS2812B LED Strip</a:t>
            </a:r>
            <a:endParaRPr/>
          </a:p>
        </p:txBody>
      </p:sp>
      <p:sp>
        <p:nvSpPr>
          <p:cNvPr id="119" name="Google Shape;11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FFFFFF"/>
                </a:solidFill>
              </a:rPr>
              <a:t>The AI </a:t>
            </a:r>
            <a:r>
              <a:rPr lang="en" sz="1200"/>
              <a:t>opponent’s</a:t>
            </a:r>
            <a:r>
              <a:rPr lang="en" sz="1200">
                <a:solidFill>
                  <a:srgbClr val="FFFFFF"/>
                </a:solidFill>
              </a:rPr>
              <a:t> plays are conveyed through the LEDs, where red LEDs indicate</a:t>
            </a:r>
            <a:r>
              <a:rPr lang="en" sz="1200"/>
              <a:t> the piece’s initial location and green LEDs indicate where the piece should be moved.</a:t>
            </a:r>
            <a:endParaRPr sz="1200">
              <a:solidFill>
                <a:srgbClr val="FFFFFF"/>
              </a:solidFill>
            </a:endParaRPr>
          </a:p>
          <a:p>
            <a:pPr indent="0" lvl="0" marL="457200" rtl="0" algn="l">
              <a:spcBef>
                <a:spcPts val="0"/>
              </a:spcBef>
              <a:spcAft>
                <a:spcPts val="0"/>
              </a:spcAft>
              <a:buNone/>
            </a:pPr>
            <a:r>
              <a:t/>
            </a:r>
            <a:endParaRPr sz="1200"/>
          </a:p>
          <a:p>
            <a:pPr indent="0" lvl="0" marL="0" rtl="0" algn="l">
              <a:spcBef>
                <a:spcPts val="0"/>
              </a:spcBef>
              <a:spcAft>
                <a:spcPts val="0"/>
              </a:spcAft>
              <a:buNone/>
            </a:pPr>
            <a:r>
              <a:rPr lang="en" sz="1200"/>
              <a:t>Equations used to calculate the LEDs index:</a:t>
            </a:r>
            <a:endParaRPr sz="1200"/>
          </a:p>
          <a:p>
            <a:pPr indent="-304800" lvl="0" marL="457200" rtl="0" algn="l">
              <a:spcBef>
                <a:spcPts val="0"/>
              </a:spcBef>
              <a:spcAft>
                <a:spcPts val="0"/>
              </a:spcAft>
              <a:buClr>
                <a:srgbClr val="FFFFFF"/>
              </a:buClr>
              <a:buSzPts val="1200"/>
              <a:buChar char="●"/>
            </a:pPr>
            <a:r>
              <a:rPr lang="en" sz="1200">
                <a:solidFill>
                  <a:srgbClr val="FFFFFF"/>
                </a:solidFill>
              </a:rPr>
              <a:t>redX = 15 - currentPos_x * 2</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redY = 16 + currentPos_y * 2</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greenX = 14 - newPos_x * 2</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greenY = 17 + newPos_y * 2</a:t>
            </a:r>
            <a:endParaRPr sz="1200">
              <a:solidFill>
                <a:srgbClr val="FFFFFF"/>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sz="1200"/>
              <a:t>Feedback LEDs: LEDs 32, 33, and 34 are used to convey instructions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32, 33, and 34 = Clear board then press button</a:t>
            </a:r>
            <a:endParaRPr sz="1200"/>
          </a:p>
          <a:p>
            <a:pPr indent="0" lvl="0" marL="0" rtl="0" algn="l">
              <a:spcBef>
                <a:spcPts val="0"/>
              </a:spcBef>
              <a:spcAft>
                <a:spcPts val="0"/>
              </a:spcAft>
              <a:buNone/>
            </a:pPr>
            <a:r>
              <a:rPr lang="en" sz="1200"/>
              <a:t>32 only = Place pieces on board then press button</a:t>
            </a:r>
            <a:endParaRPr sz="1200"/>
          </a:p>
          <a:p>
            <a:pPr indent="0" lvl="0" marL="0" rtl="0" algn="l">
              <a:spcBef>
                <a:spcPts val="0"/>
              </a:spcBef>
              <a:spcAft>
                <a:spcPts val="0"/>
              </a:spcAft>
              <a:buNone/>
            </a:pPr>
            <a:r>
              <a:rPr lang="en" sz="1200"/>
              <a:t>33 only = Move user’s piece to new position then press button</a:t>
            </a:r>
            <a:endParaRPr sz="1200"/>
          </a:p>
          <a:p>
            <a:pPr indent="0" lvl="0" marL="0" rtl="0" algn="l">
              <a:spcBef>
                <a:spcPts val="0"/>
              </a:spcBef>
              <a:spcAft>
                <a:spcPts val="0"/>
              </a:spcAft>
              <a:buNone/>
            </a:pPr>
            <a:r>
              <a:rPr lang="en" sz="1200"/>
              <a:t>34 only = Move AI opponent’s piece to new location</a:t>
            </a:r>
            <a:endParaRPr sz="1200"/>
          </a:p>
        </p:txBody>
      </p:sp>
      <p:pic>
        <p:nvPicPr>
          <p:cNvPr id="120" name="Google Shape;120;p27"/>
          <p:cNvPicPr preferRelativeResize="0"/>
          <p:nvPr/>
        </p:nvPicPr>
        <p:blipFill>
          <a:blip r:embed="rId3">
            <a:alphaModFix/>
          </a:blip>
          <a:stretch>
            <a:fillRect/>
          </a:stretch>
        </p:blipFill>
        <p:spPr>
          <a:xfrm>
            <a:off x="5294800" y="1713978"/>
            <a:ext cx="3180082" cy="2854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Processing</a:t>
            </a:r>
            <a:endParaRPr/>
          </a:p>
        </p:txBody>
      </p:sp>
      <p:sp>
        <p:nvSpPr>
          <p:cNvPr id="126" name="Google Shape;12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Picture of empty chess board is taken</a:t>
            </a:r>
            <a:endParaRPr/>
          </a:p>
          <a:p>
            <a:pPr indent="-342900" lvl="0" marL="457200" rtl="0" algn="l">
              <a:spcBef>
                <a:spcPts val="0"/>
              </a:spcBef>
              <a:spcAft>
                <a:spcPts val="0"/>
              </a:spcAft>
              <a:buSzPts val="1800"/>
              <a:buAutoNum type="arabicPeriod"/>
            </a:pPr>
            <a:r>
              <a:rPr lang="en"/>
              <a:t>Image is flipped so that image traversal is faster [spend less time travelling through extra space]</a:t>
            </a:r>
            <a:endParaRPr/>
          </a:p>
          <a:p>
            <a:pPr indent="-342900" lvl="0" marL="457200" rtl="0" algn="l">
              <a:spcBef>
                <a:spcPts val="0"/>
              </a:spcBef>
              <a:spcAft>
                <a:spcPts val="0"/>
              </a:spcAft>
              <a:buSzPts val="1800"/>
              <a:buAutoNum type="arabicPeriod"/>
            </a:pPr>
            <a:r>
              <a:rPr lang="en"/>
              <a:t>Image converted to binary to remove any background or lighting noise</a:t>
            </a:r>
            <a:endParaRPr/>
          </a:p>
          <a:p>
            <a:pPr indent="-342900" lvl="0" marL="457200" rtl="0" algn="l">
              <a:spcBef>
                <a:spcPts val="0"/>
              </a:spcBef>
              <a:spcAft>
                <a:spcPts val="0"/>
              </a:spcAft>
              <a:buSzPts val="1800"/>
              <a:buAutoNum type="arabicPeriod"/>
            </a:pPr>
            <a:r>
              <a:rPr lang="en"/>
              <a:t>Edge of each grid is detected using Canny edge detection</a:t>
            </a:r>
            <a:endParaRPr/>
          </a:p>
          <a:p>
            <a:pPr indent="-342900" lvl="0" marL="457200" rtl="0" algn="l">
              <a:spcBef>
                <a:spcPts val="0"/>
              </a:spcBef>
              <a:spcAft>
                <a:spcPts val="0"/>
              </a:spcAft>
              <a:buSzPts val="1800"/>
              <a:buAutoNum type="arabicPeriod"/>
            </a:pPr>
            <a:r>
              <a:rPr lang="en"/>
              <a:t>Edges that Canny edge detection failed to find is estimated using Hough Line Transform and marks all edges with a thick, red line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Processing Visual</a:t>
            </a:r>
            <a:endParaRPr/>
          </a:p>
        </p:txBody>
      </p:sp>
      <p:pic>
        <p:nvPicPr>
          <p:cNvPr id="132" name="Google Shape;132;p29"/>
          <p:cNvPicPr preferRelativeResize="0"/>
          <p:nvPr/>
        </p:nvPicPr>
        <p:blipFill>
          <a:blip r:embed="rId3">
            <a:alphaModFix/>
          </a:blip>
          <a:stretch>
            <a:fillRect/>
          </a:stretch>
        </p:blipFill>
        <p:spPr>
          <a:xfrm>
            <a:off x="150975" y="1158200"/>
            <a:ext cx="1527324" cy="1368375"/>
          </a:xfrm>
          <a:prstGeom prst="rect">
            <a:avLst/>
          </a:prstGeom>
          <a:noFill/>
          <a:ln>
            <a:noFill/>
          </a:ln>
        </p:spPr>
      </p:pic>
      <p:pic>
        <p:nvPicPr>
          <p:cNvPr id="133" name="Google Shape;133;p29"/>
          <p:cNvPicPr preferRelativeResize="0"/>
          <p:nvPr/>
        </p:nvPicPr>
        <p:blipFill>
          <a:blip r:embed="rId3">
            <a:alphaModFix/>
          </a:blip>
          <a:stretch>
            <a:fillRect/>
          </a:stretch>
        </p:blipFill>
        <p:spPr>
          <a:xfrm rot="10800000">
            <a:off x="2234925" y="1157125"/>
            <a:ext cx="1479075" cy="1377200"/>
          </a:xfrm>
          <a:prstGeom prst="rect">
            <a:avLst/>
          </a:prstGeom>
          <a:noFill/>
          <a:ln>
            <a:noFill/>
          </a:ln>
        </p:spPr>
      </p:pic>
      <p:pic>
        <p:nvPicPr>
          <p:cNvPr id="134" name="Google Shape;134;p29"/>
          <p:cNvPicPr preferRelativeResize="0"/>
          <p:nvPr/>
        </p:nvPicPr>
        <p:blipFill>
          <a:blip r:embed="rId4">
            <a:alphaModFix/>
          </a:blip>
          <a:stretch>
            <a:fillRect/>
          </a:stretch>
        </p:blipFill>
        <p:spPr>
          <a:xfrm rot="10800000">
            <a:off x="4252826" y="1158200"/>
            <a:ext cx="1527324" cy="1376125"/>
          </a:xfrm>
          <a:prstGeom prst="rect">
            <a:avLst/>
          </a:prstGeom>
          <a:noFill/>
          <a:ln>
            <a:noFill/>
          </a:ln>
        </p:spPr>
      </p:pic>
      <p:pic>
        <p:nvPicPr>
          <p:cNvPr id="135" name="Google Shape;135;p29"/>
          <p:cNvPicPr preferRelativeResize="0"/>
          <p:nvPr/>
        </p:nvPicPr>
        <p:blipFill>
          <a:blip r:embed="rId5">
            <a:alphaModFix/>
          </a:blip>
          <a:stretch>
            <a:fillRect/>
          </a:stretch>
        </p:blipFill>
        <p:spPr>
          <a:xfrm rot="10800000">
            <a:off x="6263801" y="1157125"/>
            <a:ext cx="1852096" cy="1377200"/>
          </a:xfrm>
          <a:prstGeom prst="rect">
            <a:avLst/>
          </a:prstGeom>
          <a:noFill/>
          <a:ln>
            <a:noFill/>
          </a:ln>
        </p:spPr>
      </p:pic>
      <p:pic>
        <p:nvPicPr>
          <p:cNvPr id="136" name="Google Shape;136;p29"/>
          <p:cNvPicPr preferRelativeResize="0"/>
          <p:nvPr/>
        </p:nvPicPr>
        <p:blipFill>
          <a:blip r:embed="rId6">
            <a:alphaModFix/>
          </a:blip>
          <a:stretch>
            <a:fillRect/>
          </a:stretch>
        </p:blipFill>
        <p:spPr>
          <a:xfrm rot="10800000">
            <a:off x="6153951" y="3556100"/>
            <a:ext cx="2071800" cy="1448375"/>
          </a:xfrm>
          <a:prstGeom prst="rect">
            <a:avLst/>
          </a:prstGeom>
          <a:noFill/>
          <a:ln>
            <a:noFill/>
          </a:ln>
        </p:spPr>
      </p:pic>
      <p:sp>
        <p:nvSpPr>
          <p:cNvPr id="137" name="Google Shape;137;p29"/>
          <p:cNvSpPr txBox="1"/>
          <p:nvPr/>
        </p:nvSpPr>
        <p:spPr>
          <a:xfrm>
            <a:off x="210675" y="2667050"/>
            <a:ext cx="1407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Average"/>
                <a:ea typeface="Average"/>
                <a:cs typeface="Average"/>
                <a:sym typeface="Average"/>
              </a:rPr>
              <a:t>Initial Image</a:t>
            </a:r>
            <a:endParaRPr>
              <a:solidFill>
                <a:srgbClr val="FFFFFF"/>
              </a:solidFill>
              <a:latin typeface="Average"/>
              <a:ea typeface="Average"/>
              <a:cs typeface="Average"/>
              <a:sym typeface="Average"/>
            </a:endParaRPr>
          </a:p>
        </p:txBody>
      </p:sp>
      <p:cxnSp>
        <p:nvCxnSpPr>
          <p:cNvPr id="138" name="Google Shape;138;p29"/>
          <p:cNvCxnSpPr>
            <a:stCxn id="132" idx="3"/>
            <a:endCxn id="133" idx="3"/>
          </p:cNvCxnSpPr>
          <p:nvPr/>
        </p:nvCxnSpPr>
        <p:spPr>
          <a:xfrm>
            <a:off x="1678299" y="1842388"/>
            <a:ext cx="556500" cy="3300"/>
          </a:xfrm>
          <a:prstGeom prst="straightConnector1">
            <a:avLst/>
          </a:prstGeom>
          <a:noFill/>
          <a:ln cap="flat" cmpd="sng" w="9525">
            <a:solidFill>
              <a:schemeClr val="dk2"/>
            </a:solidFill>
            <a:prstDash val="solid"/>
            <a:round/>
            <a:headEnd len="med" w="med" type="none"/>
            <a:tailEnd len="med" w="med" type="triangle"/>
          </a:ln>
        </p:spPr>
      </p:cxnSp>
      <p:cxnSp>
        <p:nvCxnSpPr>
          <p:cNvPr id="139" name="Google Shape;139;p29"/>
          <p:cNvCxnSpPr>
            <a:stCxn id="133" idx="1"/>
            <a:endCxn id="134" idx="3"/>
          </p:cNvCxnSpPr>
          <p:nvPr/>
        </p:nvCxnSpPr>
        <p:spPr>
          <a:xfrm>
            <a:off x="3714000" y="1845725"/>
            <a:ext cx="538800" cy="60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29"/>
          <p:cNvCxnSpPr>
            <a:stCxn id="134" idx="1"/>
            <a:endCxn id="135" idx="3"/>
          </p:cNvCxnSpPr>
          <p:nvPr/>
        </p:nvCxnSpPr>
        <p:spPr>
          <a:xfrm flipH="1" rot="10800000">
            <a:off x="5780150" y="1845662"/>
            <a:ext cx="483600" cy="60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29"/>
          <p:cNvCxnSpPr>
            <a:stCxn id="135" idx="0"/>
            <a:endCxn id="136" idx="2"/>
          </p:cNvCxnSpPr>
          <p:nvPr/>
        </p:nvCxnSpPr>
        <p:spPr>
          <a:xfrm>
            <a:off x="7189849" y="2534325"/>
            <a:ext cx="0" cy="1021800"/>
          </a:xfrm>
          <a:prstGeom prst="straightConnector1">
            <a:avLst/>
          </a:prstGeom>
          <a:noFill/>
          <a:ln cap="flat" cmpd="sng" w="9525">
            <a:solidFill>
              <a:schemeClr val="dk2"/>
            </a:solidFill>
            <a:prstDash val="solid"/>
            <a:round/>
            <a:headEnd len="med" w="med" type="none"/>
            <a:tailEnd len="med" w="med" type="triangle"/>
          </a:ln>
        </p:spPr>
      </p:cxnSp>
      <p:sp>
        <p:nvSpPr>
          <p:cNvPr id="142" name="Google Shape;142;p29"/>
          <p:cNvSpPr txBox="1"/>
          <p:nvPr/>
        </p:nvSpPr>
        <p:spPr>
          <a:xfrm>
            <a:off x="2270500" y="2673725"/>
            <a:ext cx="1407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Average"/>
                <a:ea typeface="Average"/>
                <a:cs typeface="Average"/>
                <a:sym typeface="Average"/>
              </a:rPr>
              <a:t>Flipped Image</a:t>
            </a:r>
            <a:endParaRPr>
              <a:solidFill>
                <a:srgbClr val="FFFFFF"/>
              </a:solidFill>
              <a:latin typeface="Average"/>
              <a:ea typeface="Average"/>
              <a:cs typeface="Average"/>
              <a:sym typeface="Average"/>
            </a:endParaRPr>
          </a:p>
        </p:txBody>
      </p:sp>
      <p:sp>
        <p:nvSpPr>
          <p:cNvPr id="143" name="Google Shape;143;p29"/>
          <p:cNvSpPr txBox="1"/>
          <p:nvPr/>
        </p:nvSpPr>
        <p:spPr>
          <a:xfrm>
            <a:off x="4330325" y="2674800"/>
            <a:ext cx="1407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Average"/>
                <a:ea typeface="Average"/>
                <a:cs typeface="Average"/>
                <a:sym typeface="Average"/>
              </a:rPr>
              <a:t>Binary Image</a:t>
            </a:r>
            <a:endParaRPr>
              <a:solidFill>
                <a:srgbClr val="FFFFFF"/>
              </a:solidFill>
              <a:latin typeface="Average"/>
              <a:ea typeface="Average"/>
              <a:cs typeface="Average"/>
              <a:sym typeface="Average"/>
            </a:endParaRPr>
          </a:p>
        </p:txBody>
      </p:sp>
      <p:sp>
        <p:nvSpPr>
          <p:cNvPr id="144" name="Google Shape;144;p29"/>
          <p:cNvSpPr txBox="1"/>
          <p:nvPr/>
        </p:nvSpPr>
        <p:spPr>
          <a:xfrm>
            <a:off x="6485900" y="2673725"/>
            <a:ext cx="1407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Average"/>
                <a:ea typeface="Average"/>
                <a:cs typeface="Average"/>
                <a:sym typeface="Average"/>
              </a:rPr>
              <a:t>Canny Image</a:t>
            </a:r>
            <a:endParaRPr>
              <a:solidFill>
                <a:srgbClr val="FFFFFF"/>
              </a:solidFill>
              <a:latin typeface="Average"/>
              <a:ea typeface="Average"/>
              <a:cs typeface="Average"/>
              <a:sym typeface="Average"/>
            </a:endParaRPr>
          </a:p>
        </p:txBody>
      </p:sp>
      <p:sp>
        <p:nvSpPr>
          <p:cNvPr id="145" name="Google Shape;145;p29"/>
          <p:cNvSpPr txBox="1"/>
          <p:nvPr/>
        </p:nvSpPr>
        <p:spPr>
          <a:xfrm>
            <a:off x="4692100" y="3863375"/>
            <a:ext cx="14079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Average"/>
                <a:ea typeface="Average"/>
                <a:cs typeface="Average"/>
                <a:sym typeface="Average"/>
              </a:rPr>
              <a:t>Hough Line Transform Image</a:t>
            </a:r>
            <a:endParaRPr>
              <a:solidFill>
                <a:srgbClr val="FFFFFF"/>
              </a:solidFill>
              <a:latin typeface="Average"/>
              <a:ea typeface="Average"/>
              <a:cs typeface="Average"/>
              <a:sym typeface="Average"/>
            </a:endParaRPr>
          </a:p>
        </p:txBody>
      </p:sp>
      <p:sp>
        <p:nvSpPr>
          <p:cNvPr id="146" name="Google Shape;146;p29"/>
          <p:cNvSpPr txBox="1"/>
          <p:nvPr/>
        </p:nvSpPr>
        <p:spPr>
          <a:xfrm>
            <a:off x="543100" y="3635750"/>
            <a:ext cx="4149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The Hough Line Transform image is used to find the</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
                <a:solidFill>
                  <a:srgbClr val="FFFFFF"/>
                </a:solidFill>
                <a:latin typeface="Average"/>
                <a:ea typeface="Average"/>
                <a:cs typeface="Average"/>
                <a:sym typeface="Average"/>
              </a:rPr>
              <a:t>x and y coordinate ranges that encompass each</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
                <a:solidFill>
                  <a:srgbClr val="FFFFFF"/>
                </a:solidFill>
                <a:latin typeface="Average"/>
                <a:ea typeface="Average"/>
                <a:cs typeface="Average"/>
                <a:sym typeface="Average"/>
              </a:rPr>
              <a:t>individual grid.</a:t>
            </a:r>
            <a:endParaRPr>
              <a:solidFill>
                <a:srgbClr val="FFFFFF"/>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Movement Detection</a:t>
            </a:r>
            <a:endParaRPr/>
          </a:p>
        </p:txBody>
      </p:sp>
      <p:sp>
        <p:nvSpPr>
          <p:cNvPr id="152" name="Google Shape;15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Movements are detected by changes in chess board (obviously)</a:t>
            </a:r>
            <a:endParaRPr/>
          </a:p>
          <a:p>
            <a:pPr indent="-342900" lvl="0" marL="457200" rtl="0" algn="l">
              <a:spcBef>
                <a:spcPts val="0"/>
              </a:spcBef>
              <a:spcAft>
                <a:spcPts val="0"/>
              </a:spcAft>
              <a:buSzPts val="1800"/>
              <a:buChar char="●"/>
            </a:pPr>
            <a:r>
              <a:rPr lang="en"/>
              <a:t>Done by comparing image before player’s turn to image after player’s turn</a:t>
            </a:r>
            <a:endParaRPr/>
          </a:p>
          <a:p>
            <a:pPr indent="-342900" lvl="0" marL="457200" rtl="0" algn="l">
              <a:spcBef>
                <a:spcPts val="0"/>
              </a:spcBef>
              <a:spcAft>
                <a:spcPts val="0"/>
              </a:spcAft>
              <a:buSzPts val="1800"/>
              <a:buChar char="●"/>
            </a:pPr>
            <a:r>
              <a:rPr lang="en"/>
              <a:t>For player:</a:t>
            </a:r>
            <a:endParaRPr/>
          </a:p>
          <a:p>
            <a:pPr indent="-317500" lvl="1" marL="914400" rtl="0" algn="l">
              <a:spcBef>
                <a:spcPts val="0"/>
              </a:spcBef>
              <a:spcAft>
                <a:spcPts val="0"/>
              </a:spcAft>
              <a:buSzPts val="1400"/>
              <a:buChar char="○"/>
            </a:pPr>
            <a:r>
              <a:rPr lang="en"/>
              <a:t>Find the two grids with the largest percent change in individual pixels. Those two positions will always represent the player’s old and new position</a:t>
            </a:r>
            <a:endParaRPr/>
          </a:p>
          <a:p>
            <a:pPr indent="-342900" lvl="0" marL="457200" rtl="0" algn="l">
              <a:spcBef>
                <a:spcPts val="0"/>
              </a:spcBef>
              <a:spcAft>
                <a:spcPts val="0"/>
              </a:spcAft>
              <a:buSzPts val="1800"/>
              <a:buChar char="●"/>
            </a:pPr>
            <a:r>
              <a:rPr lang="en"/>
              <a:t>For AI:</a:t>
            </a:r>
            <a:endParaRPr/>
          </a:p>
          <a:p>
            <a:pPr indent="-317500" lvl="1" marL="914400" rtl="0" algn="l">
              <a:spcBef>
                <a:spcPts val="0"/>
              </a:spcBef>
              <a:spcAft>
                <a:spcPts val="0"/>
              </a:spcAft>
              <a:buSzPts val="1400"/>
              <a:buChar char="○"/>
            </a:pPr>
            <a:r>
              <a:rPr lang="en"/>
              <a:t>Watch AI’s new grid position. If percent change of the grid is not higher than 20%, flash red lights and prompt the player to make sure they did not misplace the piece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AI’s Brain -- Minimax Algorithm</a:t>
            </a:r>
            <a:endParaRPr/>
          </a:p>
        </p:txBody>
      </p:sp>
      <p:sp>
        <p:nvSpPr>
          <p:cNvPr id="158" name="Google Shape;15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This algorithm uses a tree to look at every possible scenario within a certain number of rounds which depends on the set depth of the tree.</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Each node on the tree is then assigned a value based on what pieces could potentially get lost during that round.</a:t>
            </a:r>
            <a:endParaRPr sz="1200">
              <a:latin typeface="Arial"/>
              <a:ea typeface="Arial"/>
              <a:cs typeface="Arial"/>
              <a:sym typeface="Arial"/>
            </a:endParaRPr>
          </a:p>
        </p:txBody>
      </p:sp>
      <p:sp>
        <p:nvSpPr>
          <p:cNvPr id="159" name="Google Shape;159;p31"/>
          <p:cNvSpPr/>
          <p:nvPr/>
        </p:nvSpPr>
        <p:spPr>
          <a:xfrm>
            <a:off x="4685150" y="2224200"/>
            <a:ext cx="907200" cy="4827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1"/>
          <p:cNvSpPr/>
          <p:nvPr/>
        </p:nvSpPr>
        <p:spPr>
          <a:xfrm>
            <a:off x="3499350" y="3388710"/>
            <a:ext cx="907200" cy="4827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1"/>
          <p:cNvSpPr/>
          <p:nvPr/>
        </p:nvSpPr>
        <p:spPr>
          <a:xfrm>
            <a:off x="6009175" y="3388710"/>
            <a:ext cx="907200" cy="4827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 name="Google Shape;162;p31"/>
          <p:cNvCxnSpPr>
            <a:stCxn id="159" idx="3"/>
            <a:endCxn id="160" idx="7"/>
          </p:cNvCxnSpPr>
          <p:nvPr/>
        </p:nvCxnSpPr>
        <p:spPr>
          <a:xfrm flipH="1">
            <a:off x="4273806" y="2636210"/>
            <a:ext cx="544200" cy="823200"/>
          </a:xfrm>
          <a:prstGeom prst="straightConnector1">
            <a:avLst/>
          </a:prstGeom>
          <a:noFill/>
          <a:ln cap="flat" cmpd="sng" w="9525">
            <a:solidFill>
              <a:srgbClr val="FFFFFF"/>
            </a:solidFill>
            <a:prstDash val="solid"/>
            <a:round/>
            <a:headEnd len="med" w="med" type="none"/>
            <a:tailEnd len="med" w="med" type="none"/>
          </a:ln>
        </p:spPr>
      </p:cxnSp>
      <p:cxnSp>
        <p:nvCxnSpPr>
          <p:cNvPr id="163" name="Google Shape;163;p31"/>
          <p:cNvCxnSpPr>
            <a:stCxn id="159" idx="5"/>
            <a:endCxn id="161" idx="1"/>
          </p:cNvCxnSpPr>
          <p:nvPr/>
        </p:nvCxnSpPr>
        <p:spPr>
          <a:xfrm>
            <a:off x="5459494" y="2636210"/>
            <a:ext cx="682500" cy="823200"/>
          </a:xfrm>
          <a:prstGeom prst="straightConnector1">
            <a:avLst/>
          </a:prstGeom>
          <a:noFill/>
          <a:ln cap="flat" cmpd="sng" w="9525">
            <a:solidFill>
              <a:srgbClr val="FFFFFF"/>
            </a:solidFill>
            <a:prstDash val="solid"/>
            <a:round/>
            <a:headEnd len="med" w="med" type="none"/>
            <a:tailEnd len="med" w="med" type="none"/>
          </a:ln>
        </p:spPr>
      </p:cxnSp>
      <p:sp>
        <p:nvSpPr>
          <p:cNvPr id="164" name="Google Shape;164;p31"/>
          <p:cNvSpPr/>
          <p:nvPr/>
        </p:nvSpPr>
        <p:spPr>
          <a:xfrm>
            <a:off x="4754263" y="3459471"/>
            <a:ext cx="907200" cy="4827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5" name="Google Shape;165;p31"/>
          <p:cNvCxnSpPr>
            <a:stCxn id="159" idx="4"/>
            <a:endCxn id="164" idx="0"/>
          </p:cNvCxnSpPr>
          <p:nvPr/>
        </p:nvCxnSpPr>
        <p:spPr>
          <a:xfrm>
            <a:off x="5138750" y="2706900"/>
            <a:ext cx="69000" cy="752700"/>
          </a:xfrm>
          <a:prstGeom prst="straightConnector1">
            <a:avLst/>
          </a:prstGeom>
          <a:noFill/>
          <a:ln cap="flat" cmpd="sng" w="9525">
            <a:solidFill>
              <a:srgbClr val="FFFFFF"/>
            </a:solidFill>
            <a:prstDash val="solid"/>
            <a:round/>
            <a:headEnd len="med" w="med" type="none"/>
            <a:tailEnd len="med" w="med" type="none"/>
          </a:ln>
        </p:spPr>
      </p:cxnSp>
      <p:sp>
        <p:nvSpPr>
          <p:cNvPr id="166" name="Google Shape;166;p31"/>
          <p:cNvSpPr txBox="1"/>
          <p:nvPr/>
        </p:nvSpPr>
        <p:spPr>
          <a:xfrm>
            <a:off x="3532673" y="4470745"/>
            <a:ext cx="3390600" cy="400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All possible moves and their weight</a:t>
            </a:r>
            <a:endParaRPr>
              <a:solidFill>
                <a:srgbClr val="FFFFFF"/>
              </a:solidFill>
            </a:endParaRPr>
          </a:p>
        </p:txBody>
      </p:sp>
      <p:sp>
        <p:nvSpPr>
          <p:cNvPr id="167" name="Google Shape;167;p31"/>
          <p:cNvSpPr/>
          <p:nvPr/>
        </p:nvSpPr>
        <p:spPr>
          <a:xfrm>
            <a:off x="3256375" y="3259376"/>
            <a:ext cx="3943200" cy="752700"/>
          </a:xfrm>
          <a:prstGeom prst="rect">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1"/>
          <p:cNvSpPr txBox="1"/>
          <p:nvPr/>
        </p:nvSpPr>
        <p:spPr>
          <a:xfrm>
            <a:off x="3685025" y="3499428"/>
            <a:ext cx="68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1000</a:t>
            </a:r>
            <a:endParaRPr>
              <a:solidFill>
                <a:srgbClr val="FFFFFF"/>
              </a:solidFill>
            </a:endParaRPr>
          </a:p>
        </p:txBody>
      </p:sp>
      <p:sp>
        <p:nvSpPr>
          <p:cNvPr id="169" name="Google Shape;169;p31"/>
          <p:cNvSpPr txBox="1"/>
          <p:nvPr/>
        </p:nvSpPr>
        <p:spPr>
          <a:xfrm>
            <a:off x="5008675" y="3570189"/>
            <a:ext cx="48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100</a:t>
            </a:r>
            <a:endParaRPr>
              <a:solidFill>
                <a:srgbClr val="FFFFFF"/>
              </a:solidFill>
            </a:endParaRPr>
          </a:p>
        </p:txBody>
      </p:sp>
      <p:sp>
        <p:nvSpPr>
          <p:cNvPr id="170" name="Google Shape;170;p31"/>
          <p:cNvSpPr txBox="1"/>
          <p:nvPr/>
        </p:nvSpPr>
        <p:spPr>
          <a:xfrm>
            <a:off x="6233875" y="3499428"/>
            <a:ext cx="68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1200</a:t>
            </a:r>
            <a:endParaRPr>
              <a:solidFill>
                <a:srgbClr val="FFFFFF"/>
              </a:solidFill>
            </a:endParaRPr>
          </a:p>
        </p:txBody>
      </p:sp>
      <p:sp>
        <p:nvSpPr>
          <p:cNvPr id="171" name="Google Shape;171;p31"/>
          <p:cNvSpPr txBox="1"/>
          <p:nvPr/>
        </p:nvSpPr>
        <p:spPr>
          <a:xfrm>
            <a:off x="566750" y="2477150"/>
            <a:ext cx="2689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Assuming depth = 1 for visual simplicity</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
                <a:solidFill>
                  <a:srgbClr val="FFFFFF"/>
                </a:solidFill>
                <a:latin typeface="Average"/>
                <a:ea typeface="Average"/>
                <a:cs typeface="Average"/>
                <a:sym typeface="Average"/>
              </a:rPr>
              <a:t>Depth used in project = 80</a:t>
            </a:r>
            <a:endParaRPr>
              <a:solidFill>
                <a:srgbClr val="FFFFFF"/>
              </a:solidFill>
              <a:latin typeface="Average"/>
              <a:ea typeface="Average"/>
              <a:cs typeface="Average"/>
              <a:sym typeface="Average"/>
            </a:endParaRPr>
          </a:p>
        </p:txBody>
      </p:sp>
      <p:cxnSp>
        <p:nvCxnSpPr>
          <p:cNvPr id="172" name="Google Shape;172;p31"/>
          <p:cNvCxnSpPr>
            <a:stCxn id="166" idx="0"/>
            <a:endCxn id="167" idx="2"/>
          </p:cNvCxnSpPr>
          <p:nvPr/>
        </p:nvCxnSpPr>
        <p:spPr>
          <a:xfrm rot="10800000">
            <a:off x="5227973" y="4012045"/>
            <a:ext cx="0" cy="458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Minimax Weights</a:t>
            </a:r>
            <a:endParaRPr/>
          </a:p>
        </p:txBody>
      </p:sp>
      <p:sp>
        <p:nvSpPr>
          <p:cNvPr id="178" name="Google Shape;17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Arial"/>
              <a:buAutoNum type="arabicPeriod"/>
            </a:pPr>
            <a:r>
              <a:rPr lang="en" sz="1200">
                <a:latin typeface="Arial"/>
                <a:ea typeface="Arial"/>
                <a:cs typeface="Arial"/>
                <a:sym typeface="Arial"/>
              </a:rPr>
              <a:t>Pawn = 10</a:t>
            </a:r>
            <a:endParaRPr sz="1200">
              <a:latin typeface="Arial"/>
              <a:ea typeface="Arial"/>
              <a:cs typeface="Arial"/>
              <a:sym typeface="Arial"/>
            </a:endParaRPr>
          </a:p>
          <a:p>
            <a:pPr indent="-304800" lvl="1" marL="914400" rtl="0" algn="l">
              <a:spcBef>
                <a:spcPts val="0"/>
              </a:spcBef>
              <a:spcAft>
                <a:spcPts val="0"/>
              </a:spcAft>
              <a:buSzPts val="1200"/>
              <a:buFont typeface="Arial"/>
              <a:buAutoNum type="alphaLcPeriod"/>
            </a:pPr>
            <a:r>
              <a:rPr lang="en" sz="1200">
                <a:latin typeface="Arial"/>
                <a:ea typeface="Arial"/>
                <a:cs typeface="Arial"/>
                <a:sym typeface="Arial"/>
              </a:rPr>
              <a:t>Not the most important piece in the game.</a:t>
            </a:r>
            <a:endParaRPr sz="1200">
              <a:latin typeface="Arial"/>
              <a:ea typeface="Arial"/>
              <a:cs typeface="Arial"/>
              <a:sym typeface="Arial"/>
            </a:endParaRPr>
          </a:p>
          <a:p>
            <a:pPr indent="-304800" lvl="0" marL="457200" rtl="0" algn="l">
              <a:spcBef>
                <a:spcPts val="0"/>
              </a:spcBef>
              <a:spcAft>
                <a:spcPts val="0"/>
              </a:spcAft>
              <a:buSzPts val="1200"/>
              <a:buFont typeface="Arial"/>
              <a:buAutoNum type="arabicPeriod"/>
            </a:pPr>
            <a:r>
              <a:rPr lang="en" sz="1200">
                <a:latin typeface="Arial"/>
                <a:ea typeface="Arial"/>
                <a:cs typeface="Arial"/>
                <a:sym typeface="Arial"/>
              </a:rPr>
              <a:t>Knight = 30</a:t>
            </a:r>
            <a:endParaRPr sz="1200">
              <a:latin typeface="Arial"/>
              <a:ea typeface="Arial"/>
              <a:cs typeface="Arial"/>
              <a:sym typeface="Arial"/>
            </a:endParaRPr>
          </a:p>
          <a:p>
            <a:pPr indent="-304800" lvl="1" marL="914400" rtl="0" algn="l">
              <a:spcBef>
                <a:spcPts val="0"/>
              </a:spcBef>
              <a:spcAft>
                <a:spcPts val="0"/>
              </a:spcAft>
              <a:buSzPts val="1200"/>
              <a:buFont typeface="Arial"/>
              <a:buAutoNum type="alphaLcPeriod"/>
            </a:pPr>
            <a:r>
              <a:rPr lang="en" sz="1200">
                <a:latin typeface="Arial"/>
                <a:ea typeface="Arial"/>
                <a:cs typeface="Arial"/>
                <a:sym typeface="Arial"/>
              </a:rPr>
              <a:t>Slightly more important than the pawn.</a:t>
            </a:r>
            <a:endParaRPr sz="1200">
              <a:latin typeface="Arial"/>
              <a:ea typeface="Arial"/>
              <a:cs typeface="Arial"/>
              <a:sym typeface="Arial"/>
            </a:endParaRPr>
          </a:p>
          <a:p>
            <a:pPr indent="-304800" lvl="0" marL="457200" rtl="0" algn="l">
              <a:spcBef>
                <a:spcPts val="0"/>
              </a:spcBef>
              <a:spcAft>
                <a:spcPts val="0"/>
              </a:spcAft>
              <a:buSzPts val="1200"/>
              <a:buFont typeface="Arial"/>
              <a:buAutoNum type="arabicPeriod"/>
            </a:pPr>
            <a:r>
              <a:rPr lang="en" sz="1200">
                <a:latin typeface="Arial"/>
                <a:ea typeface="Arial"/>
                <a:cs typeface="Arial"/>
                <a:sym typeface="Arial"/>
              </a:rPr>
              <a:t>Bishop = 30 </a:t>
            </a:r>
            <a:endParaRPr sz="1200">
              <a:latin typeface="Arial"/>
              <a:ea typeface="Arial"/>
              <a:cs typeface="Arial"/>
              <a:sym typeface="Arial"/>
            </a:endParaRPr>
          </a:p>
          <a:p>
            <a:pPr indent="-304800" lvl="1" marL="914400" rtl="0" algn="l">
              <a:spcBef>
                <a:spcPts val="0"/>
              </a:spcBef>
              <a:spcAft>
                <a:spcPts val="0"/>
              </a:spcAft>
              <a:buSzPts val="1200"/>
              <a:buFont typeface="Arial"/>
              <a:buAutoNum type="alphaLcPeriod"/>
            </a:pPr>
            <a:r>
              <a:rPr lang="en" sz="1200">
                <a:latin typeface="Arial"/>
                <a:ea typeface="Arial"/>
                <a:cs typeface="Arial"/>
                <a:sym typeface="Arial"/>
              </a:rPr>
              <a:t>Slightly more important than the pawn.</a:t>
            </a:r>
            <a:endParaRPr sz="1200">
              <a:latin typeface="Arial"/>
              <a:ea typeface="Arial"/>
              <a:cs typeface="Arial"/>
              <a:sym typeface="Arial"/>
            </a:endParaRPr>
          </a:p>
          <a:p>
            <a:pPr indent="-304800" lvl="0" marL="457200" rtl="0" algn="l">
              <a:spcBef>
                <a:spcPts val="0"/>
              </a:spcBef>
              <a:spcAft>
                <a:spcPts val="0"/>
              </a:spcAft>
              <a:buSzPts val="1200"/>
              <a:buFont typeface="Arial"/>
              <a:buAutoNum type="arabicPeriod"/>
            </a:pPr>
            <a:r>
              <a:rPr lang="en" sz="1200">
                <a:latin typeface="Arial"/>
                <a:ea typeface="Arial"/>
                <a:cs typeface="Arial"/>
                <a:sym typeface="Arial"/>
              </a:rPr>
              <a:t>Rook = 50</a:t>
            </a:r>
            <a:endParaRPr sz="1200">
              <a:latin typeface="Arial"/>
              <a:ea typeface="Arial"/>
              <a:cs typeface="Arial"/>
              <a:sym typeface="Arial"/>
            </a:endParaRPr>
          </a:p>
          <a:p>
            <a:pPr indent="-304800" lvl="1" marL="914400" rtl="0" algn="l">
              <a:spcBef>
                <a:spcPts val="0"/>
              </a:spcBef>
              <a:spcAft>
                <a:spcPts val="0"/>
              </a:spcAft>
              <a:buSzPts val="1200"/>
              <a:buFont typeface="Arial"/>
              <a:buAutoNum type="alphaLcPeriod"/>
            </a:pPr>
            <a:r>
              <a:rPr lang="en" sz="1200">
                <a:latin typeface="Arial"/>
                <a:ea typeface="Arial"/>
                <a:cs typeface="Arial"/>
                <a:sym typeface="Arial"/>
              </a:rPr>
              <a:t>I gave this a higher score because I personally use rooks to checkmate my opponents whenever I play. </a:t>
            </a:r>
            <a:endParaRPr sz="1200">
              <a:latin typeface="Arial"/>
              <a:ea typeface="Arial"/>
              <a:cs typeface="Arial"/>
              <a:sym typeface="Arial"/>
            </a:endParaRPr>
          </a:p>
          <a:p>
            <a:pPr indent="-304800" lvl="0" marL="457200" rtl="0" algn="l">
              <a:spcBef>
                <a:spcPts val="0"/>
              </a:spcBef>
              <a:spcAft>
                <a:spcPts val="0"/>
              </a:spcAft>
              <a:buSzPts val="1200"/>
              <a:buFont typeface="Arial"/>
              <a:buAutoNum type="arabicPeriod"/>
            </a:pPr>
            <a:r>
              <a:rPr lang="en" sz="1200">
                <a:latin typeface="Arial"/>
                <a:ea typeface="Arial"/>
                <a:cs typeface="Arial"/>
                <a:sym typeface="Arial"/>
              </a:rPr>
              <a:t>Queen = 650</a:t>
            </a:r>
            <a:endParaRPr sz="1200">
              <a:latin typeface="Arial"/>
              <a:ea typeface="Arial"/>
              <a:cs typeface="Arial"/>
              <a:sym typeface="Arial"/>
            </a:endParaRPr>
          </a:p>
          <a:p>
            <a:pPr indent="-304800" lvl="1" marL="914400" rtl="0" algn="l">
              <a:spcBef>
                <a:spcPts val="0"/>
              </a:spcBef>
              <a:spcAft>
                <a:spcPts val="0"/>
              </a:spcAft>
              <a:buSzPts val="1200"/>
              <a:buFont typeface="Arial"/>
              <a:buAutoNum type="alphaLcPeriod"/>
            </a:pPr>
            <a:r>
              <a:rPr lang="en" sz="1200">
                <a:latin typeface="Arial"/>
                <a:ea typeface="Arial"/>
                <a:cs typeface="Arial"/>
                <a:sym typeface="Arial"/>
              </a:rPr>
              <a:t>The queen is definitely the most important piece in the game, however, if she could be sacrificed for a good play, then it is worth losing her.</a:t>
            </a:r>
            <a:endParaRPr sz="1200">
              <a:latin typeface="Arial"/>
              <a:ea typeface="Arial"/>
              <a:cs typeface="Arial"/>
              <a:sym typeface="Arial"/>
            </a:endParaRPr>
          </a:p>
          <a:p>
            <a:pPr indent="-304800" lvl="0" marL="457200" rtl="0" algn="l">
              <a:spcBef>
                <a:spcPts val="0"/>
              </a:spcBef>
              <a:spcAft>
                <a:spcPts val="0"/>
              </a:spcAft>
              <a:buSzPts val="1200"/>
              <a:buFont typeface="Arial"/>
              <a:buAutoNum type="arabicPeriod"/>
            </a:pPr>
            <a:r>
              <a:rPr lang="en" sz="1200">
                <a:latin typeface="Arial"/>
                <a:ea typeface="Arial"/>
                <a:cs typeface="Arial"/>
                <a:sym typeface="Arial"/>
              </a:rPr>
              <a:t>King = 900</a:t>
            </a:r>
            <a:endParaRPr sz="1200">
              <a:latin typeface="Arial"/>
              <a:ea typeface="Arial"/>
              <a:cs typeface="Arial"/>
              <a:sym typeface="Arial"/>
            </a:endParaRPr>
          </a:p>
          <a:p>
            <a:pPr indent="-304800" lvl="1" marL="914400" rtl="0" algn="l">
              <a:spcBef>
                <a:spcPts val="0"/>
              </a:spcBef>
              <a:spcAft>
                <a:spcPts val="0"/>
              </a:spcAft>
              <a:buSzPts val="1200"/>
              <a:buFont typeface="Arial"/>
              <a:buAutoNum type="alphaLcPeriod"/>
            </a:pPr>
            <a:r>
              <a:rPr lang="en" sz="1200">
                <a:latin typeface="Arial"/>
                <a:ea typeface="Arial"/>
                <a:cs typeface="Arial"/>
                <a:sym typeface="Arial"/>
              </a:rPr>
              <a:t>The king cannot be lost in any case. Losing the king means losing the game, which is not what the AI is supposed to do. Therefore, it should avoid situations in which the king is at most risk.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Video</a:t>
            </a:r>
            <a:endParaRPr/>
          </a:p>
        </p:txBody>
      </p:sp>
      <p:pic>
        <p:nvPicPr>
          <p:cNvPr id="184" name="Google Shape;184;p33" title="FinalDemo_OverallProduct.mp4">
            <a:hlinkClick r:id="rId3"/>
          </p:cNvPr>
          <p:cNvPicPr preferRelativeResize="0"/>
          <p:nvPr/>
        </p:nvPicPr>
        <p:blipFill>
          <a:blip r:embed="rId4">
            <a:alphaModFix/>
          </a:blip>
          <a:stretch>
            <a:fillRect/>
          </a:stretch>
        </p:blipFill>
        <p:spPr>
          <a:xfrm>
            <a:off x="2347851" y="1017725"/>
            <a:ext cx="6484450" cy="3647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