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8D0205C-AFF7-490B-967C-AAC5D33C12E7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19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AA14EFC-DFF9-439F-A843-1FF6E8289FA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CAFBF9A-F872-4EEB-A0BE-EE963AE87F6B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18.05.2022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959EC88-F87A-4ED5-A0BB-20731718194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8E2D888-C019-4BC6-A803-ABB4B47EEB97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18.05.2022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CD31F1-0B56-4AE6-A0D3-061C8D63CBC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oovy.apache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1"/>
          <p:cNvSpPr txBox="1"/>
          <p:nvPr/>
        </p:nvSpPr>
        <p:spPr>
          <a:xfrm>
            <a:off x="827640" y="18864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55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Как-то я попытался объяснить</a:t>
            </a:r>
            <a:br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сыну как распечатать 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hello world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2" descr="Создать мем &quot;кошка, пять секунд котик, котики ржака&quot; - Картинки -  Meme-arsenal.com"/>
          <p:cNvPicPr/>
          <p:nvPr/>
        </p:nvPicPr>
        <p:blipFill>
          <a:blip r:embed="rId3"/>
          <a:stretch/>
        </p:blipFill>
        <p:spPr>
          <a:xfrm>
            <a:off x="6156000" y="4653000"/>
            <a:ext cx="2747520" cy="2060640"/>
          </a:xfrm>
          <a:prstGeom prst="rect">
            <a:avLst/>
          </a:prstGeom>
          <a:ln w="0">
            <a:noFill/>
          </a:ln>
        </p:spPr>
      </p:pic>
      <p:sp>
        <p:nvSpPr>
          <p:cNvPr id="90" name="TextBox 4"/>
          <p:cNvSpPr/>
          <p:nvPr/>
        </p:nvSpPr>
        <p:spPr>
          <a:xfrm>
            <a:off x="3204000" y="1989000"/>
            <a:ext cx="4680000" cy="2284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package start;</a:t>
            </a:r>
            <a:br/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public class Runner {</a:t>
            </a:r>
            <a:br/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public static void main(String[] args) {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System.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out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.println("hello world");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}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}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1" name="TextBox 6"/>
          <p:cNvSpPr/>
          <p:nvPr/>
        </p:nvSpPr>
        <p:spPr>
          <a:xfrm>
            <a:off x="857880" y="5301360"/>
            <a:ext cx="53017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Ставим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jdk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, пишем класс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? public? static main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arguments?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Там еще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static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метод класса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System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не забываем что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Метод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void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, ах да точки зпт скобочки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Компилируем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javac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 затем отдаем все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jvm..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Понял?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Operators 3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7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class TestString {</a:t>
            </a:r>
            <a:br/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 final static String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</a:rPr>
              <a:t>STRING_A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= "HELLO GROOVY "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 final static String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</a:rPr>
              <a:t>STRING_B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= "WORLD"</a:t>
            </a:r>
            <a:br/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 @Test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 void testOperationsWithString(){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println </a:t>
            </a:r>
            <a:r>
              <a:rPr lang="en-US" sz="3200" b="1" i="1" strike="noStrike" spc="-1">
                <a:solidFill>
                  <a:srgbClr val="000000"/>
                </a:solidFill>
                <a:latin typeface="Calibri"/>
              </a:rPr>
              <a:t>STRING_A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.plus(</a:t>
            </a:r>
            <a:r>
              <a:rPr lang="en-US" sz="3200" b="1" i="1" strike="noStrike" spc="-1">
                <a:solidFill>
                  <a:srgbClr val="000000"/>
                </a:solidFill>
                <a:latin typeface="Calibri"/>
              </a:rPr>
              <a:t>STRING_B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br/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       println </a:t>
            </a:r>
            <a:r>
              <a:rPr lang="en-US" sz="3200" b="1" i="1" strike="noStrike" spc="-1">
                <a:solidFill>
                  <a:srgbClr val="000000"/>
                </a:solidFill>
                <a:latin typeface="Calibri"/>
              </a:rPr>
              <a:t>STRING_A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.minus(</a:t>
            </a:r>
            <a:r>
              <a:rPr lang="en-US" sz="3200" b="1" i="1" strike="noStrike" spc="-1">
                <a:solidFill>
                  <a:srgbClr val="000000"/>
                </a:solidFill>
                <a:latin typeface="Calibri"/>
              </a:rPr>
              <a:t>STRING_B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)</a:t>
            </a:r>
            <a:br/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        println </a:t>
            </a:r>
            <a:r>
              <a:rPr lang="en-US" sz="3200" b="1" i="1" strike="noStrike" spc="-1">
                <a:solidFill>
                  <a:srgbClr val="000000"/>
                </a:solidFill>
                <a:latin typeface="Calibri"/>
              </a:rPr>
              <a:t>STRING_A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.multiply(2)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 }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}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HELLO GROOVY WORLD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HELLO GROOVY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HELLO GROOVY HELLO GROOVY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loop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Содержимое 2"/>
          <p:cNvSpPr txBox="1"/>
          <p:nvPr/>
        </p:nvSpPr>
        <p:spPr>
          <a:xfrm>
            <a:off x="457200" y="1600200"/>
            <a:ext cx="6850800" cy="4348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for (int x = 0; x &lt;= 3; x++) { print x }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for (int x in 0..10) { print x }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def a =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{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0.upto(4)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{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print "$it“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}}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def b =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{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5.times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{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print "$it"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}}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def c =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{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0.step(7, 2)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{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print "$it "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}}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0123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012345678910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0 1 2 3 4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0 1 2 3 4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0 2 4 6 </a:t>
            </a:r>
            <a:br/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3600" b="1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endParaRPr lang="ru-RU" sz="36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0000" y="1417319"/>
            <a:ext cx="7939857" cy="563541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 [1,2,3]</a:t>
            </a:r>
          </a:p>
          <a:p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emptyList</a:t>
            </a:r>
            <a:r>
              <a:rPr lang="ru-RU" sz="1800" b="0" strike="noStrike" spc="-1" dirty="0">
                <a:latin typeface="Arial"/>
              </a:rPr>
              <a:t> = [ ] </a:t>
            </a:r>
            <a:r>
              <a:rPr lang="ru-RU" sz="1800" b="1" strike="noStrike" spc="-1" dirty="0" err="1">
                <a:latin typeface="Arial"/>
              </a:rPr>
              <a:t>By</a:t>
            </a:r>
            <a:r>
              <a:rPr lang="ru-RU" sz="1800" b="1" strike="noStrike" spc="-1" dirty="0">
                <a:latin typeface="Arial"/>
              </a:rPr>
              <a:t> </a:t>
            </a:r>
            <a:r>
              <a:rPr lang="ru-RU" sz="1800" b="1" strike="noStrike" spc="-1" dirty="0" err="1">
                <a:latin typeface="Arial"/>
              </a:rPr>
              <a:t>default</a:t>
            </a:r>
            <a:r>
              <a:rPr lang="ru-RU" sz="1800" b="1" strike="noStrike" spc="-1" dirty="0">
                <a:latin typeface="Arial"/>
              </a:rPr>
              <a:t> </a:t>
            </a:r>
            <a:r>
              <a:rPr lang="ru-RU" sz="1800" b="1" strike="noStrike" spc="-1" dirty="0" err="1">
                <a:latin typeface="Arial"/>
              </a:rPr>
              <a:t>java.util.ArrayList</a:t>
            </a:r>
            <a:r>
              <a:rPr lang="ru-RU" sz="1800" b="1" strike="noStrike" spc="-1" dirty="0">
                <a:latin typeface="Arial"/>
              </a:rPr>
              <a:t>. </a:t>
            </a:r>
            <a:endParaRPr lang="ru-RU" sz="1800" b="0" strike="noStrike" spc="-1" dirty="0">
              <a:latin typeface="Arial"/>
            </a:endParaRPr>
          </a:p>
          <a:p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linkedList</a:t>
            </a:r>
            <a:r>
              <a:rPr lang="ru-RU" sz="1800" b="0" strike="noStrike" spc="-1" dirty="0">
                <a:latin typeface="Arial"/>
              </a:rPr>
              <a:t> = [1,2,3] </a:t>
            </a:r>
            <a:r>
              <a:rPr lang="ru-RU" sz="1800" b="0" strike="noStrike" spc="-1" dirty="0" err="1">
                <a:latin typeface="Arial"/>
              </a:rPr>
              <a:t>as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LinkedList</a:t>
            </a:r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 err="1">
                <a:latin typeface="Arial"/>
              </a:rPr>
              <a:t>ArrayList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arrList</a:t>
            </a:r>
            <a:r>
              <a:rPr lang="ru-RU" sz="1800" b="0" strike="noStrike" spc="-1" dirty="0">
                <a:latin typeface="Arial"/>
              </a:rPr>
              <a:t> = [1,2,3]</a:t>
            </a:r>
          </a:p>
          <a:p>
            <a:endParaRPr lang="ru-RU" sz="1800" b="0" strike="noStrike" spc="-1" dirty="0">
              <a:latin typeface="Arial"/>
            </a:endParaRPr>
          </a:p>
          <a:p>
            <a:r>
              <a:rPr lang="ru-RU" sz="1800" b="1" strike="noStrike" spc="-1" dirty="0">
                <a:latin typeface="Arial"/>
              </a:rPr>
              <a:t>Варианты </a:t>
            </a:r>
            <a:r>
              <a:rPr lang="ru-RU" sz="1800" b="1" strike="noStrike" spc="-1" dirty="0" err="1">
                <a:latin typeface="Arial"/>
              </a:rPr>
              <a:t>содания</a:t>
            </a:r>
            <a:r>
              <a:rPr lang="ru-RU" sz="1800" b="1" strike="noStrike" spc="-1" dirty="0">
                <a:latin typeface="Arial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copyList</a:t>
            </a:r>
            <a:r>
              <a:rPr lang="ru-RU" sz="1800" b="0" strike="noStrike" spc="-1" dirty="0">
                <a:latin typeface="Arial"/>
              </a:rPr>
              <a:t> = </a:t>
            </a:r>
            <a:r>
              <a:rPr lang="ru-RU" sz="1800" b="0" strike="noStrike" spc="-1" dirty="0" err="1">
                <a:latin typeface="Arial"/>
              </a:rPr>
              <a:t>new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ArrayList</a:t>
            </a:r>
            <a:r>
              <a:rPr lang="ru-RU" sz="1800" b="0" strike="noStrike" spc="-1" dirty="0">
                <a:latin typeface="Arial"/>
              </a:rPr>
              <a:t>(</a:t>
            </a:r>
            <a:r>
              <a:rPr lang="ru-RU" sz="1800" b="0" strike="noStrike" spc="-1" dirty="0" err="1">
                <a:latin typeface="Arial"/>
              </a:rPr>
              <a:t>arrList</a:t>
            </a:r>
            <a:r>
              <a:rPr lang="ru-RU" sz="1800" b="0" strike="noStrike" spc="-1" dirty="0">
                <a:latin typeface="Arial"/>
              </a:rPr>
              <a:t>)</a:t>
            </a:r>
          </a:p>
          <a:p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cloneList</a:t>
            </a:r>
            <a:r>
              <a:rPr lang="ru-RU" sz="1800" b="0" strike="noStrike" spc="-1" dirty="0">
                <a:latin typeface="Arial"/>
              </a:rPr>
              <a:t> = </a:t>
            </a:r>
            <a:r>
              <a:rPr lang="ru-RU" sz="1800" b="0" strike="noStrike" spc="-1" dirty="0" err="1">
                <a:latin typeface="Arial"/>
              </a:rPr>
              <a:t>arrList.clone</a:t>
            </a:r>
            <a:r>
              <a:rPr lang="ru-RU" sz="1800" b="0" strike="noStrike" spc="-1" dirty="0">
                <a:latin typeface="Arial"/>
              </a:rPr>
              <a:t>()</a:t>
            </a:r>
          </a:p>
          <a:p>
            <a:endParaRPr lang="ru-RU" sz="1800" b="0" strike="noStrike" spc="-1" dirty="0">
              <a:latin typeface="Arial"/>
            </a:endParaRPr>
          </a:p>
          <a:p>
            <a:r>
              <a:rPr lang="ru-RU" sz="1800" b="1" strike="noStrike" spc="-1" dirty="0">
                <a:latin typeface="Arial"/>
              </a:rPr>
              <a:t>Создать лист и получить элемент</a:t>
            </a:r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 ["</a:t>
            </a:r>
            <a:r>
              <a:rPr lang="ru-RU" sz="1800" b="0" strike="noStrike" spc="-1" dirty="0" err="1">
                <a:latin typeface="Arial"/>
              </a:rPr>
              <a:t>Hello</a:t>
            </a:r>
            <a:r>
              <a:rPr lang="ru-RU" sz="1800" b="0" strike="noStrike" spc="-1" dirty="0">
                <a:latin typeface="Arial"/>
              </a:rPr>
              <a:t>", "</a:t>
            </a:r>
            <a:r>
              <a:rPr lang="ru-RU" sz="1800" b="0" strike="noStrike" spc="-1" dirty="0" err="1">
                <a:latin typeface="Arial"/>
              </a:rPr>
              <a:t>World</a:t>
            </a:r>
            <a:r>
              <a:rPr lang="ru-RU" sz="1800" b="0" strike="noStrike" spc="-1" dirty="0">
                <a:latin typeface="Arial"/>
              </a:rPr>
              <a:t>"]</a:t>
            </a:r>
          </a:p>
          <a:p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[1]			"</a:t>
            </a:r>
            <a:r>
              <a:rPr lang="ru-RU" sz="1800" b="0" strike="noStrike" spc="-1" dirty="0" err="1">
                <a:latin typeface="Arial"/>
              </a:rPr>
              <a:t>World</a:t>
            </a:r>
            <a:r>
              <a:rPr lang="ru-RU" sz="1800" b="0" strike="noStrike" spc="-1" dirty="0">
                <a:latin typeface="Arial"/>
              </a:rPr>
              <a:t>"		по индексу</a:t>
            </a:r>
          </a:p>
          <a:p>
            <a:r>
              <a:rPr lang="ru-RU" sz="1800" b="0" strike="noStrike" spc="-1" dirty="0" err="1">
                <a:latin typeface="Arial"/>
              </a:rPr>
              <a:t>list.get</a:t>
            </a:r>
            <a:r>
              <a:rPr lang="ru-RU" sz="1800" b="0" strike="noStrike" spc="-1" dirty="0">
                <a:latin typeface="Arial"/>
              </a:rPr>
              <a:t>(1)		"</a:t>
            </a:r>
            <a:r>
              <a:rPr lang="ru-RU" sz="1800" b="0" strike="noStrike" spc="-1" dirty="0" err="1">
                <a:latin typeface="Arial"/>
              </a:rPr>
              <a:t>World</a:t>
            </a:r>
            <a:r>
              <a:rPr lang="ru-RU" sz="1800" b="0" strike="noStrike" spc="-1" dirty="0">
                <a:latin typeface="Arial"/>
              </a:rPr>
              <a:t>"		метод</a:t>
            </a:r>
          </a:p>
          <a:p>
            <a:r>
              <a:rPr lang="ru-RU" sz="1800" b="0" strike="noStrike" spc="-1" dirty="0" err="1">
                <a:latin typeface="Arial"/>
              </a:rPr>
              <a:t>list.getAt</a:t>
            </a:r>
            <a:r>
              <a:rPr lang="ru-RU" sz="1800" b="0" strike="noStrike" spc="-1" dirty="0">
                <a:latin typeface="Arial"/>
              </a:rPr>
              <a:t>(1)		"</a:t>
            </a:r>
            <a:r>
              <a:rPr lang="ru-RU" sz="1800" b="0" strike="noStrike" spc="-1" dirty="0" err="1">
                <a:latin typeface="Arial"/>
              </a:rPr>
              <a:t>World</a:t>
            </a:r>
            <a:r>
              <a:rPr lang="ru-RU" sz="1800" b="0" strike="noStrike" spc="-1" dirty="0">
                <a:latin typeface="Arial"/>
              </a:rPr>
              <a:t>"		метод</a:t>
            </a:r>
          </a:p>
          <a:p>
            <a:r>
              <a:rPr lang="en-US" sz="1800" b="0" strike="noStrike" spc="-1" dirty="0">
                <a:latin typeface="Arial"/>
              </a:rPr>
              <a:t>l</a:t>
            </a:r>
            <a:r>
              <a:rPr lang="ru-RU" sz="1800" b="0" strike="noStrike" spc="-1" dirty="0" err="1">
                <a:latin typeface="Arial"/>
              </a:rPr>
              <a:t>ist</a:t>
            </a:r>
            <a:r>
              <a:rPr lang="ru-RU" sz="1800" b="0" strike="noStrike" spc="-1" dirty="0">
                <a:latin typeface="Arial"/>
              </a:rPr>
              <a:t>[-1]			"</a:t>
            </a:r>
            <a:r>
              <a:rPr lang="ru-RU" sz="1800" b="0" strike="noStrike" spc="-1" dirty="0" err="1">
                <a:latin typeface="Arial"/>
              </a:rPr>
              <a:t>World</a:t>
            </a:r>
            <a:r>
              <a:rPr lang="ru-RU" sz="1800" b="0" strike="noStrike" spc="-1" dirty="0">
                <a:latin typeface="Arial"/>
              </a:rPr>
              <a:t>"		последний		</a:t>
            </a:r>
          </a:p>
          <a:p>
            <a:r>
              <a:rPr lang="ru-RU" sz="1800" b="0" strike="noStrike" spc="-1" dirty="0" err="1">
                <a:latin typeface="Arial"/>
              </a:rPr>
              <a:t>list.getAt</a:t>
            </a:r>
            <a:r>
              <a:rPr lang="ru-RU" sz="1800" b="0" strike="noStrike" spc="-1" dirty="0">
                <a:latin typeface="Arial"/>
              </a:rPr>
              <a:t>(-2)		"</a:t>
            </a:r>
            <a:r>
              <a:rPr lang="ru-RU" sz="1800" b="0" strike="noStrike" spc="-1" dirty="0" err="1">
                <a:latin typeface="Arial"/>
              </a:rPr>
              <a:t>Hello</a:t>
            </a:r>
            <a:r>
              <a:rPr lang="ru-RU" sz="1800" b="0" strike="noStrike" spc="-1" dirty="0">
                <a:latin typeface="Arial"/>
              </a:rPr>
              <a:t>"		предпоследний</a:t>
            </a:r>
          </a:p>
          <a:p>
            <a:endParaRPr lang="ru-RU" sz="1800" b="0" strike="noStrike" spc="-1" dirty="0">
              <a:latin typeface="Arial"/>
            </a:endParaRPr>
          </a:p>
          <a:p>
            <a:r>
              <a:rPr lang="ru-RU" sz="1800" b="0" strike="noStrike" spc="-1" dirty="0">
                <a:latin typeface="Arial"/>
              </a:rPr>
              <a:t>"</a:t>
            </a:r>
            <a:r>
              <a:rPr lang="ru-RU" sz="1800" b="0" strike="noStrike" spc="-1" dirty="0" err="1">
                <a:latin typeface="Arial"/>
              </a:rPr>
              <a:t>One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Two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Three</a:t>
            </a:r>
            <a:r>
              <a:rPr lang="ru-RU" sz="1800" b="0" strike="noStrike" spc="-1" dirty="0">
                <a:latin typeface="Arial"/>
              </a:rPr>
              <a:t>"].</a:t>
            </a:r>
            <a:r>
              <a:rPr lang="ru-RU" sz="1800" b="0" strike="noStrike" spc="-1" dirty="0" err="1">
                <a:latin typeface="Arial"/>
              </a:rPr>
              <a:t>join</a:t>
            </a:r>
            <a:r>
              <a:rPr lang="ru-RU" sz="1800" b="0" strike="noStrike" spc="-1" dirty="0">
                <a:latin typeface="Arial"/>
              </a:rPr>
              <a:t>(",") == "</a:t>
            </a:r>
            <a:r>
              <a:rPr lang="ru-RU" sz="1800" b="0" strike="noStrike" spc="-1" dirty="0" err="1">
                <a:latin typeface="Arial"/>
              </a:rPr>
              <a:t>One,Two,Three</a:t>
            </a:r>
            <a:r>
              <a:rPr lang="ru-RU" sz="1800" b="0" strike="noStrike" spc="-1" dirty="0">
                <a:latin typeface="Arial"/>
              </a:rPr>
              <a:t>"</a:t>
            </a:r>
            <a:r>
              <a:rPr lang="ru-RU" spc="-1" dirty="0">
                <a:latin typeface="Arial"/>
              </a:rPr>
              <a:t>	</a:t>
            </a:r>
            <a:r>
              <a:rPr lang="ru-RU" sz="1800" b="0" strike="noStrike" spc="-1" dirty="0">
                <a:latin typeface="Arial"/>
              </a:rPr>
              <a:t>разделитель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79999" y="180000"/>
            <a:ext cx="8853933" cy="5721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latin typeface="Arial"/>
              </a:rPr>
              <a:t>Добавить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 [ ]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&lt;&lt; 1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b="0" strike="noStrike" spc="-1" dirty="0" err="1">
                <a:latin typeface="Arial"/>
              </a:rPr>
              <a:t>list.add</a:t>
            </a:r>
            <a:r>
              <a:rPr lang="ru-RU" sz="1800" b="0" strike="noStrike" spc="-1" dirty="0">
                <a:latin typeface="Arial"/>
              </a:rPr>
              <a:t>("</a:t>
            </a:r>
            <a:r>
              <a:rPr lang="ru-RU" sz="1800" b="0" strike="noStrike" spc="-1" dirty="0" err="1">
                <a:latin typeface="Arial"/>
              </a:rPr>
              <a:t>Apple</a:t>
            </a:r>
            <a:r>
              <a:rPr lang="ru-RU" sz="1800" b="0" strike="noStrike" spc="-1" dirty="0">
                <a:latin typeface="Arial"/>
              </a:rPr>
              <a:t>")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[2] = "</a:t>
            </a:r>
            <a:r>
              <a:rPr lang="ru-RU" sz="1800" b="0" strike="noStrike" spc="-1" dirty="0" err="1">
                <a:latin typeface="Arial"/>
              </a:rPr>
              <a:t>Box</a:t>
            </a:r>
            <a:r>
              <a:rPr lang="ru-RU" sz="1800" b="0" strike="noStrike" spc="-1" dirty="0">
                <a:latin typeface="Arial"/>
              </a:rPr>
              <a:t>"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[4] = </a:t>
            </a:r>
            <a:r>
              <a:rPr lang="ru-RU" sz="1800" b="0" strike="noStrike" spc="-1" dirty="0" err="1">
                <a:latin typeface="Arial"/>
              </a:rPr>
              <a:t>true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assertTrue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list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== [1, "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Apple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", "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Box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", 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null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, 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])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list2 = [1,2]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+= list2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+= 12        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assertTrue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list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== [1, 6.0, "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Apple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", "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Box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", 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null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, 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, 1, 2, 12])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latin typeface="Arial"/>
              </a:rPr>
              <a:t>Обновить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=[1, "</a:t>
            </a:r>
            <a:r>
              <a:rPr lang="ru-RU" sz="1800" b="0" strike="noStrike" spc="-1" dirty="0" err="1">
                <a:latin typeface="Arial"/>
              </a:rPr>
              <a:t>Apple</a:t>
            </a:r>
            <a:r>
              <a:rPr lang="ru-RU" sz="1800" b="0" strike="noStrike" spc="-1" dirty="0">
                <a:latin typeface="Arial"/>
              </a:rPr>
              <a:t>", 80, "</a:t>
            </a:r>
            <a:r>
              <a:rPr lang="ru-RU" sz="1800" b="0" strike="noStrike" spc="-1" dirty="0" err="1">
                <a:latin typeface="Arial"/>
              </a:rPr>
              <a:t>App</a:t>
            </a:r>
            <a:r>
              <a:rPr lang="ru-RU" sz="1800" b="0" strike="noStrike" spc="-1" dirty="0">
                <a:latin typeface="Arial"/>
              </a:rPr>
              <a:t>"]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[1] = "</a:t>
            </a:r>
            <a:r>
              <a:rPr lang="ru-RU" sz="1800" b="0" strike="noStrike" spc="-1" dirty="0" err="1">
                <a:latin typeface="Arial"/>
              </a:rPr>
              <a:t>Box</a:t>
            </a:r>
            <a:r>
              <a:rPr lang="ru-RU" sz="1800" b="0" strike="noStrike" spc="-1" dirty="0">
                <a:latin typeface="Arial"/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list.set</a:t>
            </a:r>
            <a:r>
              <a:rPr lang="ru-RU" sz="1800" b="0" strike="noStrike" spc="-1" dirty="0">
                <a:latin typeface="Arial"/>
              </a:rPr>
              <a:t>(2,90)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assertTrue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list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== [1, "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Box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", 90,  "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App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"])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180000" y="540000"/>
            <a:ext cx="8340120" cy="64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1" strike="noStrike" spc="-1" dirty="0">
                <a:latin typeface="Arial"/>
              </a:rPr>
              <a:t>Удалить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 [1,2,3,4,5,5,6,6,7]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list.remove</a:t>
            </a:r>
            <a:r>
              <a:rPr lang="ru-RU" sz="1800" b="0" strike="noStrike" spc="-1" dirty="0">
                <a:latin typeface="Arial"/>
              </a:rPr>
              <a:t>(3)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list.removeElement</a:t>
            </a:r>
            <a:r>
              <a:rPr lang="ru-RU" sz="1800" b="0" strike="noStrike" spc="-1" dirty="0">
                <a:latin typeface="Arial"/>
              </a:rPr>
              <a:t>(5)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assertTrue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list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- 6 == [1,2,3,5,7])			используя - операто</a:t>
            </a:r>
            <a:r>
              <a:rPr lang="ru-RU" sz="1800" b="0" strike="noStrike" spc="-1" dirty="0">
                <a:latin typeface="Arial"/>
              </a:rPr>
              <a:t>р	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latin typeface="Arial"/>
              </a:rPr>
              <a:t>Перебрать элементы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 [1,"App",3,4]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list.each</a:t>
            </a:r>
            <a:r>
              <a:rPr lang="ru-RU" sz="1800" b="0" strike="noStrike" spc="-1" dirty="0">
                <a:latin typeface="Arial"/>
              </a:rPr>
              <a:t> {</a:t>
            </a:r>
            <a:r>
              <a:rPr lang="ru-RU" sz="1800" b="0" strike="noStrike" spc="-1" dirty="0" err="1">
                <a:latin typeface="Arial"/>
              </a:rPr>
              <a:t>println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it</a:t>
            </a:r>
            <a:r>
              <a:rPr lang="ru-RU" sz="1800" b="0" strike="noStrike" spc="-1" dirty="0">
                <a:latin typeface="Arial"/>
              </a:rPr>
              <a:t> * 2}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list.eachWithIndex</a:t>
            </a:r>
            <a:r>
              <a:rPr lang="ru-RU" sz="1800" b="0" strike="noStrike" spc="-1" dirty="0">
                <a:latin typeface="Arial"/>
              </a:rPr>
              <a:t>{ </a:t>
            </a:r>
            <a:r>
              <a:rPr lang="ru-RU" sz="1800" b="0" strike="noStrike" spc="-1" dirty="0" err="1">
                <a:latin typeface="Arial"/>
              </a:rPr>
              <a:t>it</a:t>
            </a:r>
            <a:r>
              <a:rPr lang="ru-RU" sz="1800" b="0" strike="noStrike" spc="-1" dirty="0">
                <a:latin typeface="Arial"/>
              </a:rPr>
              <a:t>, i -&gt; </a:t>
            </a:r>
            <a:r>
              <a:rPr lang="ru-RU" sz="1800" b="0" strike="noStrike" spc="-1" dirty="0" err="1">
                <a:latin typeface="Arial"/>
              </a:rPr>
              <a:t>println</a:t>
            </a:r>
            <a:r>
              <a:rPr lang="ru-RU" sz="1800" b="0" strike="noStrike" spc="-1" dirty="0">
                <a:latin typeface="Arial"/>
              </a:rPr>
              <a:t> "$i : $</a:t>
            </a:r>
            <a:r>
              <a:rPr lang="ru-RU" sz="1800" b="0" strike="noStrike" spc="-1" dirty="0" err="1">
                <a:latin typeface="Arial"/>
              </a:rPr>
              <a:t>it</a:t>
            </a:r>
            <a:r>
              <a:rPr lang="ru-RU" sz="1800" b="0" strike="noStrike" spc="-1" dirty="0">
                <a:latin typeface="Arial"/>
              </a:rPr>
              <a:t>" }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latin typeface="Arial"/>
              </a:rPr>
              <a:t>Фильтрация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filterList</a:t>
            </a:r>
            <a:r>
              <a:rPr lang="ru-RU" sz="1800" b="0" strike="noStrike" spc="-1" dirty="0">
                <a:latin typeface="Arial"/>
              </a:rPr>
              <a:t> = [2,1,3,4,5,6,76]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assertTrue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filterList.find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{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it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&gt; 3} == 4)		найти 1ый эл больше 3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assertTrue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filterList.findAll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{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it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&gt; 3} == [4,5,6,76])	найти все что больше 3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assertTrue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filterList.findAll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{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it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instanceof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7030A0"/>
                </a:solidFill>
                <a:latin typeface="Arial"/>
              </a:rPr>
              <a:t>Number</a:t>
            </a:r>
            <a:r>
              <a:rPr lang="ru-RU" sz="1800" b="0" strike="noStrike" spc="-1" dirty="0">
                <a:solidFill>
                  <a:srgbClr val="7030A0"/>
                </a:solidFill>
                <a:latin typeface="Arial"/>
              </a:rPr>
              <a:t>} == [2,1,3,4,5,6,76]) все цифры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402334" y="360000"/>
            <a:ext cx="7953120" cy="59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uniqueList</a:t>
            </a:r>
            <a:r>
              <a:rPr lang="ru-RU" sz="1800" b="0" strike="noStrike" spc="-1" dirty="0">
                <a:latin typeface="Arial"/>
              </a:rPr>
              <a:t> = [1,3,3,4]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uniqueList.unique</a:t>
            </a:r>
            <a:r>
              <a:rPr lang="ru-RU" sz="1800" b="0" strike="noStrike" spc="-1" dirty="0"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assertTrue</a:t>
            </a:r>
            <a:r>
              <a:rPr lang="ru-RU" sz="1800" b="0" strike="noStrike" spc="-1" dirty="0">
                <a:latin typeface="Arial"/>
              </a:rPr>
              <a:t>(</a:t>
            </a:r>
            <a:r>
              <a:rPr lang="ru-RU" sz="1800" b="0" strike="noStrike" spc="-1" dirty="0" err="1">
                <a:latin typeface="Arial"/>
              </a:rPr>
              <a:t>uniqueList</a:t>
            </a:r>
            <a:r>
              <a:rPr lang="ru-RU" sz="1800" b="0" strike="noStrike" spc="-1" dirty="0">
                <a:latin typeface="Arial"/>
              </a:rPr>
              <a:t> == [1,3,4])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latin typeface="Arial"/>
              </a:rPr>
              <a:t>Сортировка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assertTrue</a:t>
            </a:r>
            <a:r>
              <a:rPr lang="ru-RU" sz="1800" b="0" strike="noStrike" spc="-1" dirty="0">
                <a:latin typeface="Arial"/>
              </a:rPr>
              <a:t>([1,2,1,0].</a:t>
            </a:r>
            <a:r>
              <a:rPr lang="ru-RU" sz="1800" b="0" strike="noStrike" spc="-1" dirty="0" err="1">
                <a:latin typeface="Arial"/>
              </a:rPr>
              <a:t>sort</a:t>
            </a:r>
            <a:r>
              <a:rPr lang="ru-RU" sz="1800" b="0" strike="noStrike" spc="-1" dirty="0">
                <a:latin typeface="Arial"/>
              </a:rPr>
              <a:t>() == [0,1,1,2]) 		</a:t>
            </a:r>
            <a:r>
              <a:rPr lang="ru-RU" sz="1800" b="1" strike="noStrike" spc="-1" dirty="0">
                <a:latin typeface="Arial"/>
              </a:rPr>
              <a:t>по дефолту в нат. порядке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Comparator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mc</a:t>
            </a:r>
            <a:r>
              <a:rPr lang="ru-RU" sz="1800" b="0" strike="noStrike" spc="-1" dirty="0">
                <a:latin typeface="Arial"/>
              </a:rPr>
              <a:t> = {</a:t>
            </a:r>
            <a:r>
              <a:rPr lang="ru-RU" sz="1800" b="0" strike="noStrike" spc="-1" dirty="0" err="1">
                <a:latin typeface="Arial"/>
              </a:rPr>
              <a:t>a,b</a:t>
            </a:r>
            <a:r>
              <a:rPr lang="ru-RU" sz="1800" b="0" strike="noStrike" spc="-1" dirty="0">
                <a:latin typeface="Arial"/>
              </a:rPr>
              <a:t> -&gt; a == b? 0: a &lt; b? 1 : -1}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 [1,2,1,0]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list.sort</a:t>
            </a:r>
            <a:r>
              <a:rPr lang="ru-RU" sz="1800" b="0" strike="noStrike" spc="-1" dirty="0">
                <a:latin typeface="Arial"/>
              </a:rPr>
              <a:t>(</a:t>
            </a:r>
            <a:r>
              <a:rPr lang="ru-RU" sz="1800" b="0" strike="noStrike" spc="-1" dirty="0" err="1">
                <a:latin typeface="Arial"/>
              </a:rPr>
              <a:t>mc</a:t>
            </a:r>
            <a:r>
              <a:rPr lang="ru-RU" sz="1800" b="0" strike="noStrike" spc="-1" dirty="0"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assertTrue</a:t>
            </a:r>
            <a:r>
              <a:rPr lang="ru-RU" sz="1800" b="0" strike="noStrike" spc="-1" dirty="0">
                <a:latin typeface="Arial"/>
              </a:rPr>
              <a:t>(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== [2,1,1,0])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strList</a:t>
            </a:r>
            <a:r>
              <a:rPr lang="ru-RU" sz="1800" b="0" strike="noStrike" spc="-1" dirty="0">
                <a:latin typeface="Arial"/>
              </a:rPr>
              <a:t> = ["</a:t>
            </a:r>
            <a:r>
              <a:rPr lang="ru-RU" sz="1800" b="0" strike="noStrike" spc="-1" dirty="0" err="1">
                <a:latin typeface="Arial"/>
              </a:rPr>
              <a:t>na</a:t>
            </a:r>
            <a:r>
              <a:rPr lang="ru-RU" sz="1800" b="0" strike="noStrike" spc="-1" dirty="0">
                <a:latin typeface="Arial"/>
              </a:rPr>
              <a:t>", "</a:t>
            </a:r>
            <a:r>
              <a:rPr lang="ru-RU" sz="1800" b="0" strike="noStrike" spc="-1" dirty="0" err="1">
                <a:latin typeface="Arial"/>
              </a:rPr>
              <a:t>ppp</a:t>
            </a:r>
            <a:r>
              <a:rPr lang="ru-RU" sz="1800" b="0" strike="noStrike" spc="-1" dirty="0">
                <a:latin typeface="Arial"/>
              </a:rPr>
              <a:t>", "</a:t>
            </a:r>
            <a:r>
              <a:rPr lang="ru-RU" sz="1800" b="0" strike="noStrike" spc="-1" dirty="0" err="1">
                <a:latin typeface="Arial"/>
              </a:rPr>
              <a:t>as</a:t>
            </a:r>
            <a:r>
              <a:rPr lang="ru-RU" sz="1800" b="0" strike="noStrike" spc="-1" dirty="0">
                <a:latin typeface="Arial"/>
              </a:rPr>
              <a:t>"]				</a:t>
            </a:r>
            <a:r>
              <a:rPr lang="ru-RU" sz="1800" b="1" strike="noStrike" spc="-1" dirty="0" err="1">
                <a:latin typeface="Arial"/>
              </a:rPr>
              <a:t>min</a:t>
            </a:r>
            <a:r>
              <a:rPr lang="ru-RU" sz="1800" b="1" strike="noStrike" spc="-1" dirty="0">
                <a:latin typeface="Arial"/>
              </a:rPr>
              <a:t> </a:t>
            </a:r>
            <a:r>
              <a:rPr lang="ru-RU" sz="1800" b="1" strike="noStrike" spc="-1" dirty="0" err="1">
                <a:latin typeface="Arial"/>
              </a:rPr>
              <a:t>max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assertTrue</a:t>
            </a:r>
            <a:r>
              <a:rPr lang="ru-RU" sz="1800" b="0" strike="noStrike" spc="-1" dirty="0">
                <a:latin typeface="Arial"/>
              </a:rPr>
              <a:t>(</a:t>
            </a:r>
            <a:r>
              <a:rPr lang="ru-RU" sz="1800" b="0" strike="noStrike" spc="-1" dirty="0" err="1">
                <a:latin typeface="Arial"/>
              </a:rPr>
              <a:t>strList.max</a:t>
            </a:r>
            <a:r>
              <a:rPr lang="ru-RU" sz="1800" b="0" strike="noStrike" spc="-1" dirty="0">
                <a:latin typeface="Arial"/>
              </a:rPr>
              <a:t>() == "</a:t>
            </a:r>
            <a:r>
              <a:rPr lang="ru-RU" sz="1800" b="0" strike="noStrike" spc="-1" dirty="0" err="1">
                <a:latin typeface="Arial"/>
              </a:rPr>
              <a:t>ppp</a:t>
            </a:r>
            <a:r>
              <a:rPr lang="ru-RU" sz="1800" b="0" strike="noStrike" spc="-1" dirty="0">
                <a:latin typeface="Arial"/>
              </a:rPr>
              <a:t>")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latin typeface="Arial"/>
              </a:rPr>
              <a:t>Дополнительно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def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list</a:t>
            </a:r>
            <a:r>
              <a:rPr lang="ru-RU" sz="1800" b="0" strike="noStrike" spc="-1" dirty="0">
                <a:latin typeface="Arial"/>
              </a:rPr>
              <a:t> = ["</a:t>
            </a:r>
            <a:r>
              <a:rPr lang="ru-RU" sz="1800" b="0" strike="noStrike" spc="-1" dirty="0" err="1">
                <a:latin typeface="Arial"/>
              </a:rPr>
              <a:t>Kay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Henry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Justin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Tom</a:t>
            </a:r>
            <a:r>
              <a:rPr lang="ru-RU" sz="1800" b="0" strike="noStrike" spc="-1" dirty="0">
                <a:latin typeface="Arial"/>
              </a:rPr>
              <a:t>"]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assertTrue</a:t>
            </a:r>
            <a:r>
              <a:rPr lang="ru-RU" sz="1800" b="0" strike="noStrike" spc="-1" dirty="0">
                <a:latin typeface="Arial"/>
              </a:rPr>
              <a:t>(</a:t>
            </a:r>
            <a:r>
              <a:rPr lang="ru-RU" sz="1800" b="0" strike="noStrike" spc="-1" dirty="0" err="1">
                <a:latin typeface="Arial"/>
              </a:rPr>
              <a:t>list.</a:t>
            </a:r>
            <a:r>
              <a:rPr lang="ru-RU" sz="1800" b="1" strike="noStrike" spc="-1" dirty="0" err="1">
                <a:latin typeface="Arial"/>
              </a:rPr>
              <a:t>collect</a:t>
            </a:r>
            <a:r>
              <a:rPr lang="ru-RU" sz="1800" b="0" strike="noStrike" spc="-1" dirty="0">
                <a:latin typeface="Arial"/>
              </a:rPr>
              <a:t>{"</a:t>
            </a:r>
            <a:r>
              <a:rPr lang="ru-RU" sz="1800" b="0" strike="noStrike" spc="-1" dirty="0" err="1">
                <a:latin typeface="Arial"/>
              </a:rPr>
              <a:t>Hi</a:t>
            </a:r>
            <a:r>
              <a:rPr lang="ru-RU" sz="1800" b="0" strike="noStrike" spc="-1" dirty="0">
                <a:latin typeface="Arial"/>
              </a:rPr>
              <a:t> " + </a:t>
            </a:r>
            <a:r>
              <a:rPr lang="ru-RU" sz="1800" b="0" strike="noStrike" spc="-1" dirty="0" err="1">
                <a:latin typeface="Arial"/>
              </a:rPr>
              <a:t>it</a:t>
            </a:r>
            <a:r>
              <a:rPr lang="ru-RU" sz="1800" b="0" strike="noStrike" spc="-1" dirty="0">
                <a:latin typeface="Arial"/>
              </a:rPr>
              <a:t>} == ["</a:t>
            </a:r>
            <a:r>
              <a:rPr lang="ru-RU" sz="1800" b="0" strike="noStrike" spc="-1" dirty="0" err="1">
                <a:latin typeface="Arial"/>
              </a:rPr>
              <a:t>Hi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Kay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Hi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Henry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Hi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Justin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Hi</a:t>
            </a:r>
            <a:r>
              <a:rPr lang="ru-RU" sz="1800" b="0" strike="noStrike" spc="-1" dirty="0">
                <a:latin typeface="Arial"/>
              </a:rPr>
              <a:t> </a:t>
            </a:r>
            <a:r>
              <a:rPr lang="ru-RU" sz="1800" b="0" strike="noStrike" spc="-1" dirty="0" err="1">
                <a:latin typeface="Arial"/>
              </a:rPr>
              <a:t>Tom</a:t>
            </a:r>
            <a:r>
              <a:rPr lang="ru-RU" sz="1800" b="0" strike="noStrike" spc="-1" dirty="0">
                <a:latin typeface="Arial"/>
              </a:rPr>
              <a:t>"])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latin typeface="Arial"/>
              </a:rPr>
              <a:t>assertTrue</a:t>
            </a:r>
            <a:r>
              <a:rPr lang="ru-RU" sz="1800" b="0" strike="noStrike" spc="-1" dirty="0">
                <a:latin typeface="Arial"/>
              </a:rPr>
              <a:t>(["</a:t>
            </a:r>
            <a:r>
              <a:rPr lang="ru-RU" sz="1800" b="0" strike="noStrike" spc="-1" dirty="0" err="1">
                <a:latin typeface="Arial"/>
              </a:rPr>
              <a:t>One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Two</a:t>
            </a:r>
            <a:r>
              <a:rPr lang="ru-RU" sz="1800" b="0" strike="noStrike" spc="-1" dirty="0">
                <a:latin typeface="Arial"/>
              </a:rPr>
              <a:t>","</a:t>
            </a:r>
            <a:r>
              <a:rPr lang="ru-RU" sz="1800" b="0" strike="noStrike" spc="-1" dirty="0" err="1">
                <a:latin typeface="Arial"/>
              </a:rPr>
              <a:t>Three</a:t>
            </a:r>
            <a:r>
              <a:rPr lang="ru-RU" sz="1800" b="0" strike="noStrike" spc="-1" dirty="0">
                <a:latin typeface="Arial"/>
              </a:rPr>
              <a:t>"].</a:t>
            </a:r>
            <a:r>
              <a:rPr lang="ru-RU" sz="1800" b="1" strike="noStrike" spc="-1" dirty="0" err="1">
                <a:latin typeface="Arial"/>
              </a:rPr>
              <a:t>join</a:t>
            </a:r>
            <a:r>
              <a:rPr lang="ru-RU" sz="1800" b="0" strike="noStrike" spc="-1" dirty="0">
                <a:latin typeface="Arial"/>
              </a:rPr>
              <a:t>(",") == "</a:t>
            </a:r>
            <a:r>
              <a:rPr lang="ru-RU" sz="1800" b="0" strike="noStrike" spc="-1" dirty="0" err="1">
                <a:latin typeface="Arial"/>
              </a:rPr>
              <a:t>One,Two,Three</a:t>
            </a:r>
            <a:r>
              <a:rPr lang="ru-RU" sz="1800" b="0" strike="noStrike" spc="-1" dirty="0">
                <a:latin typeface="Arial"/>
              </a:rPr>
              <a:t>")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E090E-FFF5-43AD-8080-F289CB0C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D55AA-CDF6-4E85-8EEE-0F27F8EFF1CD}"/>
              </a:ext>
            </a:extLst>
          </p:cNvPr>
          <p:cNvSpPr txBox="1"/>
          <p:nvPr/>
        </p:nvSpPr>
        <p:spPr>
          <a:xfrm>
            <a:off x="160867" y="1244600"/>
            <a:ext cx="8805333" cy="675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Объявлем</a:t>
            </a:r>
            <a:r>
              <a:rPr lang="ru-RU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добавляем</a:t>
            </a:r>
            <a:endParaRPr lang="ru-RU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emptyMap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[:]		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java.util.LinkedHashMap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Jerry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"]		создаем с элементом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"] = 42			добавляем ключ - элемент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map.city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		добавляем к ключу элемент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Получить элемент</a:t>
            </a:r>
            <a:endParaRPr lang="ru-RU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"] или map.name	получить элемент по ключу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Удалить</a:t>
            </a:r>
            <a:endParaRPr lang="ru-RU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[1:20, a:30]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minusMap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map.minus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([1:20])	удалить элемент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minusMap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== [a:30])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minusMap.removeAll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{it -&gt;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it.key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String}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35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BCC5-EF6E-40ED-99AF-BCEE40E4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Мар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C8071-4D76-4E5C-A84D-3725875D70BF}"/>
              </a:ext>
            </a:extLst>
          </p:cNvPr>
          <p:cNvSpPr txBox="1"/>
          <p:nvPr/>
        </p:nvSpPr>
        <p:spPr>
          <a:xfrm>
            <a:off x="279400" y="1320800"/>
            <a:ext cx="8703733" cy="435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Перебрать</a:t>
            </a:r>
            <a:endParaRPr lang="ru-RU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map.each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{entry -&gt; 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"$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entry.key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$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entry.value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"} </a:t>
            </a:r>
            <a:endParaRPr lang="ru-RU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map.eachWithIndex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{entry,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"$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entry.key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$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entry.value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"}</a:t>
            </a:r>
            <a:endParaRPr lang="ru-RU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Операции фильтрации сортировки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map.findAll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it.value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== "New York"}</a:t>
            </a:r>
            <a:r>
              <a:rPr lang="ru-RU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compSortedMap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map.sort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({k1, k2 -&gt; k1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&lt;=&gt;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k2} as Comparator)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18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А попроще?</a:t>
            </a:r>
          </a:p>
        </p:txBody>
      </p:sp>
      <p:sp>
        <p:nvSpPr>
          <p:cNvPr id="93" name="Содержимое 2"/>
          <p:cNvSpPr txBox="1"/>
          <p:nvPr/>
        </p:nvSpPr>
        <p:spPr>
          <a:xfrm>
            <a:off x="457200" y="1600199"/>
            <a:ext cx="8229240" cy="4783667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Lets groovy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https://groovy.apache.org/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print ‘hello word’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Ну тут все тоже самое…</a:t>
            </a: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Появился в далеком 2003 и дорос до 4 версии</a:t>
            </a:r>
          </a:p>
        </p:txBody>
      </p:sp>
      <p:pic>
        <p:nvPicPr>
          <p:cNvPr id="3" name="Рисунок 2" descr="Презентация с линейчатой диаграммой">
            <a:extLst>
              <a:ext uri="{FF2B5EF4-FFF2-40B4-BE49-F238E27FC236}">
                <a16:creationId xmlns:a16="http://schemas.microsoft.com/office/drawing/2014/main" id="{2D056768-3C9B-4248-BAA2-03C412DC3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040" y="565234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Матчасть 1</a:t>
            </a:r>
          </a:p>
        </p:txBody>
      </p:sp>
      <p:sp>
        <p:nvSpPr>
          <p:cNvPr id="95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95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Groovy — объектно-ориентированный язык программирования разработанный для платформы Java как альтернатива языку Java с возможностями Python, Ruby</a:t>
            </a:r>
            <a:br/>
            <a:br/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Groovy использует Java-подобный синтаксис с динамической компиляцией в JVM байт-код и напрямую работает с другим Java кодом и библиотеками. Язык может использоваться в любом Java проекте или как скриптовый язык.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Содержимое 2"/>
          <p:cNvSpPr txBox="1"/>
          <p:nvPr/>
        </p:nvSpPr>
        <p:spPr>
          <a:xfrm>
            <a:off x="135467" y="93133"/>
            <a:ext cx="8873066" cy="6688667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4900" b="1" strike="noStrike" spc="-1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  модификатор доступа по умолчанию </a:t>
            </a:r>
            <a:r>
              <a:rPr lang="ru-RU" sz="4900" b="1" strike="noStrike" spc="-1" dirty="0" err="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. Это означает, что метод  или класс без какого-либо модификатора доступен за пределами класса и пакета.</a:t>
            </a:r>
            <a:br>
              <a:rPr sz="4900" dirty="0"/>
            </a:b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 по умолчанию уровень доступа это пакет, т. е. если вы не укажете модификатор доступа для полей, методов или класса, он станет </a:t>
            </a: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package-private</a:t>
            </a:r>
            <a:br>
              <a:rPr sz="4900" dirty="0"/>
            </a:br>
            <a:br>
              <a:rPr sz="4900" dirty="0"/>
            </a:b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4900" b="1" strike="noStrike" spc="-1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 геттеры и сеттеры автоматически генерируются для членов класса.</a:t>
            </a:r>
            <a:br>
              <a:rPr sz="4900" dirty="0"/>
            </a:b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, вам нужно самому все </a:t>
            </a: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генерить</a:t>
            </a:r>
            <a:br>
              <a:rPr sz="4900" dirty="0"/>
            </a:br>
            <a:br>
              <a:rPr sz="4900" dirty="0"/>
            </a:b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4900" b="1" strike="noStrike" spc="-1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 допускает замену переменных с помощью двойных кавычек со строками.</a:t>
            </a:r>
            <a:br>
              <a:rPr sz="4900" dirty="0"/>
            </a:b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 не поддерживает замену переменных.</a:t>
            </a:r>
            <a:br>
              <a:rPr sz="4900" dirty="0"/>
            </a:br>
            <a:br>
              <a:rPr sz="4900" dirty="0"/>
            </a:b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4900" b="1" strike="noStrike" spc="-1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 инф. о типе не является обязательной.</a:t>
            </a:r>
            <a:br>
              <a:rPr sz="4900" dirty="0"/>
            </a:b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Информация о типе является обязательной в </a:t>
            </a: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br>
              <a:rPr sz="4900" dirty="0"/>
            </a:br>
            <a:br>
              <a:rPr sz="4900" dirty="0"/>
            </a:br>
            <a:r>
              <a:rPr lang="ru-RU" sz="4900" b="1" strike="noStrike" spc="-1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 не обязательна точкой с запятой.</a:t>
            </a:r>
            <a:br>
              <a:rPr sz="4900" dirty="0"/>
            </a:b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 каждое выражение заканчивается точкой с запятой.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9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	В </a:t>
            </a:r>
            <a:r>
              <a:rPr lang="en-US" sz="4900" b="1" strike="noStrike" spc="-1" dirty="0">
                <a:solidFill>
                  <a:srgbClr val="000000"/>
                </a:solidFill>
                <a:latin typeface="Calibri"/>
              </a:rPr>
              <a:t>Groovy 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не обязателен </a:t>
            </a:r>
            <a:r>
              <a:rPr lang="en-US" sz="4900" b="1" strike="noStrike" spc="-1" dirty="0">
                <a:solidFill>
                  <a:srgbClr val="000000"/>
                </a:solidFill>
                <a:latin typeface="Calibri"/>
              </a:rPr>
              <a:t>return b 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и тип возвращаемого значения метода. Еще можно метод вызывать без аргументов </a:t>
            </a:r>
            <a:r>
              <a:rPr lang="en-US" sz="4900" b="1" strike="noStrike" spc="-1" dirty="0">
                <a:solidFill>
                  <a:srgbClr val="000000"/>
                </a:solidFill>
                <a:latin typeface="Calibri"/>
              </a:rPr>
              <a:t>print ‘hello’</a:t>
            </a:r>
            <a:br>
              <a:rPr sz="4900" dirty="0"/>
            </a:b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 все это необходимо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br>
              <a:rPr sz="4900" dirty="0"/>
            </a:br>
            <a:r>
              <a:rPr lang="ru-RU" sz="4900" b="1" strike="noStrike" spc="-1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900" b="1" strike="noStrike" spc="-1" dirty="0">
                <a:solidFill>
                  <a:srgbClr val="000000"/>
                </a:solidFill>
                <a:latin typeface="Calibri"/>
              </a:rPr>
              <a:t>script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 автоматически является классом-оболочкой</a:t>
            </a:r>
            <a:br>
              <a:rPr sz="4900" dirty="0"/>
            </a:b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 вам нужен метод </a:t>
            </a:r>
            <a:r>
              <a:rPr lang="ru-RU" sz="4900" b="0" strike="noStrike" spc="-1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ru-RU" sz="4900" b="0" strike="noStrike" spc="-1" dirty="0">
                <a:solidFill>
                  <a:srgbClr val="000000"/>
                </a:solidFill>
                <a:latin typeface="Calibri"/>
              </a:rPr>
              <a:t>, чтобы сделать класс исполняемым.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9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49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ru-RU" sz="4900" b="1" strike="noStrike" spc="-1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 автоматически позволяет обрабатывать </a:t>
            </a:r>
            <a:r>
              <a:rPr lang="en-US" sz="4900" b="1" strike="noStrike" spc="-1" dirty="0">
                <a:solidFill>
                  <a:srgbClr val="000000"/>
                </a:solidFill>
                <a:latin typeface="Calibri"/>
              </a:rPr>
              <a:t>checked 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исключения как </a:t>
            </a:r>
            <a:r>
              <a:rPr lang="en-US" sz="4900" b="1" strike="noStrike" spc="-1" dirty="0">
                <a:solidFill>
                  <a:srgbClr val="000000"/>
                </a:solidFill>
                <a:latin typeface="Calibri"/>
              </a:rPr>
              <a:t>unchecked</a:t>
            </a:r>
            <a:r>
              <a:rPr lang="ru-RU" sz="4900" b="1" strike="noStrike" spc="-1" dirty="0">
                <a:solidFill>
                  <a:srgbClr val="000000"/>
                </a:solidFill>
                <a:latin typeface="Calibri"/>
              </a:rPr>
              <a:t>. Это означает, что не нужно объявлять какие-либо проверенные исключения, которые метод может генерировать</a:t>
            </a:r>
            <a:endParaRPr lang="ru-RU" sz="49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Пример </a:t>
            </a:r>
          </a:p>
        </p:txBody>
      </p:sp>
      <p:sp>
        <p:nvSpPr>
          <p:cNvPr id="99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@Test</a:t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testGroovyUncheckedException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(){</a:t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   new File('doesNotExist.txt').text</a:t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java.io.FileNotFoundException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: doesNotExist.txt (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Не удается найти указанный файл)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Clossure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Замыкание в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Calibri"/>
              </a:rPr>
              <a:t>Groovy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— это открытый анонимный блок кода, который может принимать аргументы, возвращать значение и присваиваться переменной. Замыкание может ссылаться на переменные, объявленные вне блока.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def		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</a:rPr>
              <a:t>closureWithOneArg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 = { str -&gt;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</a:rPr>
              <a:t>str.toUpperCase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() } </a:t>
            </a:r>
            <a:endParaRPr lang="ru-RU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closureWithOneArg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('groovy') == 'GROOVY‘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TRUE</a:t>
            </a:r>
            <a:endParaRPr lang="ru-RU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ru-RU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i="1" strike="noStrike" spc="-1" dirty="0" err="1">
                <a:solidFill>
                  <a:srgbClr val="000000"/>
                </a:solidFill>
                <a:latin typeface="Calibri"/>
              </a:rPr>
              <a:t>arr</a:t>
            </a:r>
            <a:r>
              <a:rPr lang="en-US" sz="16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=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[]</a:t>
            </a:r>
            <a:br>
              <a:rPr dirty="0"/>
            </a:br>
            <a:r>
              <a:rPr lang="en-US" sz="1600" b="0" i="1" strike="noStrike" spc="-1" dirty="0" err="1">
                <a:solidFill>
                  <a:srgbClr val="000000"/>
                </a:solidFill>
                <a:latin typeface="Calibri"/>
              </a:rPr>
              <a:t>arr</a:t>
            </a:r>
            <a:r>
              <a:rPr lang="en-US" sz="16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&lt;&lt; new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GroovyCostumer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(name: 'Tom', age: 30)</a:t>
            </a:r>
            <a:br>
              <a:rPr dirty="0"/>
            </a:br>
            <a:r>
              <a:rPr lang="en-US" sz="1600" b="0" i="1" strike="noStrike" spc="-1" dirty="0" err="1">
                <a:solidFill>
                  <a:srgbClr val="000000"/>
                </a:solidFill>
                <a:latin typeface="Calibri"/>
              </a:rPr>
              <a:t>arr</a:t>
            </a:r>
            <a:r>
              <a:rPr lang="en-US" sz="16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&lt;&lt; new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GroovyCostumer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(name: 'Jhon', age: 20)</a:t>
            </a:r>
            <a:endParaRPr lang="ru-RU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i="1" strike="noStrike" spc="-1" dirty="0" err="1">
                <a:solidFill>
                  <a:srgbClr val="000000"/>
                </a:solidFill>
                <a:latin typeface="Calibri"/>
              </a:rPr>
              <a:t>arr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.each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{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println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it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} 			{(Tom, 30)(Jhon, 20) }</a:t>
            </a:r>
            <a:br>
              <a:rPr dirty="0"/>
            </a:br>
            <a:r>
              <a:rPr lang="en-US" sz="1600" b="0" i="1" strike="noStrike" spc="-1" dirty="0" err="1">
                <a:solidFill>
                  <a:srgbClr val="000000"/>
                </a:solidFill>
                <a:latin typeface="Calibri"/>
              </a:rPr>
              <a:t>arr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.each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{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println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it.age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}	getter	{30, 20}</a:t>
            </a:r>
            <a:br>
              <a:rPr dirty="0"/>
            </a:br>
            <a:r>
              <a:rPr lang="en-US" sz="1600" b="0" i="1" strike="noStrike" spc="-1" dirty="0" err="1">
                <a:solidFill>
                  <a:srgbClr val="000000"/>
                </a:solidFill>
                <a:latin typeface="Calibri"/>
              </a:rPr>
              <a:t>arr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.each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{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println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it.@age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= 2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}	setter	{2, 2}</a:t>
            </a:r>
            <a:endParaRPr lang="ru-RU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Closure 2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File file = new File('src/test/resources/data.txt')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file.eachLine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line, index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-&gt;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println "$line : $index"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}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hello : 1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world : 2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Wed May 11 23:00:17 MSK 2022 : 3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Operators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8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==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	equals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===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identical (Since Groovy 3.0.0) -is()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!==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	not identical (Since Groovy 3.0.0) !is()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&lt; =&gt;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	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(1 &lt;=&gt; 1) == 0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compareTo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()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Elvis operator ?: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 def name =name ?: ‘Tom‘ 	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NPE safe operator ?.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def name = person?.name	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&amp; pointer 		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def f = ‘hi’.&amp;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toUpperCase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			def up = f ()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Operators 2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Member in	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def list =['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Grace','Rob','Emmy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']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		assert ('Emmy'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list)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AS			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Integer x = 123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		String s = x as String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* spread operator  </a:t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	def cars =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 	[ new Car(make: 'Peugeot', model: '508'),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	new Car(make: 'Renault', model: 'Clio')]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	def makes = cars*.make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1767</Words>
  <Application>Microsoft Office PowerPoint</Application>
  <PresentationFormat>Экран (4:3)</PresentationFormat>
  <Paragraphs>188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Map</vt:lpstr>
      <vt:lpstr>Мар 2</vt:lpstr>
    </vt:vector>
  </TitlesOfParts>
  <Company>FRS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Как-то я попытался объяснить сыну как распечатать hello world</dc:title>
  <dc:subject/>
  <dc:creator>FROSIA</dc:creator>
  <dc:description/>
  <cp:lastModifiedBy>zaharov</cp:lastModifiedBy>
  <cp:revision>12</cp:revision>
  <dcterms:created xsi:type="dcterms:W3CDTF">2022-05-17T16:27:22Z</dcterms:created>
  <dcterms:modified xsi:type="dcterms:W3CDTF">2022-05-18T09:25:19Z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(4:3)</vt:lpwstr>
  </property>
  <property fmtid="{D5CDD505-2E9C-101B-9397-08002B2CF9AE}" pid="4" name="Slides">
    <vt:i4>11</vt:i4>
  </property>
</Properties>
</file>