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62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736" y="-16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esktop\&#1055;&#1072;&#1087;&#1072;\anderson\&#1076;&#1080;&#1072;&#1075;&#1088;&#1072;&#1084;&#1084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esktop\&#1055;&#1072;&#1087;&#1072;\anderson\&#1076;&#1080;&#1072;&#1075;&#1088;&#1072;&#1084;&#1084;&#10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esktop\&#1055;&#1072;&#1087;&#1072;\anderson\&#1076;&#1080;&#1072;&#1075;&#1088;&#1072;&#1084;&#1084;&#10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esktop\&#1055;&#1072;&#1087;&#1072;\anderson\&#1076;&#1080;&#1072;&#1075;&#1088;&#1072;&#1084;&#1084;&#107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esktop\&#1055;&#1072;&#1087;&#1072;\anderson\&#1076;&#1080;&#1072;&#1075;&#1088;&#1072;&#1084;&#1084;&#107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IA\Documents\&#1076;&#1080;&#1072;&#1075;&#1088;&#1072;&#1084;&#1084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Метод</a:t>
            </a:r>
            <a:r>
              <a:rPr lang="ru-RU" baseline="0"/>
              <a:t> </a:t>
            </a:r>
            <a:r>
              <a:rPr lang="en-US" baseline="0"/>
              <a:t>max()</a:t>
            </a:r>
            <a:endParaRPr lang="ru-RU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IntStream.max()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Лист1!$B$26:$B$31</c:f>
              <c:numCache>
                <c:formatCode>General</c:formatCode>
                <c:ptCount val="6"/>
                <c:pt idx="0">
                  <c:v>2.7</c:v>
                </c:pt>
                <c:pt idx="1">
                  <c:v>0.1</c:v>
                </c:pt>
                <c:pt idx="2">
                  <c:v>1.5</c:v>
                </c:pt>
                <c:pt idx="3">
                  <c:v>3.2</c:v>
                </c:pt>
                <c:pt idx="4">
                  <c:v>36.9</c:v>
                </c:pt>
                <c:pt idx="5">
                  <c:v>376.2</c:v>
                </c:pt>
              </c:numCache>
            </c:numRef>
          </c:val>
          <c:smooth val="1"/>
        </c:ser>
        <c:ser>
          <c:idx val="1"/>
          <c:order val="1"/>
          <c:tx>
            <c:v>IntStream.parallel().max()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Лист1!$C$26:$C$31</c:f>
              <c:numCache>
                <c:formatCode>General</c:formatCode>
                <c:ptCount val="6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110.6</c:v>
                </c:pt>
              </c:numCache>
            </c:numRef>
          </c:val>
          <c:smooth val="1"/>
        </c:ser>
        <c:ser>
          <c:idx val="2"/>
          <c:order val="2"/>
          <c:tx>
            <c:v>LongStream.max()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Лист1!$B$36:$B$41</c:f>
              <c:numCache>
                <c:formatCode>General</c:formatCode>
                <c:ptCount val="6"/>
                <c:pt idx="0">
                  <c:v>3.2</c:v>
                </c:pt>
                <c:pt idx="1">
                  <c:v>0.1</c:v>
                </c:pt>
                <c:pt idx="2">
                  <c:v>1.5</c:v>
                </c:pt>
                <c:pt idx="3">
                  <c:v>0.1</c:v>
                </c:pt>
                <c:pt idx="4">
                  <c:v>3.8</c:v>
                </c:pt>
                <c:pt idx="5">
                  <c:v>47.8</c:v>
                </c:pt>
              </c:numCache>
            </c:numRef>
          </c:val>
          <c:smooth val="1"/>
        </c:ser>
        <c:ser>
          <c:idx val="3"/>
          <c:order val="3"/>
          <c:tx>
            <c:v>LongStream.parallel().max()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Лист1!$C$36:$C$41</c:f>
              <c:numCache>
                <c:formatCode>General</c:formatCode>
                <c:ptCount val="6"/>
                <c:pt idx="0">
                  <c:v>0.5</c:v>
                </c:pt>
                <c:pt idx="1">
                  <c:v>0.8</c:v>
                </c:pt>
                <c:pt idx="2">
                  <c:v>0.1</c:v>
                </c:pt>
                <c:pt idx="3">
                  <c:v>0.1</c:v>
                </c:pt>
                <c:pt idx="4">
                  <c:v>1</c:v>
                </c:pt>
                <c:pt idx="5">
                  <c:v>13.2</c:v>
                </c:pt>
              </c:numCache>
            </c:numRef>
          </c:val>
          <c:smooth val="1"/>
        </c:ser>
        <c:marker val="1"/>
        <c:axId val="226135424"/>
        <c:axId val="226145408"/>
      </c:lineChart>
      <c:catAx>
        <c:axId val="226135424"/>
        <c:scaling>
          <c:orientation val="minMax"/>
        </c:scaling>
        <c:axPos val="b"/>
        <c:numFmt formatCode="0.00E+00" sourceLinked="1"/>
        <c:majorTickMark val="none"/>
        <c:tickLblPos val="nextTo"/>
        <c:crossAx val="226145408"/>
        <c:crosses val="autoZero"/>
        <c:auto val="1"/>
        <c:lblAlgn val="ctr"/>
        <c:lblOffset val="100"/>
      </c:catAx>
      <c:valAx>
        <c:axId val="2261454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2261354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Метод</a:t>
            </a:r>
            <a:r>
              <a:rPr lang="ru-RU" baseline="0"/>
              <a:t> </a:t>
            </a:r>
            <a:r>
              <a:rPr lang="en-US" baseline="0"/>
              <a:t>filter()</a:t>
            </a:r>
            <a:endParaRPr lang="ru-RU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IntStream.filter()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Лист1!$E$26:$E$31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0.8</c:v>
                </c:pt>
                <c:pt idx="3">
                  <c:v>12.4</c:v>
                </c:pt>
                <c:pt idx="4">
                  <c:v>115.7</c:v>
                </c:pt>
                <c:pt idx="5">
                  <c:v>1132.5</c:v>
                </c:pt>
              </c:numCache>
            </c:numRef>
          </c:val>
          <c:smooth val="1"/>
        </c:ser>
        <c:ser>
          <c:idx val="1"/>
          <c:order val="1"/>
          <c:tx>
            <c:v>IntStream.parallel().filter()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Лист1!$F$26:$F$31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3.4</c:v>
                </c:pt>
                <c:pt idx="4">
                  <c:v>31.6</c:v>
                </c:pt>
                <c:pt idx="5">
                  <c:v>320.89999999999998</c:v>
                </c:pt>
              </c:numCache>
            </c:numRef>
          </c:val>
          <c:smooth val="1"/>
        </c:ser>
        <c:ser>
          <c:idx val="2"/>
          <c:order val="2"/>
          <c:tx>
            <c:v>LongStream.filter()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Лист1!$E$36:$E$41</c:f>
              <c:numCache>
                <c:formatCode>General</c:formatCode>
                <c:ptCount val="6"/>
                <c:pt idx="0">
                  <c:v>1.5</c:v>
                </c:pt>
                <c:pt idx="1">
                  <c:v>0.1</c:v>
                </c:pt>
                <c:pt idx="2">
                  <c:v>0.1</c:v>
                </c:pt>
                <c:pt idx="3">
                  <c:v>1</c:v>
                </c:pt>
                <c:pt idx="4">
                  <c:v>20</c:v>
                </c:pt>
                <c:pt idx="5">
                  <c:v>199</c:v>
                </c:pt>
              </c:numCache>
            </c:numRef>
          </c:val>
          <c:smooth val="1"/>
        </c:ser>
        <c:ser>
          <c:idx val="3"/>
          <c:order val="3"/>
          <c:tx>
            <c:v>LongStream.parallel().filter()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Лист1!$F$36:$F$41</c:f>
              <c:numCache>
                <c:formatCode>General</c:formatCode>
                <c:ptCount val="6"/>
                <c:pt idx="0">
                  <c:v>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5.7</c:v>
                </c:pt>
                <c:pt idx="5">
                  <c:v>65.7</c:v>
                </c:pt>
              </c:numCache>
            </c:numRef>
          </c:val>
          <c:smooth val="1"/>
        </c:ser>
        <c:marker val="1"/>
        <c:axId val="35513856"/>
        <c:axId val="35515392"/>
      </c:lineChart>
      <c:catAx>
        <c:axId val="35513856"/>
        <c:scaling>
          <c:orientation val="minMax"/>
        </c:scaling>
        <c:axPos val="b"/>
        <c:numFmt formatCode="0.00E+00" sourceLinked="1"/>
        <c:majorTickMark val="none"/>
        <c:tickLblPos val="nextTo"/>
        <c:crossAx val="35515392"/>
        <c:crosses val="autoZero"/>
        <c:auto val="1"/>
        <c:lblAlgn val="ctr"/>
        <c:lblOffset val="100"/>
      </c:catAx>
      <c:valAx>
        <c:axId val="355153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35513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Метод</a:t>
            </a:r>
            <a:r>
              <a:rPr lang="ru-RU" baseline="0"/>
              <a:t> </a:t>
            </a:r>
            <a:r>
              <a:rPr lang="en-US" baseline="0"/>
              <a:t>map()</a:t>
            </a:r>
            <a:endParaRPr lang="ru-RU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IntStream.map()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Лист1!$H$26:$H$31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1.2</c:v>
                </c:pt>
                <c:pt idx="3">
                  <c:v>11.9</c:v>
                </c:pt>
                <c:pt idx="4">
                  <c:v>121.9</c:v>
                </c:pt>
                <c:pt idx="5">
                  <c:v>1129</c:v>
                </c:pt>
              </c:numCache>
            </c:numRef>
          </c:val>
          <c:smooth val="1"/>
        </c:ser>
        <c:ser>
          <c:idx val="1"/>
          <c:order val="1"/>
          <c:tx>
            <c:v>IntStream.parallel().map()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Лист1!$I$26:$I$31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0.8</c:v>
                </c:pt>
                <c:pt idx="3">
                  <c:v>2.6</c:v>
                </c:pt>
                <c:pt idx="4">
                  <c:v>33.200000000000003</c:v>
                </c:pt>
                <c:pt idx="5">
                  <c:v>349.7</c:v>
                </c:pt>
              </c:numCache>
            </c:numRef>
          </c:val>
          <c:smooth val="1"/>
        </c:ser>
        <c:ser>
          <c:idx val="2"/>
          <c:order val="2"/>
          <c:tx>
            <c:v>LongStream.map()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Лист1!$H$36:$H$41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2</c:v>
                </c:pt>
                <c:pt idx="4">
                  <c:v>18.600000000000001</c:v>
                </c:pt>
                <c:pt idx="5">
                  <c:v>203.6</c:v>
                </c:pt>
              </c:numCache>
            </c:numRef>
          </c:val>
          <c:smooth val="1"/>
        </c:ser>
        <c:ser>
          <c:idx val="3"/>
          <c:order val="3"/>
          <c:tx>
            <c:v>LongStream.parallel().map()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Лист1!$I$36:$I$41</c:f>
              <c:numCache>
                <c:formatCode>General</c:formatCode>
                <c:ptCount val="6"/>
                <c:pt idx="0">
                  <c:v>0.3</c:v>
                </c:pt>
                <c:pt idx="1">
                  <c:v>0.1</c:v>
                </c:pt>
                <c:pt idx="2">
                  <c:v>0.1</c:v>
                </c:pt>
                <c:pt idx="3">
                  <c:v>0.6</c:v>
                </c:pt>
                <c:pt idx="4">
                  <c:v>5.5</c:v>
                </c:pt>
                <c:pt idx="5">
                  <c:v>50.9</c:v>
                </c:pt>
              </c:numCache>
            </c:numRef>
          </c:val>
          <c:smooth val="1"/>
        </c:ser>
        <c:marker val="1"/>
        <c:axId val="82603392"/>
        <c:axId val="82605952"/>
      </c:lineChart>
      <c:catAx>
        <c:axId val="82603392"/>
        <c:scaling>
          <c:orientation val="minMax"/>
        </c:scaling>
        <c:axPos val="b"/>
        <c:numFmt formatCode="0.00E+00" sourceLinked="1"/>
        <c:majorTickMark val="none"/>
        <c:tickLblPos val="nextTo"/>
        <c:crossAx val="82605952"/>
        <c:crosses val="autoZero"/>
        <c:auto val="1"/>
        <c:lblAlgn val="ctr"/>
        <c:lblOffset val="100"/>
      </c:catAx>
      <c:valAx>
        <c:axId val="826059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826033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Метод</a:t>
            </a:r>
            <a:r>
              <a:rPr lang="ru-RU" baseline="0"/>
              <a:t> </a:t>
            </a:r>
            <a:r>
              <a:rPr lang="en-US" baseline="0"/>
              <a:t>complex...</a:t>
            </a:r>
            <a:endParaRPr lang="ru-RU"/>
          </a:p>
        </c:rich>
      </c:tx>
      <c:layout/>
    </c:title>
    <c:plotArea>
      <c:layout>
        <c:manualLayout>
          <c:layoutTarget val="inner"/>
          <c:xMode val="edge"/>
          <c:yMode val="edge"/>
          <c:x val="4.4703439006204417E-2"/>
          <c:y val="6.3798969495257568E-2"/>
          <c:w val="0.79196762093868522"/>
          <c:h val="0.91895806577629446"/>
        </c:manualLayout>
      </c:layout>
      <c:lineChart>
        <c:grouping val="standard"/>
        <c:ser>
          <c:idx val="0"/>
          <c:order val="0"/>
          <c:tx>
            <c:v>IntStream.cmp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Лист1!$K$26:$K$31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0.8</c:v>
                </c:pt>
                <c:pt idx="3">
                  <c:v>14.2</c:v>
                </c:pt>
                <c:pt idx="4">
                  <c:v>136.5</c:v>
                </c:pt>
                <c:pt idx="5">
                  <c:v>1308.0999999999999</c:v>
                </c:pt>
              </c:numCache>
            </c:numRef>
          </c:val>
          <c:smooth val="1"/>
        </c:ser>
        <c:ser>
          <c:idx val="1"/>
          <c:order val="1"/>
          <c:tx>
            <c:v>IntStream.parallel().cmp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Лист1!$L$26:$L$31</c:f>
              <c:numCache>
                <c:formatCode>General</c:formatCode>
                <c:ptCount val="6"/>
                <c:pt idx="0">
                  <c:v>0.2</c:v>
                </c:pt>
                <c:pt idx="1">
                  <c:v>0.1</c:v>
                </c:pt>
                <c:pt idx="2">
                  <c:v>0.1</c:v>
                </c:pt>
                <c:pt idx="3">
                  <c:v>3.3</c:v>
                </c:pt>
                <c:pt idx="4">
                  <c:v>34.799999999999997</c:v>
                </c:pt>
                <c:pt idx="5">
                  <c:v>365.2</c:v>
                </c:pt>
              </c:numCache>
            </c:numRef>
          </c:val>
          <c:smooth val="1"/>
        </c:ser>
        <c:ser>
          <c:idx val="2"/>
          <c:order val="2"/>
          <c:tx>
            <c:v>LongStream.cmp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Лист1!$K$36:$K$41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2.8</c:v>
                </c:pt>
                <c:pt idx="4">
                  <c:v>21.4</c:v>
                </c:pt>
                <c:pt idx="5">
                  <c:v>221.3</c:v>
                </c:pt>
              </c:numCache>
            </c:numRef>
          </c:val>
          <c:smooth val="1"/>
        </c:ser>
        <c:ser>
          <c:idx val="3"/>
          <c:order val="3"/>
          <c:tx>
            <c:v>LongStream.parallel().cmp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Лист1!$L$36:$L$41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0.8</c:v>
                </c:pt>
                <c:pt idx="4">
                  <c:v>5.7</c:v>
                </c:pt>
                <c:pt idx="5">
                  <c:v>55.4</c:v>
                </c:pt>
              </c:numCache>
            </c:numRef>
          </c:val>
          <c:smooth val="1"/>
        </c:ser>
        <c:marker val="1"/>
        <c:axId val="82957056"/>
        <c:axId val="82958592"/>
      </c:lineChart>
      <c:catAx>
        <c:axId val="82957056"/>
        <c:scaling>
          <c:orientation val="minMax"/>
        </c:scaling>
        <c:axPos val="b"/>
        <c:numFmt formatCode="0.00E+00" sourceLinked="1"/>
        <c:majorTickMark val="none"/>
        <c:tickLblPos val="nextTo"/>
        <c:crossAx val="82958592"/>
        <c:crosses val="autoZero"/>
        <c:auto val="1"/>
        <c:lblAlgn val="ctr"/>
        <c:lblOffset val="100"/>
      </c:catAx>
      <c:valAx>
        <c:axId val="829585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829570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относительный прирост производительность </a:t>
            </a:r>
            <a:r>
              <a:rPr lang="en-US"/>
              <a:t>IntStream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maxInt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Лист1!$D$26:$D$31</c:f>
              <c:numCache>
                <c:formatCode>#,##0.00%;[Red]\-#,##0.00%</c:formatCode>
                <c:ptCount val="6"/>
                <c:pt idx="0">
                  <c:v>2.375</c:v>
                </c:pt>
                <c:pt idx="1">
                  <c:v>0</c:v>
                </c:pt>
                <c:pt idx="2">
                  <c:v>14</c:v>
                </c:pt>
                <c:pt idx="3">
                  <c:v>2.2000000000000002</c:v>
                </c:pt>
                <c:pt idx="4">
                  <c:v>2.69</c:v>
                </c:pt>
                <c:pt idx="5">
                  <c:v>2.4014466546112114</c:v>
                </c:pt>
              </c:numCache>
            </c:numRef>
          </c:val>
          <c:smooth val="1"/>
        </c:ser>
        <c:ser>
          <c:idx val="1"/>
          <c:order val="1"/>
          <c:tx>
            <c:v>IntFilter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Лист1!$G$26:$G$31</c:f>
              <c:numCache>
                <c:formatCode>#,##0.00%;[Red]\-#,##0.00%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2.6470588235294121</c:v>
                </c:pt>
                <c:pt idx="4">
                  <c:v>2.6613924050632911</c:v>
                </c:pt>
                <c:pt idx="5">
                  <c:v>2.5291368027422876</c:v>
                </c:pt>
              </c:numCache>
            </c:numRef>
          </c:val>
          <c:smooth val="1"/>
        </c:ser>
        <c:ser>
          <c:idx val="2"/>
          <c:order val="2"/>
          <c:tx>
            <c:v>IntMap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Лист1!$J$26:$J$31</c:f>
              <c:numCache>
                <c:formatCode>#,##0.00%;[Red]\-#,##0.00%</c:formatCode>
                <c:ptCount val="6"/>
                <c:pt idx="0">
                  <c:v>0</c:v>
                </c:pt>
                <c:pt idx="1">
                  <c:v>7</c:v>
                </c:pt>
                <c:pt idx="2">
                  <c:v>0.49999999999999978</c:v>
                </c:pt>
                <c:pt idx="3">
                  <c:v>3.5769230769230766</c:v>
                </c:pt>
                <c:pt idx="4">
                  <c:v>2.6716867469879517</c:v>
                </c:pt>
                <c:pt idx="5">
                  <c:v>2.2284815556191022</c:v>
                </c:pt>
              </c:numCache>
            </c:numRef>
          </c:val>
          <c:smooth val="1"/>
        </c:ser>
        <c:ser>
          <c:idx val="3"/>
          <c:order val="3"/>
          <c:tx>
            <c:v>IntCmp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Лист1!$M$26:$M$31</c:f>
              <c:numCache>
                <c:formatCode>#,##0.00%;[Red]\-#,##0.00%</c:formatCode>
                <c:ptCount val="6"/>
                <c:pt idx="0">
                  <c:v>-0.5</c:v>
                </c:pt>
                <c:pt idx="1">
                  <c:v>0</c:v>
                </c:pt>
                <c:pt idx="2">
                  <c:v>7</c:v>
                </c:pt>
                <c:pt idx="3">
                  <c:v>3.3030303030303028</c:v>
                </c:pt>
                <c:pt idx="4">
                  <c:v>2.9224137931034484</c:v>
                </c:pt>
                <c:pt idx="5">
                  <c:v>2.5818729463307775</c:v>
                </c:pt>
              </c:numCache>
            </c:numRef>
          </c:val>
          <c:smooth val="1"/>
        </c:ser>
        <c:marker val="1"/>
        <c:axId val="82846080"/>
        <c:axId val="82849792"/>
      </c:lineChart>
      <c:catAx>
        <c:axId val="82846080"/>
        <c:scaling>
          <c:orientation val="minMax"/>
        </c:scaling>
        <c:axPos val="b"/>
        <c:numFmt formatCode="0.00E+00" sourceLinked="1"/>
        <c:majorTickMark val="none"/>
        <c:tickLblPos val="nextTo"/>
        <c:crossAx val="82849792"/>
        <c:crosses val="autoZero"/>
        <c:auto val="1"/>
        <c:lblAlgn val="ctr"/>
        <c:lblOffset val="100"/>
      </c:catAx>
      <c:valAx>
        <c:axId val="82849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#,##0.00%;[Red]\-#,##0.00%" sourceLinked="1"/>
        <c:majorTickMark val="none"/>
        <c:tickLblPos val="nextTo"/>
        <c:crossAx val="82846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относительный прирост производительность </a:t>
            </a:r>
            <a:r>
              <a:rPr lang="en-US" baseline="0"/>
              <a:t> LongStream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longMax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Лист1!$D$36:$D$41</c:f>
              <c:numCache>
                <c:formatCode>#,##0.00%;[Red]\-#,##0.00%</c:formatCode>
                <c:ptCount val="6"/>
                <c:pt idx="0">
                  <c:v>5.4</c:v>
                </c:pt>
                <c:pt idx="1">
                  <c:v>-0.875</c:v>
                </c:pt>
                <c:pt idx="2">
                  <c:v>14</c:v>
                </c:pt>
                <c:pt idx="3">
                  <c:v>0</c:v>
                </c:pt>
                <c:pt idx="4">
                  <c:v>2.8</c:v>
                </c:pt>
                <c:pt idx="5">
                  <c:v>2.6212121212121211</c:v>
                </c:pt>
              </c:numCache>
            </c:numRef>
          </c:val>
          <c:smooth val="1"/>
        </c:ser>
        <c:ser>
          <c:idx val="1"/>
          <c:order val="1"/>
          <c:tx>
            <c:v>LongFilter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Лист1!$G$36:$G$41</c:f>
              <c:numCache>
                <c:formatCode>#,##0.00%;[Red]\-#,##0.00%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2.5087719298245612</c:v>
                </c:pt>
                <c:pt idx="5">
                  <c:v>2.028919330289193</c:v>
                </c:pt>
              </c:numCache>
            </c:numRef>
          </c:val>
          <c:smooth val="1"/>
        </c:ser>
        <c:ser>
          <c:idx val="2"/>
          <c:order val="2"/>
          <c:tx>
            <c:v>LongMap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Лист1!$J$36:$J$41</c:f>
              <c:numCache>
                <c:formatCode>#,##0.00%;[Red]\-#,##0.00%</c:formatCode>
                <c:ptCount val="6"/>
                <c:pt idx="0">
                  <c:v>-0.66666666666666663</c:v>
                </c:pt>
                <c:pt idx="1">
                  <c:v>0</c:v>
                </c:pt>
                <c:pt idx="2">
                  <c:v>0</c:v>
                </c:pt>
                <c:pt idx="3">
                  <c:v>2.3333333333333335</c:v>
                </c:pt>
                <c:pt idx="4">
                  <c:v>2.3818181818181823</c:v>
                </c:pt>
                <c:pt idx="5">
                  <c:v>3</c:v>
                </c:pt>
              </c:numCache>
            </c:numRef>
          </c:val>
          <c:smooth val="1"/>
        </c:ser>
        <c:ser>
          <c:idx val="3"/>
          <c:order val="3"/>
          <c:tx>
            <c:v>LongCmp</c:v>
          </c:tx>
          <c:cat>
            <c:numRef>
              <c:f>Лист1!$A$36:$A$41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Лист1!$M$36:$M$41</c:f>
              <c:numCache>
                <c:formatCode>#,##0.00%;[Red]\-#,##0.00%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2.4999999999999996</c:v>
                </c:pt>
                <c:pt idx="4">
                  <c:v>2.7543859649122804</c:v>
                </c:pt>
                <c:pt idx="5">
                  <c:v>2.9945848375451267</c:v>
                </c:pt>
              </c:numCache>
            </c:numRef>
          </c:val>
          <c:smooth val="1"/>
        </c:ser>
        <c:marker val="1"/>
        <c:axId val="83012224"/>
        <c:axId val="83018112"/>
      </c:lineChart>
      <c:catAx>
        <c:axId val="83012224"/>
        <c:scaling>
          <c:orientation val="minMax"/>
        </c:scaling>
        <c:axPos val="b"/>
        <c:numFmt formatCode="0.00E+00" sourceLinked="1"/>
        <c:majorTickMark val="none"/>
        <c:tickLblPos val="nextTo"/>
        <c:crossAx val="83018112"/>
        <c:crosses val="autoZero"/>
        <c:auto val="1"/>
        <c:lblAlgn val="ctr"/>
        <c:lblOffset val="100"/>
      </c:catAx>
      <c:valAx>
        <c:axId val="830181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t,</a:t>
                </a:r>
                <a:r>
                  <a:rPr lang="en-US" baseline="0"/>
                  <a:t> ms</a:t>
                </a:r>
                <a:endParaRPr lang="ru-RU"/>
              </a:p>
            </c:rich>
          </c:tx>
          <c:layout/>
        </c:title>
        <c:numFmt formatCode="#,##0.00%;[Red]\-#,##0.00%" sourceLinked="1"/>
        <c:majorTickMark val="none"/>
        <c:tickLblPos val="nextTo"/>
        <c:crossAx val="83012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5AE3B1B-BE92-450F-A3AA-C0982FA1A853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ersenla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ndersenlab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AbstractExecutorService.html" TargetMode="External"/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6;p4"/>
          <p:cNvSpPr/>
          <p:nvPr/>
        </p:nvSpPr>
        <p:spPr>
          <a:xfrm>
            <a:off x="360" y="18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Google Shape;17;p4"/>
          <p:cNvPicPr/>
          <p:nvPr/>
        </p:nvPicPr>
        <p:blipFill>
          <a:blip r:embed="rId2" cstate="print"/>
          <a:srcRect t="38677" r="44476" b="-2568"/>
          <a:stretch/>
        </p:blipFill>
        <p:spPr>
          <a:xfrm>
            <a:off x="4999680" y="0"/>
            <a:ext cx="4148280" cy="308484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18;p4"/>
          <p:cNvSpPr/>
          <p:nvPr/>
        </p:nvSpPr>
        <p:spPr>
          <a:xfrm>
            <a:off x="467544" y="1419622"/>
            <a:ext cx="6179400" cy="12691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b">
            <a:sp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434343"/>
                </a:solidFill>
                <a:latin typeface="Roboto Thin"/>
                <a:ea typeface="Roboto Thin"/>
              </a:rPr>
              <a:t>Java Stream API </a:t>
            </a:r>
            <a:r>
              <a:rPr lang="ru-RU" sz="3200" b="0" strike="noStrike" spc="-1" dirty="0">
                <a:solidFill>
                  <a:srgbClr val="434343"/>
                </a:solidFill>
                <a:latin typeface="Roboto Thin"/>
                <a:ea typeface="Roboto Thin"/>
              </a:rPr>
              <a:t>параллельные операции</a:t>
            </a:r>
            <a:r>
              <a:rPr lang="en-US" sz="3200" b="0" strike="noStrike" spc="-1" dirty="0">
                <a:solidFill>
                  <a:srgbClr val="434343"/>
                </a:solidFill>
                <a:latin typeface="Roboto Thin"/>
                <a:ea typeface="Roboto Thin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0" name="Google Shape;19;p4"/>
          <p:cNvSpPr/>
          <p:nvPr/>
        </p:nvSpPr>
        <p:spPr>
          <a:xfrm>
            <a:off x="540000" y="4230000"/>
            <a:ext cx="2519832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  <a:hlinkClick r:id="rId3"/>
              </a:rPr>
              <a:t>www.andersenlab.com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2" name="Google Shape;21;p4"/>
          <p:cNvSpPr/>
          <p:nvPr/>
        </p:nvSpPr>
        <p:spPr>
          <a:xfrm>
            <a:off x="540000" y="3096720"/>
            <a:ext cx="617940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b">
            <a:sp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434343"/>
                </a:solidFill>
                <a:latin typeface="Roboto Light"/>
                <a:ea typeface="Roboto Light"/>
              </a:rPr>
              <a:t>Захаров Константин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83" name="Google Shape;22;p4"/>
          <p:cNvSpPr/>
          <p:nvPr/>
        </p:nvSpPr>
        <p:spPr>
          <a:xfrm>
            <a:off x="540000" y="3532680"/>
            <a:ext cx="6179400" cy="46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b">
            <a:sp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434343"/>
                </a:solidFill>
                <a:latin typeface="Roboto Thin"/>
                <a:ea typeface="Roboto Thin"/>
              </a:rPr>
              <a:t>Стажер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4" name="Google Shape;23;p4"/>
          <p:cNvSpPr/>
          <p:nvPr/>
        </p:nvSpPr>
        <p:spPr>
          <a:xfrm>
            <a:off x="7018920" y="468000"/>
            <a:ext cx="1584720" cy="3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28-сен-2021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5" name="Google Shape;24;p4"/>
          <p:cNvPicPr/>
          <p:nvPr/>
        </p:nvPicPr>
        <p:blipFill>
          <a:blip r:embed="rId4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7505" y="123478"/>
          <a:ext cx="8856984" cy="4752520"/>
        </p:xfrm>
        <a:graphic>
          <a:graphicData uri="http://schemas.openxmlformats.org/drawingml/2006/table">
            <a:tbl>
              <a:tblPr/>
              <a:tblGrid>
                <a:gridCol w="915230"/>
                <a:gridCol w="598625"/>
                <a:gridCol w="598625"/>
                <a:gridCol w="819450"/>
                <a:gridCol w="702386"/>
                <a:gridCol w="566698"/>
                <a:gridCol w="691744"/>
                <a:gridCol w="691744"/>
                <a:gridCol w="598625"/>
                <a:gridCol w="691744"/>
                <a:gridCol w="691744"/>
                <a:gridCol w="598625"/>
                <a:gridCol w="691744"/>
              </a:tblGrid>
              <a:tr h="23762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IntStream</a:t>
                      </a: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t, ms</a:t>
                      </a: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I, items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Int_max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Int_filter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Int_map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complex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1,00E+03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237,50%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1 400,00%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264,71%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357,69%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330,30%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269,00%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266,14%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267,17%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292,24%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240,14%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1132,5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320,9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252,91%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349,7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222,85%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1308,1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365,2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258,19%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3689,2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1107,8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233,02%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11113,6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3634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205,82%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11063,5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3872,7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185,68%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12940,8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4117,6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214,28%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LongStream</a:t>
                      </a: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t, ms</a:t>
                      </a: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latin typeface="Arial"/>
                      </a:endParaRPr>
                    </a:p>
                  </a:txBody>
                  <a:tcPr marL="5502" marR="5502" marT="5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I, items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Long_max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Long_filter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Long_map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complex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Parallel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1,00E+03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3,2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540,00%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0,3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-66,67%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-87,50%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1 400,00%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900,00%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0,6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233,33%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3,8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280,00%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250,88%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18,6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238,18%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275,44%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47,8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13,2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262,12%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199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65,7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202,89%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203,6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50,9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300,00%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221,3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55,4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299,46%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  <a:tr h="23762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latin typeface="Arial"/>
                        </a:rPr>
                        <a:t>1,00E+09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539,8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130,8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312,69%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1983,2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570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247,93%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1914,6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529,5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latin typeface="Arial"/>
                        </a:rPr>
                        <a:t>261,59%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2160,9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593,9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263,85%</a:t>
                      </a:r>
                    </a:p>
                  </a:txBody>
                  <a:tcPr marL="5502" marR="5502" marT="5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Диаграмма 6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Диаграмма 7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Диаграмма 6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Диаграмма 7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Диаграмма 6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1;p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63;p8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64;p8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Google Shape;65;p8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Диаграмма 7"/>
          <p:cNvGraphicFramePr/>
          <p:nvPr/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0;p9"/>
          <p:cNvSpPr/>
          <p:nvPr/>
        </p:nvSpPr>
        <p:spPr>
          <a:xfrm>
            <a:off x="1872000" y="1934640"/>
            <a:ext cx="5399640" cy="12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1760" tIns="20880" rIns="41760" bIns="2088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500" b="0" strike="noStrike" spc="-1">
                <a:solidFill>
                  <a:srgbClr val="000000"/>
                </a:solidFill>
                <a:latin typeface="Roboto Thin"/>
                <a:ea typeface="Roboto Thin"/>
              </a:rPr>
              <a:t>THANK YOU</a:t>
            </a:r>
            <a:endParaRPr lang="en-US" sz="4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4500" b="0" strike="noStrike" spc="-1">
              <a:latin typeface="Arial"/>
            </a:endParaRPr>
          </a:p>
        </p:txBody>
      </p:sp>
      <p:sp>
        <p:nvSpPr>
          <p:cNvPr id="118" name="Google Shape;71;p9"/>
          <p:cNvSpPr/>
          <p:nvPr/>
        </p:nvSpPr>
        <p:spPr>
          <a:xfrm>
            <a:off x="3425760" y="4230000"/>
            <a:ext cx="229212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latin typeface="Arial"/>
                <a:hlinkClick r:id="rId2"/>
              </a:rPr>
              <a:t>www.andersenlab.com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Google Shape;72;p9"/>
          <p:cNvSpPr/>
          <p:nvPr/>
        </p:nvSpPr>
        <p:spPr>
          <a:xfrm>
            <a:off x="3425760" y="4424040"/>
            <a:ext cx="229212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59040" rIns="59040" bIns="590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Roboto"/>
                <a:ea typeface="Roboto"/>
              </a:rPr>
              <a:t>link to telegram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20" name="Google Shape;73;p9"/>
          <p:cNvPicPr/>
          <p:nvPr/>
        </p:nvPicPr>
        <p:blipFill>
          <a:blip r:embed="rId3" cstate="print"/>
          <a:stretch/>
        </p:blipFill>
        <p:spPr>
          <a:xfrm>
            <a:off x="4029480" y="3894120"/>
            <a:ext cx="1085040" cy="32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9;p5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30;p5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88" name="Google Shape;31;p5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32;p5"/>
          <p:cNvSpPr/>
          <p:nvPr/>
        </p:nvSpPr>
        <p:spPr>
          <a:xfrm>
            <a:off x="540000" y="1366560"/>
            <a:ext cx="846000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1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Цель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: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на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практике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проверить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скорость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работы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Stream API с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параллельными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вычислениями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определить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средствами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java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количество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ядер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тестовой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машины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и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доступные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ресурсы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плюс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понять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что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там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запустилось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под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капотом,и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на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сколько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потоков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разбилось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провести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замер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времени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выполнения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теста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для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методов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map(), filter(), max()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IntStream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LongStream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 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1200" spc="-1" dirty="0" smtClean="0">
                <a:solidFill>
                  <a:srgbClr val="434343"/>
                </a:solidFill>
                <a:latin typeface="Roboto Light"/>
                <a:ea typeface="Roboto Light"/>
              </a:rPr>
              <a:t>Тоже самое для </a:t>
            </a:r>
            <a:r>
              <a:rPr lang="en-US" sz="1200" b="0" strike="noStrike" spc="-1" dirty="0" err="1" smtClean="0">
                <a:solidFill>
                  <a:srgbClr val="434343"/>
                </a:solidFill>
                <a:latin typeface="Roboto Light"/>
                <a:ea typeface="Roboto Light"/>
              </a:rPr>
              <a:t>методов</a:t>
            </a:r>
            <a:r>
              <a:rPr lang="en-US" sz="1200" b="0" strike="noStrike" spc="-1" dirty="0" smtClean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map(), filter(), max()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IntStream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LongStream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 +parallel()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а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как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изменится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производительность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если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: stream.map().filter().max() ?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Интересненько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..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сравнить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полученные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данные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графически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их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отразить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определить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абсолютный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/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относительный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прирост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скорости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работы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и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момент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его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возникновения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(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если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нам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повезет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..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это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точно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).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все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тоже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самое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только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для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объекта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с 3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полями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Поменьше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теории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побольше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наглядности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Парочка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полезных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выводов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0" name="Google Shape;33;p5"/>
          <p:cNvSpPr/>
          <p:nvPr/>
        </p:nvSpPr>
        <p:spPr>
          <a:xfrm>
            <a:off x="477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1" name="Google Shape;18;p4_0"/>
          <p:cNvSpPr/>
          <p:nvPr/>
        </p:nvSpPr>
        <p:spPr>
          <a:xfrm>
            <a:off x="6069240" y="0"/>
            <a:ext cx="3074760" cy="9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b">
            <a:sp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4500" b="0" strike="noStrike" spc="-1">
                <a:solidFill>
                  <a:srgbClr val="434343"/>
                </a:solidFill>
                <a:latin typeface="Roboto Thin"/>
                <a:ea typeface="Roboto Thin"/>
              </a:rPr>
              <a:t>Введение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9;p5_0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Google Shape;30;p5_1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94" name="Google Shape;31;p5_1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32;p5_1"/>
          <p:cNvSpPr/>
          <p:nvPr/>
        </p:nvSpPr>
        <p:spPr>
          <a:xfrm>
            <a:off x="540000" y="411510"/>
            <a:ext cx="4104008" cy="4191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С </a:t>
            </a:r>
            <a:r>
              <a:rPr lang="en-US" sz="1200" b="1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чем</a:t>
            </a:r>
            <a:r>
              <a:rPr lang="en-US" sz="1200" b="1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1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будем</a:t>
            </a:r>
            <a:r>
              <a:rPr lang="en-US" sz="1200" b="1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1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работать</a:t>
            </a:r>
            <a:r>
              <a:rPr lang="en-US" sz="1200" b="1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r>
              <a:rPr lang="en-US" sz="1200" b="1" strike="noStrike" spc="-1" dirty="0" smtClean="0">
                <a:solidFill>
                  <a:srgbClr val="434343"/>
                </a:solidFill>
                <a:latin typeface="Roboto Light"/>
                <a:ea typeface="Roboto Light"/>
              </a:rPr>
              <a:t>?.</a:t>
            </a:r>
            <a:r>
              <a:rPr lang="en-US" sz="1200" b="0" strike="noStrike" spc="-1" dirty="0" smtClean="0">
                <a:solidFill>
                  <a:srgbClr val="434343"/>
                </a:solidFill>
                <a:latin typeface="Roboto Light"/>
                <a:ea typeface="Roboto Light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Итак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 к </a:t>
            </a:r>
            <a:r>
              <a:rPr lang="en-US" sz="1200" b="0" strike="noStrike" spc="-1" dirty="0" err="1">
                <a:solidFill>
                  <a:srgbClr val="434343"/>
                </a:solidFill>
                <a:latin typeface="Roboto Light"/>
                <a:ea typeface="Roboto Light"/>
              </a:rPr>
              <a:t>делу</a:t>
            </a:r>
            <a:r>
              <a:rPr lang="en-US" sz="1200" b="0" strike="noStrike" spc="-1" dirty="0">
                <a:solidFill>
                  <a:srgbClr val="434343"/>
                </a:solidFill>
                <a:latin typeface="Roboto Light"/>
                <a:ea typeface="Roboto Light"/>
              </a:rPr>
              <a:t>.. </a:t>
            </a:r>
            <a:endParaRPr lang="en-US" sz="1200" b="0" strike="noStrike" spc="-1" dirty="0">
              <a:latin typeface="Arial"/>
            </a:endParaRPr>
          </a:p>
          <a:p>
            <a:endParaRPr lang="en-US" sz="1000" b="0" strike="noStrike" spc="-1" dirty="0" smtClean="0">
              <a:solidFill>
                <a:srgbClr val="CC7832"/>
              </a:solidFill>
              <a:latin typeface="JetBrains Mono"/>
              <a:ea typeface="Roboto Light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solidFill>
                  <a:srgbClr val="CC7832"/>
                </a:solidFill>
                <a:latin typeface="JetBrains Mono"/>
                <a:ea typeface="Roboto Light"/>
              </a:rPr>
              <a:t>private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Roboto Light"/>
              </a:rPr>
              <a:t>static void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Roboto Light"/>
              </a:rPr>
              <a:t>getInfo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 </a:t>
            </a: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{</a:t>
            </a: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</a:t>
            </a:r>
            <a:r>
              <a:rPr lang="en-US" sz="1000" b="0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Runtime.</a:t>
            </a:r>
            <a:r>
              <a:rPr lang="en-US" sz="1000" b="0" i="1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getRuntime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().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availableProcessors</a:t>
            </a: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</a:t>
            </a:r>
            <a:r>
              <a:rPr lang="en-US" sz="1000" b="0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Runtime.</a:t>
            </a:r>
            <a:r>
              <a:rPr lang="en-US" sz="1000" b="0" i="1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getRuntime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().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freeMemory</a:t>
            </a: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</a:t>
            </a:r>
            <a:r>
              <a:rPr lang="en-US" sz="1000" b="0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Runtime.</a:t>
            </a:r>
            <a:r>
              <a:rPr lang="en-US" sz="1000" b="0" i="1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getRuntime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().</a:t>
            </a:r>
            <a:r>
              <a:rPr lang="en-US" sz="1000" b="0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maxMemory</a:t>
            </a: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</a:t>
            </a:r>
            <a:r>
              <a:rPr lang="en-US" sz="1000" b="0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Runtime.</a:t>
            </a:r>
            <a:r>
              <a:rPr lang="en-US" sz="1000" b="0" i="1" strike="noStrike" spc="-1" dirty="0" err="1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getRuntime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().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totalMemory</a:t>
            </a: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Set&lt;String&gt; collect = 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IntStream.</a:t>
            </a:r>
            <a:r>
              <a:rPr lang="en-US" sz="1000" b="0" i="1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range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(0, 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Integer.</a:t>
            </a:r>
            <a:r>
              <a:rPr lang="en-US" sz="1000" b="0" i="1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MAX_VALUE</a:t>
            </a:r>
            <a:r>
              <a:rPr lang="en-US" sz="1000" b="0" i="1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/ 20)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        .parallel()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        .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mapToObj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i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-&gt; 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Thread.</a:t>
            </a:r>
            <a:r>
              <a:rPr lang="en-US" sz="1000" b="0" i="1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currentThread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().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getName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 + "\n")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        .collect(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Collectors.</a:t>
            </a:r>
            <a:r>
              <a:rPr lang="en-US" sz="1000" b="0" i="1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toSet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());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    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System.</a:t>
            </a:r>
            <a:r>
              <a:rPr lang="en-US" sz="1000" b="0" i="1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out</a:t>
            </a:r>
            <a:r>
              <a:rPr lang="en-US" sz="1000" b="0" strike="noStrike" spc="-1" dirty="0" err="1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.println</a:t>
            </a:r>
            <a:r>
              <a:rPr lang="en-US" sz="1000" b="0" strike="noStrike" spc="-1" dirty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(collect);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solidFill>
                  <a:schemeClr val="tx2">
                    <a:lumMod val="75000"/>
                  </a:schemeClr>
                </a:solidFill>
                <a:latin typeface="JetBrains Mono"/>
                <a:ea typeface="Roboto Light"/>
              </a:rPr>
              <a:t>}</a:t>
            </a:r>
            <a:endParaRPr lang="en-US" sz="12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6" name="Google Shape;18;p4_1"/>
          <p:cNvSpPr/>
          <p:nvPr/>
        </p:nvSpPr>
        <p:spPr>
          <a:xfrm>
            <a:off x="6060240" y="58377"/>
            <a:ext cx="3074760" cy="9132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b">
            <a:spAutoFit/>
          </a:bodyPr>
          <a:lstStyle/>
          <a:p>
            <a:pPr algn="r">
              <a:lnSpc>
                <a:spcPct val="115000"/>
              </a:lnSpc>
              <a:tabLst>
                <a:tab pos="0" algn="l"/>
              </a:tabLst>
            </a:pPr>
            <a:r>
              <a:rPr lang="en-US" sz="4500" b="0" strike="noStrike" spc="-1" dirty="0" err="1">
                <a:solidFill>
                  <a:srgbClr val="434343"/>
                </a:solidFill>
                <a:latin typeface="Roboto Thin"/>
                <a:ea typeface="Roboto Thin"/>
              </a:rPr>
              <a:t>стенд</a:t>
            </a:r>
            <a:endParaRPr lang="en-US" sz="4500" b="0" strike="noStrike" spc="-1" dirty="0">
              <a:latin typeface="Arial"/>
            </a:endParaRPr>
          </a:p>
        </p:txBody>
      </p:sp>
      <p:sp>
        <p:nvSpPr>
          <p:cNvPr id="7" name="Google Shape;32;p5_1"/>
          <p:cNvSpPr/>
          <p:nvPr/>
        </p:nvSpPr>
        <p:spPr>
          <a:xfrm>
            <a:off x="4860032" y="1491630"/>
            <a:ext cx="4104008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1200" b="1" strike="noStrike" spc="-1" dirty="0" smtClean="0">
                <a:solidFill>
                  <a:srgbClr val="434343"/>
                </a:solidFill>
                <a:latin typeface="Roboto Light"/>
                <a:ea typeface="Roboto Light"/>
              </a:rPr>
              <a:t>Console:</a:t>
            </a: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1" spc="-1" dirty="0">
              <a:solidFill>
                <a:srgbClr val="434343"/>
              </a:solidFill>
              <a:latin typeface="Roboto Light"/>
              <a:ea typeface="Roboto Light"/>
            </a:endParaRPr>
          </a:p>
          <a:p>
            <a:r>
              <a:rPr lang="en-US" sz="1200" dirty="0" smtClean="0"/>
              <a:t>CPU</a:t>
            </a:r>
            <a:r>
              <a:rPr lang="en-US" sz="1200" dirty="0"/>
              <a:t>: 8</a:t>
            </a:r>
          </a:p>
          <a:p>
            <a:r>
              <a:rPr lang="en-US" sz="1200" dirty="0" err="1"/>
              <a:t>freeMemory</a:t>
            </a:r>
            <a:r>
              <a:rPr lang="en-US" sz="1200" dirty="0"/>
              <a:t>: 13 </a:t>
            </a:r>
            <a:r>
              <a:rPr lang="en-US" sz="1200" dirty="0" smtClean="0"/>
              <a:t>Mb</a:t>
            </a:r>
            <a:endParaRPr lang="en-US" sz="1200" dirty="0"/>
          </a:p>
          <a:p>
            <a:r>
              <a:rPr lang="en-US" sz="1200" dirty="0" err="1"/>
              <a:t>maxMemory</a:t>
            </a:r>
            <a:r>
              <a:rPr lang="en-US" sz="1200" dirty="0"/>
              <a:t>: </a:t>
            </a:r>
            <a:r>
              <a:rPr lang="en-US" sz="1200" dirty="0" smtClean="0"/>
              <a:t>247 </a:t>
            </a:r>
            <a:r>
              <a:rPr lang="en-US" sz="1200" dirty="0" smtClean="0"/>
              <a:t>Mb</a:t>
            </a:r>
            <a:endParaRPr lang="en-US" sz="1200" dirty="0"/>
          </a:p>
          <a:p>
            <a:r>
              <a:rPr lang="en-US" sz="1200" dirty="0" err="1"/>
              <a:t>totalMemory</a:t>
            </a:r>
            <a:r>
              <a:rPr lang="en-US" sz="1200" dirty="0"/>
              <a:t>: </a:t>
            </a:r>
            <a:r>
              <a:rPr lang="en-US" sz="1200" dirty="0" smtClean="0"/>
              <a:t>15 </a:t>
            </a:r>
            <a:r>
              <a:rPr lang="en-US" sz="1200" dirty="0" smtClean="0"/>
              <a:t>Mb</a:t>
            </a:r>
            <a:endParaRPr lang="en-US" sz="1200" dirty="0"/>
          </a:p>
          <a:p>
            <a:r>
              <a:rPr lang="en-US" sz="1200" dirty="0" smtClean="0"/>
              <a:t>  ForkJoinPool.commonPool-worker-6</a:t>
            </a:r>
            <a:endParaRPr lang="en-US" sz="1200" dirty="0"/>
          </a:p>
          <a:p>
            <a:r>
              <a:rPr lang="en-US" sz="1200" dirty="0"/>
              <a:t>, ForkJoinPool.commonPool-worker-7</a:t>
            </a:r>
          </a:p>
          <a:p>
            <a:r>
              <a:rPr lang="en-US" sz="1200" dirty="0"/>
              <a:t>, ForkJoinPool.commonPool-worker-4</a:t>
            </a:r>
          </a:p>
          <a:p>
            <a:r>
              <a:rPr lang="en-US" sz="1200" dirty="0"/>
              <a:t>, ForkJoinPool.commonPool-worker-5</a:t>
            </a:r>
          </a:p>
          <a:p>
            <a:r>
              <a:rPr lang="en-US" sz="1200" dirty="0"/>
              <a:t>, ForkJoinPool.commonPool-worker-2</a:t>
            </a:r>
          </a:p>
          <a:p>
            <a:r>
              <a:rPr lang="en-US" sz="1200" dirty="0"/>
              <a:t>, ForkJoinPool.commonPool-worker-3</a:t>
            </a:r>
          </a:p>
          <a:p>
            <a:r>
              <a:rPr lang="en-US" sz="1200" dirty="0"/>
              <a:t>, ForkJoinPool.commonPool-worker-1</a:t>
            </a:r>
            <a:endParaRPr lang="en-US" sz="1200" b="1" strike="noStrike" spc="-1" dirty="0" smtClean="0">
              <a:solidFill>
                <a:srgbClr val="434343"/>
              </a:solidFill>
              <a:latin typeface="Roboto Light"/>
              <a:ea typeface="Roboto Light"/>
            </a:endParaRP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1" strike="noStrike" spc="-1" dirty="0" smtClean="0">
              <a:solidFill>
                <a:srgbClr val="434343"/>
              </a:solidFill>
              <a:latin typeface="Roboto Light"/>
              <a:ea typeface="Roboto Light"/>
            </a:endParaRP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38;p6"/>
          <p:cNvSpPr/>
          <p:nvPr/>
        </p:nvSpPr>
        <p:spPr>
          <a:xfrm>
            <a:off x="0" y="1003680"/>
            <a:ext cx="9143640" cy="413964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Google Shape;39;p6"/>
          <p:cNvSpPr/>
          <p:nvPr/>
        </p:nvSpPr>
        <p:spPr>
          <a:xfrm>
            <a:off x="540000" y="540000"/>
            <a:ext cx="7286400" cy="3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400" spc="-1" dirty="0" smtClean="0">
                <a:solidFill>
                  <a:srgbClr val="434343"/>
                </a:solidFill>
                <a:latin typeface="Roboto Thin"/>
              </a:rPr>
              <a:t>И что там запустилось и почему ядер 8 а потоков 7?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9" name="Google Shape;40;p6"/>
          <p:cNvSpPr/>
          <p:nvPr/>
        </p:nvSpPr>
        <p:spPr>
          <a:xfrm>
            <a:off x="54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ru-RU" sz="1200" dirty="0" smtClean="0"/>
              <a:t>Что за </a:t>
            </a:r>
            <a:r>
              <a:rPr lang="en-US" sz="1200" dirty="0" err="1" smtClean="0"/>
              <a:t>ForkJoin</a:t>
            </a:r>
            <a:r>
              <a:rPr lang="ru-RU" sz="1200" dirty="0" smtClean="0"/>
              <a:t> ??</a:t>
            </a:r>
          </a:p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ru-RU" sz="1200" b="1" dirty="0" err="1" smtClean="0"/>
              <a:t>Fork</a:t>
            </a:r>
            <a:r>
              <a:rPr lang="ru-RU" sz="1200" b="1" dirty="0" smtClean="0"/>
              <a:t> </a:t>
            </a:r>
            <a:r>
              <a:rPr lang="ru-RU" sz="1200" b="1" dirty="0" err="1"/>
              <a:t>join</a:t>
            </a:r>
            <a:r>
              <a:rPr lang="ru-RU" sz="1200" dirty="0"/>
              <a:t> — метод, применяемый для увеличения производительности выполнения большого количества задач. Метод заключается в том, что каждая задача разбивается на множество более мелких синхронизированных задач, которые обрабатываются параллельно на разных ядрах</a:t>
            </a:r>
            <a:r>
              <a:rPr lang="ru-RU" sz="1200" dirty="0" smtClean="0"/>
              <a:t>.</a:t>
            </a:r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ru-RU" sz="1200" dirty="0"/>
          </a:p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ru-RU" sz="1200" dirty="0" smtClean="0"/>
              <a:t>Потоков в </a:t>
            </a:r>
            <a:r>
              <a:rPr lang="ru-RU" sz="1200" b="1" dirty="0" err="1" smtClean="0"/>
              <a:t>Fork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join</a:t>
            </a:r>
            <a:r>
              <a:rPr lang="ru-RU" sz="1200" dirty="0" smtClean="0"/>
              <a:t> 7 потому что </a:t>
            </a:r>
            <a:r>
              <a:rPr lang="en-US" sz="1200" dirty="0" smtClean="0"/>
              <a:t>Main thread </a:t>
            </a:r>
            <a:r>
              <a:rPr lang="ru-RU" sz="1200" dirty="0" smtClean="0"/>
              <a:t>где-то запускается тоже, и судя по всему это как раз 8 ядро </a:t>
            </a:r>
            <a:r>
              <a:rPr lang="en-US" sz="1200" dirty="0" smtClean="0"/>
              <a:t>CPU</a:t>
            </a:r>
            <a:r>
              <a:rPr lang="ru-RU" sz="1200" dirty="0" smtClean="0"/>
              <a:t>.</a:t>
            </a:r>
            <a:endParaRPr lang="ru-RU" sz="1200" dirty="0"/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1" name="Google Shape;42;p6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43;p6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03" name="Google Shape;44;p6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pic>
        <p:nvPicPr>
          <p:cNvPr id="9" name="Изображение1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1203598"/>
            <a:ext cx="3475856" cy="345669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537669" y="123478"/>
            <a:ext cx="1068498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5000"/>
              </a:lnSpc>
              <a:tabLst>
                <a:tab pos="0" algn="l"/>
              </a:tabLst>
            </a:pPr>
            <a:r>
              <a:rPr lang="en-US" b="0" strike="noStrike" spc="-1" dirty="0" err="1" smtClean="0">
                <a:solidFill>
                  <a:srgbClr val="434343"/>
                </a:solidFill>
                <a:latin typeface="Roboto Thin"/>
                <a:ea typeface="Roboto Thin"/>
              </a:rPr>
              <a:t>ForkJoin</a:t>
            </a:r>
            <a:endParaRPr lang="en-US" spc="-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38;p6"/>
          <p:cNvSpPr/>
          <p:nvPr/>
        </p:nvSpPr>
        <p:spPr>
          <a:xfrm>
            <a:off x="0" y="1003680"/>
            <a:ext cx="9143640" cy="413964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Google Shape;39;p6"/>
          <p:cNvSpPr/>
          <p:nvPr/>
        </p:nvSpPr>
        <p:spPr>
          <a:xfrm>
            <a:off x="540000" y="540000"/>
            <a:ext cx="7286400" cy="3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400" spc="-1" dirty="0" smtClean="0">
                <a:solidFill>
                  <a:srgbClr val="434343"/>
                </a:solidFill>
                <a:latin typeface="Roboto Thin"/>
              </a:rPr>
              <a:t>Минутка </a:t>
            </a:r>
            <a:r>
              <a:rPr lang="ru-RU" sz="2400" spc="-1" dirty="0" err="1" smtClean="0">
                <a:solidFill>
                  <a:srgbClr val="434343"/>
                </a:solidFill>
                <a:latin typeface="Roboto Thin"/>
              </a:rPr>
              <a:t>матана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9" name="Google Shape;40;p6"/>
          <p:cNvSpPr/>
          <p:nvPr/>
        </p:nvSpPr>
        <p:spPr>
          <a:xfrm>
            <a:off x="540000" y="1366560"/>
            <a:ext cx="7416376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 lvl="1"/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 smtClean="0"/>
              <a:t>ForkJoinPool</a:t>
            </a:r>
            <a:endParaRPr lang="ru-RU" b="1" dirty="0" smtClean="0"/>
          </a:p>
          <a:p>
            <a:pPr lvl="1"/>
            <a:endParaRPr lang="ru-RU" b="1" dirty="0"/>
          </a:p>
          <a:p>
            <a:pPr lvl="0"/>
            <a:r>
              <a:rPr lang="ru-RU" dirty="0" err="1">
                <a:hlinkClick r:id="rId2"/>
              </a:rPr>
              <a:t>java.lang.Object</a:t>
            </a:r>
            <a:r>
              <a:rPr lang="ru-RU" dirty="0"/>
              <a:t> </a:t>
            </a:r>
          </a:p>
          <a:p>
            <a:pPr lvl="1"/>
            <a:r>
              <a:rPr lang="ru-RU" dirty="0" err="1" smtClean="0">
                <a:hlinkClick r:id="rId3"/>
              </a:rPr>
              <a:t>java.util.concurrent.AbstractExecutorService</a:t>
            </a:r>
            <a:r>
              <a:rPr lang="ru-RU" dirty="0" smtClean="0"/>
              <a:t> </a:t>
            </a:r>
            <a:endParaRPr lang="ru-RU" dirty="0"/>
          </a:p>
          <a:p>
            <a:pPr lvl="2"/>
            <a:r>
              <a:rPr lang="ru-RU" dirty="0" smtClean="0"/>
              <a:t>		</a:t>
            </a:r>
            <a:r>
              <a:rPr lang="ru-RU" dirty="0" err="1" smtClean="0"/>
              <a:t>java.util.concurrent.ForkJoinPool</a:t>
            </a:r>
            <a:r>
              <a:rPr lang="ru-RU" dirty="0" smtClean="0"/>
              <a:t> </a:t>
            </a:r>
            <a:endParaRPr lang="ru-RU" dirty="0"/>
          </a:p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1" name="Google Shape;42;p6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43;p6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03" name="Google Shape;44;p6"/>
          <p:cNvPicPr/>
          <p:nvPr/>
        </p:nvPicPr>
        <p:blipFill>
          <a:blip r:embed="rId4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7537669" y="123478"/>
            <a:ext cx="1068498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5000"/>
              </a:lnSpc>
              <a:tabLst>
                <a:tab pos="0" algn="l"/>
              </a:tabLst>
            </a:pPr>
            <a:r>
              <a:rPr lang="en-US" b="0" strike="noStrike" spc="-1" dirty="0" err="1" smtClean="0">
                <a:solidFill>
                  <a:srgbClr val="434343"/>
                </a:solidFill>
                <a:latin typeface="Roboto Thin"/>
                <a:ea typeface="Roboto Thin"/>
              </a:rPr>
              <a:t>ForkJoin</a:t>
            </a:r>
            <a:endParaRPr lang="en-US" spc="-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49;p7"/>
          <p:cNvSpPr/>
          <p:nvPr/>
        </p:nvSpPr>
        <p:spPr>
          <a:xfrm>
            <a:off x="0" y="699542"/>
            <a:ext cx="9143640" cy="4443778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50;p7"/>
          <p:cNvSpPr/>
          <p:nvPr/>
        </p:nvSpPr>
        <p:spPr>
          <a:xfrm>
            <a:off x="2843808" y="195486"/>
            <a:ext cx="6192240" cy="4475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Когда использовать </a:t>
            </a:r>
            <a:r>
              <a:rPr lang="en-US" sz="2400" spc="-1" dirty="0" smtClean="0">
                <a:solidFill>
                  <a:srgbClr val="434343"/>
                </a:solidFill>
                <a:latin typeface="Roboto Thin"/>
                <a:ea typeface="Roboto Thin"/>
              </a:rPr>
              <a:t>parallel()</a:t>
            </a: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Google Shape;51;p7"/>
          <p:cNvSpPr/>
          <p:nvPr/>
        </p:nvSpPr>
        <p:spPr>
          <a:xfrm>
            <a:off x="54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8" name="Google Shape;53;p7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54;p7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0" name="Google Shape;55;p7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9" name="Google Shape;32;p5"/>
          <p:cNvSpPr/>
          <p:nvPr/>
        </p:nvSpPr>
        <p:spPr>
          <a:xfrm>
            <a:off x="611560" y="1203598"/>
            <a:ext cx="7488832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>
                <a:latin typeface="Roboto Light"/>
              </a:rPr>
              <a:t>операции </a:t>
            </a:r>
            <a:r>
              <a:rPr lang="ru-RU" sz="1200" dirty="0" smtClean="0">
                <a:latin typeface="Roboto Light"/>
              </a:rPr>
              <a:t>независимы</a:t>
            </a:r>
            <a:r>
              <a:rPr lang="en-US" sz="1200" dirty="0" smtClean="0">
                <a:latin typeface="Roboto Light"/>
              </a:rPr>
              <a:t>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smtClean="0">
                <a:latin typeface="Roboto Light"/>
              </a:rPr>
              <a:t>требуют </a:t>
            </a:r>
            <a:r>
              <a:rPr lang="ru-RU" sz="1200" dirty="0">
                <a:latin typeface="Roboto Light"/>
              </a:rPr>
              <a:t>больших вычислительных </a:t>
            </a:r>
            <a:r>
              <a:rPr lang="ru-RU" sz="1200" dirty="0" smtClean="0">
                <a:latin typeface="Roboto Light"/>
              </a:rPr>
              <a:t>затрат</a:t>
            </a:r>
            <a:r>
              <a:rPr lang="en-US" sz="1200" dirty="0" smtClean="0">
                <a:latin typeface="Roboto Light"/>
              </a:rPr>
              <a:t>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smtClean="0">
                <a:latin typeface="Roboto Light"/>
              </a:rPr>
              <a:t>применяются </a:t>
            </a:r>
            <a:r>
              <a:rPr lang="ru-RU" sz="1200" dirty="0">
                <a:latin typeface="Roboto Light"/>
              </a:rPr>
              <a:t>ко многим элементам эффективно разделяемых структур </a:t>
            </a:r>
            <a:r>
              <a:rPr lang="ru-RU" sz="1200" dirty="0" smtClean="0">
                <a:latin typeface="Roboto Light"/>
              </a:rPr>
              <a:t>данных</a:t>
            </a:r>
            <a:r>
              <a:rPr lang="en-US" sz="1200" dirty="0" smtClean="0">
                <a:latin typeface="Roboto Light"/>
              </a:rPr>
              <a:t>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err="1" smtClean="0"/>
              <a:t>ArrayLists</a:t>
            </a:r>
            <a:r>
              <a:rPr lang="ru-RU" sz="1200" dirty="0"/>
              <a:t>, </a:t>
            </a:r>
            <a:r>
              <a:rPr lang="ru-RU" sz="1200" dirty="0" err="1"/>
              <a:t>HashMaps</a:t>
            </a:r>
            <a:r>
              <a:rPr lang="ru-RU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smtClean="0"/>
              <a:t>массивы </a:t>
            </a:r>
            <a:r>
              <a:rPr lang="ru-RU" sz="1200" dirty="0"/>
              <a:t>(т.е. массивы формы T [], разделенные с помощью статических методов </a:t>
            </a:r>
            <a:r>
              <a:rPr lang="ru-RU" sz="1200" dirty="0" err="1"/>
              <a:t>java.util.Arrays</a:t>
            </a:r>
            <a:r>
              <a:rPr lang="ru-RU" sz="1200" dirty="0"/>
              <a:t>). </a:t>
            </a:r>
            <a:r>
              <a:rPr lang="ru-RU" sz="1200" dirty="0">
                <a:latin typeface="Roboto Light"/>
              </a:rPr>
              <a:t> </a:t>
            </a:r>
            <a:endParaRPr lang="en-US" sz="1200" dirty="0" smtClean="0">
              <a:latin typeface="Roboto Light"/>
            </a:endParaRPr>
          </a:p>
          <a:p>
            <a:endParaRPr lang="en-US" sz="1200" dirty="0">
              <a:latin typeface="Roboto Light"/>
            </a:endParaRPr>
          </a:p>
          <a:p>
            <a:r>
              <a:rPr lang="ru-RU" sz="1200" dirty="0" smtClean="0">
                <a:latin typeface="Roboto Light"/>
              </a:rPr>
              <a:t>По человечески - для каждого элемента применяется функция (обычно лямбда), она должна быть независимой: вычисление для каждого элемента не зависит и не влияет на вычисление любого другого элемента. </a:t>
            </a:r>
            <a:r>
              <a:rPr lang="en-US" sz="1200" dirty="0" smtClean="0">
                <a:latin typeface="Roboto Light"/>
              </a:rPr>
              <a:t>-&gt; Profit</a:t>
            </a:r>
          </a:p>
          <a:p>
            <a:endParaRPr lang="ru-RU" sz="1200" dirty="0">
              <a:latin typeface="Roboto Light"/>
            </a:endParaRPr>
          </a:p>
          <a:p>
            <a:r>
              <a:rPr lang="ru-RU" sz="1200" dirty="0">
                <a:latin typeface="Roboto Light"/>
              </a:rPr>
              <a:t>Помимо коллекций, существует несколько других легко распараллеливаемых источников потоков, например </a:t>
            </a:r>
            <a:r>
              <a:rPr lang="ru-RU" sz="1200" dirty="0" err="1" smtClean="0">
                <a:latin typeface="Roboto Light"/>
              </a:rPr>
              <a:t>java.util.SplittableRandom</a:t>
            </a:r>
            <a:endParaRPr lang="ru-RU" sz="1200" dirty="0">
              <a:latin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49;p7"/>
          <p:cNvSpPr/>
          <p:nvPr/>
        </p:nvSpPr>
        <p:spPr>
          <a:xfrm>
            <a:off x="0" y="699542"/>
            <a:ext cx="9143640" cy="4443778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50;p7"/>
          <p:cNvSpPr/>
          <p:nvPr/>
        </p:nvSpPr>
        <p:spPr>
          <a:xfrm>
            <a:off x="2843808" y="195486"/>
            <a:ext cx="6192240" cy="4475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Когда </a:t>
            </a:r>
            <a:r>
              <a:rPr lang="ru-RU" sz="2400" spc="-1" dirty="0" smtClean="0">
                <a:solidFill>
                  <a:srgbClr val="434343"/>
                </a:solidFill>
                <a:latin typeface="Roboto Thin"/>
                <a:ea typeface="Roboto Thin"/>
              </a:rPr>
              <a:t>не </a:t>
            </a: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использовать </a:t>
            </a:r>
            <a:r>
              <a:rPr lang="en-US" sz="2400" spc="-1" dirty="0" smtClean="0">
                <a:solidFill>
                  <a:srgbClr val="434343"/>
                </a:solidFill>
                <a:latin typeface="Roboto Thin"/>
                <a:ea typeface="Roboto Thin"/>
              </a:rPr>
              <a:t>parallel()</a:t>
            </a: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Google Shape;51;p7"/>
          <p:cNvSpPr/>
          <p:nvPr/>
        </p:nvSpPr>
        <p:spPr>
          <a:xfrm>
            <a:off x="54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8" name="Google Shape;53;p7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54;p7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0" name="Google Shape;55;p7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9" name="Google Shape;32;p5"/>
          <p:cNvSpPr/>
          <p:nvPr/>
        </p:nvSpPr>
        <p:spPr>
          <a:xfrm>
            <a:off x="611560" y="1203598"/>
            <a:ext cx="7488832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err="1" smtClean="0"/>
              <a:t>LinkedLists</a:t>
            </a:r>
            <a:r>
              <a:rPr lang="ru-RU" sz="1200" dirty="0"/>
              <a:t>, </a:t>
            </a:r>
            <a:r>
              <a:rPr lang="ru-RU" sz="1200" dirty="0" err="1"/>
              <a:t>BlockingQueues</a:t>
            </a:r>
            <a:r>
              <a:rPr lang="ru-RU" sz="1200" dirty="0"/>
              <a:t> </a:t>
            </a:r>
            <a:endParaRPr lang="ru-RU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smtClean="0"/>
              <a:t>большинство </a:t>
            </a:r>
            <a:r>
              <a:rPr lang="ru-RU" sz="1200" dirty="0"/>
              <a:t>источников на основе ввода-вывода. </a:t>
            </a:r>
            <a:endParaRPr lang="ru-RU" sz="1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dirty="0" smtClean="0"/>
              <a:t>Если </a:t>
            </a:r>
            <a:r>
              <a:rPr lang="ru-RU" sz="1200" dirty="0"/>
              <a:t>разделение данных занимает больше времени, чем их обработка, усилия тратятся зря. </a:t>
            </a:r>
            <a:endParaRPr lang="ru-RU" sz="1200" dirty="0">
              <a:latin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49;p7"/>
          <p:cNvSpPr/>
          <p:nvPr/>
        </p:nvSpPr>
        <p:spPr>
          <a:xfrm>
            <a:off x="-108520" y="699722"/>
            <a:ext cx="9143640" cy="4443778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50;p7"/>
          <p:cNvSpPr/>
          <p:nvPr/>
        </p:nvSpPr>
        <p:spPr>
          <a:xfrm>
            <a:off x="2843808" y="195486"/>
            <a:ext cx="6192240" cy="4475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434343"/>
                </a:solidFill>
                <a:latin typeface="Roboto Thin"/>
                <a:ea typeface="Roboto Thin"/>
              </a:rPr>
              <a:t>3,2,1 поехали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Google Shape;51;p7"/>
          <p:cNvSpPr/>
          <p:nvPr/>
        </p:nvSpPr>
        <p:spPr>
          <a:xfrm>
            <a:off x="54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8" name="Google Shape;53;p7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54;p7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0" name="Google Shape;55;p7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9" name="Google Shape;32;p5"/>
          <p:cNvSpPr/>
          <p:nvPr/>
        </p:nvSpPr>
        <p:spPr>
          <a:xfrm>
            <a:off x="611560" y="1203598"/>
            <a:ext cx="7488832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Тест 1.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ru-RU" sz="1200" dirty="0" smtClean="0"/>
              <a:t>Замерять время будем с помощью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org.apache.commons.lang.time.StopWatch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ru-RU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200" dirty="0" smtClean="0"/>
              <a:t>Проверим скорость работы для: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smtClean="0">
                <a:latin typeface="Roboto Light"/>
                <a:ea typeface="Roboto Light"/>
              </a:rPr>
              <a:t>map(), filter(), max() </a:t>
            </a:r>
            <a:r>
              <a:rPr lang="ru-RU" sz="1200" b="0" strike="noStrike" spc="-1" dirty="0" smtClean="0">
                <a:latin typeface="Roboto Light"/>
                <a:ea typeface="Roboto Light"/>
              </a:rPr>
              <a:t>для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IntStream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LongStream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. </a:t>
            </a:r>
            <a:r>
              <a:rPr lang="en-US" sz="1200" spc="-1" dirty="0" smtClean="0">
                <a:latin typeface="Roboto Light"/>
                <a:ea typeface="Roboto Light"/>
              </a:rPr>
              <a:t>VS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IntStream</a:t>
            </a:r>
            <a:r>
              <a:rPr lang="en-US" sz="1200" spc="-1" dirty="0" err="1" smtClean="0">
                <a:latin typeface="Roboto Light"/>
                <a:ea typeface="Roboto Light"/>
              </a:rPr>
              <a:t>.parallel</a:t>
            </a:r>
            <a:r>
              <a:rPr lang="ru-RU" sz="1200" spc="-1" dirty="0" smtClean="0">
                <a:latin typeface="Roboto Light"/>
                <a:ea typeface="Roboto Light"/>
              </a:rPr>
              <a:t>()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LongStream</a:t>
            </a:r>
            <a:r>
              <a:rPr lang="en-US" sz="1200" spc="-1" dirty="0" err="1" smtClean="0">
                <a:latin typeface="Roboto Light"/>
                <a:ea typeface="Roboto Light"/>
              </a:rPr>
              <a:t>.parallel</a:t>
            </a:r>
            <a:r>
              <a:rPr lang="ru-RU" sz="1200" spc="-1" dirty="0" smtClean="0">
                <a:latin typeface="Roboto Light"/>
                <a:ea typeface="Roboto Light"/>
              </a:rPr>
              <a:t>() раздельно для каждого метода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1200" spc="-1" dirty="0" smtClean="0">
                <a:latin typeface="Roboto Light"/>
              </a:rPr>
              <a:t>Цепочку </a:t>
            </a:r>
            <a:r>
              <a:rPr lang="en-US" sz="1200" dirty="0" err="1"/>
              <a:t>stream.parallel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.filter(x -&gt; x % 2 == 0)</a:t>
            </a:r>
            <a:br>
              <a:rPr lang="en-US" sz="1200" dirty="0"/>
            </a:br>
            <a:r>
              <a:rPr lang="en-US" sz="1200" dirty="0"/>
              <a:t>        .map(x -&gt; x * 2)</a:t>
            </a:r>
            <a:br>
              <a:rPr lang="en-US" sz="1200" dirty="0"/>
            </a:br>
            <a:r>
              <a:rPr lang="en-US" sz="1200" dirty="0"/>
              <a:t>        .max</a:t>
            </a:r>
            <a:r>
              <a:rPr lang="en-US" sz="1200" dirty="0" smtClean="0"/>
              <a:t>();</a:t>
            </a:r>
            <a:endParaRPr lang="ru-RU" sz="1200" dirty="0" smtClean="0"/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1200" dirty="0" smtClean="0"/>
              <a:t>Диапазон создаваемых </a:t>
            </a:r>
            <a:r>
              <a:rPr lang="ru-RU" sz="1200" dirty="0" err="1" smtClean="0"/>
              <a:t>стримов</a:t>
            </a:r>
            <a:r>
              <a:rPr lang="ru-RU" sz="1200" dirty="0" smtClean="0"/>
              <a:t> от 1 до: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200" dirty="0" smtClean="0"/>
              <a:t>private </a:t>
            </a:r>
            <a:r>
              <a:rPr lang="en-US" sz="1200" dirty="0"/>
              <a:t>static final </a:t>
            </a:r>
            <a:r>
              <a:rPr lang="en-US" sz="1200" dirty="0" err="1"/>
              <a:t>int</a:t>
            </a:r>
            <a:r>
              <a:rPr lang="en-US" sz="1200" dirty="0"/>
              <a:t>[] </a:t>
            </a:r>
            <a:r>
              <a:rPr lang="en-US" sz="1200" i="1" dirty="0"/>
              <a:t>INIT = {1000, 10000, 100000, 1000000, 10000000, 100000000, </a:t>
            </a:r>
            <a:r>
              <a:rPr lang="en-US" sz="1200" i="1" dirty="0" smtClean="0"/>
              <a:t>1000000000};</a:t>
            </a:r>
            <a:endParaRPr lang="en-US" sz="1200" i="1" dirty="0"/>
          </a:p>
          <a:p>
            <a:pPr>
              <a:lnSpc>
                <a:spcPct val="150000"/>
              </a:lnSpc>
            </a:pPr>
            <a:r>
              <a:rPr lang="ru-RU" sz="1200" dirty="0" smtClean="0"/>
              <a:t> </a:t>
            </a:r>
            <a:endParaRPr lang="ru-RU" sz="1200" dirty="0">
              <a:latin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49;p7"/>
          <p:cNvSpPr/>
          <p:nvPr/>
        </p:nvSpPr>
        <p:spPr>
          <a:xfrm>
            <a:off x="-108520" y="699722"/>
            <a:ext cx="9143640" cy="4443778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50;p7"/>
          <p:cNvSpPr/>
          <p:nvPr/>
        </p:nvSpPr>
        <p:spPr>
          <a:xfrm>
            <a:off x="2843808" y="195486"/>
            <a:ext cx="6192240" cy="4475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rmAutofit fontScale="94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spc="-1" dirty="0" smtClean="0">
                <a:latin typeface="Arial"/>
              </a:rPr>
              <a:t>Результат 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Google Shape;51;p7"/>
          <p:cNvSpPr/>
          <p:nvPr/>
        </p:nvSpPr>
        <p:spPr>
          <a:xfrm>
            <a:off x="540000" y="1366560"/>
            <a:ext cx="3833640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08" name="Google Shape;53;p7"/>
          <p:cNvSpPr/>
          <p:nvPr/>
        </p:nvSpPr>
        <p:spPr>
          <a:xfrm>
            <a:off x="8208000" y="4195800"/>
            <a:ext cx="431640" cy="94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54;p7"/>
          <p:cNvSpPr/>
          <p:nvPr/>
        </p:nvSpPr>
        <p:spPr>
          <a:xfrm>
            <a:off x="8265240" y="4575600"/>
            <a:ext cx="317160" cy="31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7B7B7"/>
                </a:solidFill>
                <a:latin typeface="Roboto"/>
                <a:ea typeface="Roboto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0" name="Google Shape;55;p7"/>
          <p:cNvPicPr/>
          <p:nvPr/>
        </p:nvPicPr>
        <p:blipFill>
          <a:blip r:embed="rId2" cstate="print"/>
          <a:stretch/>
        </p:blipFill>
        <p:spPr>
          <a:xfrm>
            <a:off x="8244000" y="4243680"/>
            <a:ext cx="359640" cy="359640"/>
          </a:xfrm>
          <a:prstGeom prst="rect">
            <a:avLst/>
          </a:prstGeom>
          <a:ln w="0">
            <a:noFill/>
          </a:ln>
        </p:spPr>
      </p:pic>
      <p:sp>
        <p:nvSpPr>
          <p:cNvPr id="9" name="Google Shape;32;p5"/>
          <p:cNvSpPr/>
          <p:nvPr/>
        </p:nvSpPr>
        <p:spPr>
          <a:xfrm>
            <a:off x="611560" y="1203598"/>
            <a:ext cx="7488832" cy="32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9040" rIns="59040" bIns="5904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Тест 1.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ru-RU" sz="1200" dirty="0" smtClean="0"/>
              <a:t>Замерять время будем с помощью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org.apache.commons.lang.time.StopWatch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ru-RU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200" dirty="0" smtClean="0"/>
              <a:t>Проверим скорость работы для: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 dirty="0" smtClean="0">
                <a:latin typeface="Roboto Light"/>
                <a:ea typeface="Roboto Light"/>
              </a:rPr>
              <a:t>map(), filter(), max() </a:t>
            </a:r>
            <a:r>
              <a:rPr lang="ru-RU" sz="1200" b="0" strike="noStrike" spc="-1" dirty="0" smtClean="0">
                <a:latin typeface="Roboto Light"/>
                <a:ea typeface="Roboto Light"/>
              </a:rPr>
              <a:t>для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IntStream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LongStream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. </a:t>
            </a:r>
            <a:r>
              <a:rPr lang="en-US" sz="1200" spc="-1" dirty="0" smtClean="0">
                <a:latin typeface="Roboto Light"/>
                <a:ea typeface="Roboto Light"/>
              </a:rPr>
              <a:t>VS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IntStream</a:t>
            </a:r>
            <a:r>
              <a:rPr lang="en-US" sz="1200" spc="-1" dirty="0" err="1" smtClean="0">
                <a:latin typeface="Roboto Light"/>
                <a:ea typeface="Roboto Light"/>
              </a:rPr>
              <a:t>.parallel</a:t>
            </a:r>
            <a:r>
              <a:rPr lang="ru-RU" sz="1200" spc="-1" dirty="0" smtClean="0">
                <a:latin typeface="Roboto Light"/>
                <a:ea typeface="Roboto Light"/>
              </a:rPr>
              <a:t>()</a:t>
            </a:r>
            <a:r>
              <a:rPr lang="en-US" sz="1200" b="0" strike="noStrike" spc="-1" dirty="0" smtClean="0">
                <a:latin typeface="Roboto Light"/>
                <a:ea typeface="Roboto Light"/>
              </a:rPr>
              <a:t>, </a:t>
            </a:r>
            <a:r>
              <a:rPr lang="en-US" sz="1200" b="0" strike="noStrike" spc="-1" dirty="0" err="1" smtClean="0">
                <a:latin typeface="Roboto Light"/>
                <a:ea typeface="Roboto Light"/>
              </a:rPr>
              <a:t>LongStream</a:t>
            </a:r>
            <a:r>
              <a:rPr lang="en-US" sz="1200" spc="-1" dirty="0" err="1" smtClean="0">
                <a:latin typeface="Roboto Light"/>
                <a:ea typeface="Roboto Light"/>
              </a:rPr>
              <a:t>.parallel</a:t>
            </a:r>
            <a:r>
              <a:rPr lang="ru-RU" sz="1200" spc="-1" dirty="0" smtClean="0">
                <a:latin typeface="Roboto Light"/>
                <a:ea typeface="Roboto Light"/>
              </a:rPr>
              <a:t>() раздельно для каждого метода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1200" spc="-1" dirty="0" smtClean="0">
                <a:latin typeface="Roboto Light"/>
              </a:rPr>
              <a:t>Цепочку </a:t>
            </a:r>
            <a:r>
              <a:rPr lang="en-US" sz="1200" dirty="0" err="1"/>
              <a:t>stream.parallel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.filter(x -&gt; x % 2 == 0)</a:t>
            </a:r>
            <a:br>
              <a:rPr lang="en-US" sz="1200" dirty="0"/>
            </a:br>
            <a:r>
              <a:rPr lang="en-US" sz="1200" dirty="0"/>
              <a:t>        .map(x -&gt; x * 2)</a:t>
            </a:r>
            <a:br>
              <a:rPr lang="en-US" sz="1200" dirty="0"/>
            </a:br>
            <a:r>
              <a:rPr lang="en-US" sz="1200" dirty="0"/>
              <a:t>        .max</a:t>
            </a:r>
            <a:r>
              <a:rPr lang="en-US" sz="1200" dirty="0" smtClean="0"/>
              <a:t>();</a:t>
            </a:r>
            <a:endParaRPr lang="ru-RU" sz="1200" dirty="0" smtClean="0"/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1200" dirty="0" smtClean="0"/>
              <a:t>Диапазон создаваемых </a:t>
            </a:r>
            <a:r>
              <a:rPr lang="ru-RU" sz="1200" dirty="0" err="1" smtClean="0"/>
              <a:t>стримов</a:t>
            </a:r>
            <a:r>
              <a:rPr lang="ru-RU" sz="1200" dirty="0" smtClean="0"/>
              <a:t> от 1 до:</a:t>
            </a: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200" dirty="0" smtClean="0"/>
              <a:t>private </a:t>
            </a:r>
            <a:r>
              <a:rPr lang="en-US" sz="1200" dirty="0"/>
              <a:t>static final </a:t>
            </a:r>
            <a:r>
              <a:rPr lang="en-US" sz="1200" dirty="0" err="1"/>
              <a:t>int</a:t>
            </a:r>
            <a:r>
              <a:rPr lang="en-US" sz="1200" dirty="0"/>
              <a:t>[] </a:t>
            </a:r>
            <a:r>
              <a:rPr lang="en-US" sz="1200" i="1" dirty="0"/>
              <a:t>INIT = {1000, 10000, 100000, 1000000, 10000000, 100000000, </a:t>
            </a:r>
            <a:r>
              <a:rPr lang="en-US" sz="1200" i="1" dirty="0" smtClean="0"/>
              <a:t>1000000000};</a:t>
            </a:r>
            <a:endParaRPr lang="en-US" sz="1200" i="1" dirty="0"/>
          </a:p>
          <a:p>
            <a:pPr>
              <a:lnSpc>
                <a:spcPct val="150000"/>
              </a:lnSpc>
            </a:pPr>
            <a:r>
              <a:rPr lang="ru-RU" sz="1200" dirty="0" smtClean="0"/>
              <a:t> </a:t>
            </a:r>
            <a:endParaRPr lang="ru-RU" sz="1200" dirty="0">
              <a:latin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779</Words>
  <Application>Microsoft Office PowerPoint</Application>
  <PresentationFormat>Экран (16:9)</PresentationFormat>
  <Paragraphs>340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FROSIA</cp:lastModifiedBy>
  <cp:revision>6</cp:revision>
  <dcterms:modified xsi:type="dcterms:W3CDTF">2021-09-27T21:36:58Z</dcterms:modified>
  <dc:language>ru-RU</dc:language>
</cp:coreProperties>
</file>