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57" r:id="rId7"/>
    <p:sldId id="259" r:id="rId8"/>
    <p:sldId id="265" r:id="rId9"/>
    <p:sldId id="266" r:id="rId10"/>
    <p:sldId id="267" r:id="rId11"/>
    <p:sldId id="263" r:id="rId12"/>
    <p:sldId id="264" r:id="rId13"/>
    <p:sldId id="26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0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7/3/20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7/3/20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7/3/20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7/3/20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kumimoji="1" lang="zh-CN" altLang="en-US" dirty="0"/>
              <a:t>招标文档案例分析</a:t>
            </a:r>
            <a:endParaRPr 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基于招标文件讨论产品化投标文件的可行性</a:t>
            </a:r>
            <a:endParaRPr kumimoji="1" lang="zh-CN" alt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 讨论</a:t>
            </a:r>
            <a:endParaRPr lang="en-US" dirty="0"/>
          </a:p>
        </p:txBody>
      </p:sp>
      <p:pic>
        <p:nvPicPr>
          <p:cNvPr id="8" name="Picture 2" descr="ny Questions 相关的商用图片素材集- 123R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333" y="1687550"/>
            <a:ext cx="7120056" cy="474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</a:t>
            </a:r>
            <a:r>
              <a:rPr lang="zh-CN" altLang="en-US" dirty="0" smtClean="0"/>
              <a:t> 目标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981308" y="2064086"/>
            <a:ext cx="107274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2800" dirty="0" smtClean="0"/>
              <a:t>文档分析；</a:t>
            </a:r>
            <a:endParaRPr lang="en-US" altLang="zh-CN" sz="2800" dirty="0"/>
          </a:p>
          <a:p>
            <a:pPr marL="228600" indent="-228600">
              <a:buAutoNum type="arabicPeriod"/>
            </a:pPr>
            <a:endParaRPr lang="en-US" altLang="zh-CN" sz="2800" dirty="0" smtClean="0"/>
          </a:p>
          <a:p>
            <a:pPr marL="228600" indent="-228600">
              <a:buAutoNum type="arabicPeriod"/>
            </a:pPr>
            <a:r>
              <a:rPr lang="zh-CN" altLang="en-US" sz="2800" dirty="0" smtClean="0"/>
              <a:t>给</a:t>
            </a:r>
            <a:r>
              <a:rPr lang="zh-CN" altLang="en-US" sz="2800" dirty="0"/>
              <a:t>出以下维度的总结</a:t>
            </a:r>
            <a:r>
              <a:rPr lang="zh-CN" altLang="en-US" sz="2800" dirty="0" smtClean="0"/>
              <a:t>：业务</a:t>
            </a:r>
            <a:r>
              <a:rPr lang="zh-CN" altLang="en-US" sz="2800" dirty="0"/>
              <a:t>，架构，技术解决方案</a:t>
            </a:r>
            <a:r>
              <a:rPr lang="zh-CN" altLang="en-US" sz="2800" dirty="0" smtClean="0"/>
              <a:t>；</a:t>
            </a:r>
            <a:endParaRPr lang="en-US" altLang="zh-CN" sz="2800" dirty="0"/>
          </a:p>
          <a:p>
            <a:pPr marL="228600" indent="-228600">
              <a:buAutoNum type="arabicPeriod"/>
            </a:pPr>
            <a:endParaRPr lang="en-US" altLang="zh-CN" sz="2800" dirty="0" smtClean="0"/>
          </a:p>
          <a:p>
            <a:pPr marL="228600" indent="-228600">
              <a:buAutoNum type="arabicPeriod"/>
            </a:pPr>
            <a:r>
              <a:rPr lang="zh-CN" altLang="en-US" sz="2800" dirty="0" smtClean="0"/>
              <a:t>如何</a:t>
            </a:r>
            <a:r>
              <a:rPr lang="zh-CN" altLang="en-US" sz="2800" dirty="0"/>
              <a:t>复用这个文档</a:t>
            </a:r>
            <a:r>
              <a:rPr lang="zh-CN" altLang="en-US" sz="2800" dirty="0" smtClean="0"/>
              <a:t>；</a:t>
            </a:r>
            <a:endParaRPr lang="en-US" altLang="zh-CN" sz="2800" dirty="0"/>
          </a:p>
          <a:p>
            <a:pPr marL="228600" indent="-228600">
              <a:buAutoNum type="arabicPeriod"/>
            </a:pPr>
            <a:endParaRPr lang="en-US" altLang="zh-CN" sz="2800" dirty="0" smtClean="0"/>
          </a:p>
          <a:p>
            <a:pPr marL="228600" indent="-228600">
              <a:buAutoNum type="arabicPeriod"/>
            </a:pPr>
            <a:r>
              <a:rPr lang="zh-CN" altLang="en-US" sz="2800" dirty="0" smtClean="0"/>
              <a:t>能否</a:t>
            </a:r>
            <a:r>
              <a:rPr lang="zh-CN" altLang="en-US" sz="2800" dirty="0"/>
              <a:t>给出一个类似产品的通用方案；</a:t>
            </a: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参考文档结构</a:t>
            </a:r>
            <a:r>
              <a:rPr lang="zh-CN" altLang="en-US" dirty="0" smtClean="0"/>
              <a:t>分析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123" y="1382750"/>
            <a:ext cx="4485459" cy="52674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04900" y="1692379"/>
            <a:ext cx="5015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200" dirty="0" smtClean="0"/>
              <a:t>结构相似，主要为招标项目描述和具体需求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en-US" altLang="zh-CN" sz="1200" dirty="0" smtClean="0"/>
              <a:t>BMW</a:t>
            </a:r>
            <a:r>
              <a:rPr lang="zh-CN" altLang="en-US" sz="1200" dirty="0" smtClean="0"/>
              <a:t>较为详细；北现更多信息在附件</a:t>
            </a:r>
            <a:r>
              <a:rPr lang="en-US" altLang="zh-CN" sz="1200" dirty="0" smtClean="0"/>
              <a:t>(N/A)</a:t>
            </a:r>
          </a:p>
          <a:p>
            <a:pPr marL="228600" indent="-228600">
              <a:buAutoNum type="arabicPeriod"/>
            </a:pP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个文件为招标文件</a:t>
            </a:r>
            <a:r>
              <a:rPr lang="en-US" altLang="zh-CN" sz="1200" dirty="0" smtClean="0"/>
              <a:t>;</a:t>
            </a:r>
            <a:r>
              <a:rPr lang="zh-CN" altLang="en-US" sz="1200" dirty="0" smtClean="0"/>
              <a:t> 参考意义 </a:t>
            </a:r>
            <a:r>
              <a:rPr lang="en-US" altLang="zh-CN" sz="1200" dirty="0" smtClean="0"/>
              <a:t>in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Chapter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5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维度总结 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60088" y="1638279"/>
            <a:ext cx="85864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业务：</a:t>
            </a:r>
            <a:endParaRPr kumimoji="1" lang="en-US" altLang="zh-CN" b="1" dirty="0" smtClean="0"/>
          </a:p>
          <a:p>
            <a:endParaRPr kumimoji="1" lang="en-US" altLang="zh-CN" b="1" dirty="0"/>
          </a:p>
          <a:p>
            <a:r>
              <a:rPr lang="zh-CN" altLang="zh-CN" dirty="0" smtClean="0"/>
              <a:t>当前</a:t>
            </a:r>
            <a:r>
              <a:rPr lang="zh-CN" altLang="zh-CN" dirty="0"/>
              <a:t>，对于</a:t>
            </a:r>
            <a:r>
              <a:rPr lang="en-US" altLang="zh-CN" dirty="0"/>
              <a:t>BMW AFC China</a:t>
            </a:r>
            <a:r>
              <a:rPr lang="zh-CN" altLang="zh-CN" dirty="0"/>
              <a:t>，客户只能在经销商处申请贷款，信息输入和文件上载由</a:t>
            </a:r>
            <a:r>
              <a:rPr lang="en-US" altLang="zh-CN" dirty="0"/>
              <a:t>D</a:t>
            </a:r>
            <a:r>
              <a:rPr lang="zh-CN" altLang="zh-CN" dirty="0"/>
              <a:t>＆</a:t>
            </a:r>
            <a:r>
              <a:rPr lang="en-US" altLang="zh-CN" dirty="0"/>
              <a:t>F</a:t>
            </a:r>
            <a:r>
              <a:rPr lang="zh-CN" altLang="zh-CN" dirty="0"/>
              <a:t>的</a:t>
            </a:r>
            <a:r>
              <a:rPr lang="en-US" altLang="zh-CN" dirty="0"/>
              <a:t>F</a:t>
            </a:r>
            <a:r>
              <a:rPr lang="zh-CN" altLang="zh-CN" dirty="0"/>
              <a:t>＆</a:t>
            </a:r>
            <a:r>
              <a:rPr lang="en-US" altLang="zh-CN" dirty="0"/>
              <a:t>I</a:t>
            </a:r>
            <a:r>
              <a:rPr lang="zh-CN" altLang="zh-CN" dirty="0"/>
              <a:t>完成。没有平台可以支持客户通过移动设备自行申请贷款。同时，客户无法及时查看自己的申请状态</a:t>
            </a:r>
            <a:r>
              <a:rPr lang="zh-CN" altLang="zh-CN" dirty="0" smtClean="0"/>
              <a:t>。</a:t>
            </a:r>
            <a:r>
              <a:rPr lang="en-US" altLang="zh-CN" dirty="0" smtClean="0"/>
              <a:t>Easy </a:t>
            </a:r>
            <a:r>
              <a:rPr lang="en-US" altLang="zh-CN" dirty="0"/>
              <a:t>Finance</a:t>
            </a:r>
            <a:r>
              <a:rPr lang="zh-CN" altLang="zh-CN" dirty="0"/>
              <a:t>项目旨在开发一个平台，以支持客户通过</a:t>
            </a:r>
            <a:r>
              <a:rPr lang="en-US" altLang="zh-CN" dirty="0" err="1"/>
              <a:t>mbile</a:t>
            </a:r>
            <a:r>
              <a:rPr lang="zh-CN" altLang="zh-CN" dirty="0"/>
              <a:t>设备自行申请</a:t>
            </a:r>
            <a:r>
              <a:rPr lang="en-US" altLang="zh-CN" dirty="0"/>
              <a:t>BMW Financial</a:t>
            </a:r>
            <a:r>
              <a:rPr lang="zh-CN" altLang="zh-CN" dirty="0"/>
              <a:t>服务</a:t>
            </a:r>
            <a:r>
              <a:rPr lang="zh-CN" altLang="zh-CN" dirty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b="1" dirty="0" smtClean="0"/>
              <a:t>项目</a:t>
            </a:r>
            <a:r>
              <a:rPr lang="zh-CN" altLang="zh-CN" b="1" dirty="0"/>
              <a:t>依据</a:t>
            </a:r>
            <a:r>
              <a:rPr lang="zh-CN" altLang="zh-CN" b="1" dirty="0" smtClean="0"/>
              <a:t>：</a:t>
            </a:r>
            <a:endParaRPr lang="en-US" altLang="zh-CN" b="1" dirty="0" smtClean="0"/>
          </a:p>
          <a:p>
            <a:endParaRPr lang="zh-CN" altLang="zh-CN" b="1" dirty="0"/>
          </a:p>
          <a:p>
            <a:r>
              <a:rPr lang="en-US" altLang="zh-CN" dirty="0">
                <a:sym typeface="Wingdings" charset="2"/>
              </a:rPr>
              <a:t></a:t>
            </a:r>
            <a:r>
              <a:rPr lang="en-US" altLang="zh-CN" dirty="0">
                <a:latin typeface="Wingdings" charset="2"/>
              </a:rPr>
              <a:t> </a:t>
            </a:r>
            <a:r>
              <a:rPr lang="zh-CN" altLang="zh-CN" dirty="0"/>
              <a:t>打开一个新的应用程序了渠道宝马</a:t>
            </a:r>
            <a:r>
              <a:rPr lang="en-US" altLang="zh-CN" dirty="0"/>
              <a:t>AFC</a:t>
            </a:r>
            <a:r>
              <a:rPr lang="zh-CN" altLang="zh-CN" dirty="0"/>
              <a:t>客户</a:t>
            </a:r>
            <a:r>
              <a:rPr lang="en-US" altLang="zh-CN" dirty="0"/>
              <a:t>       </a:t>
            </a:r>
            <a:endParaRPr lang="zh-CN" altLang="zh-CN" dirty="0"/>
          </a:p>
          <a:p>
            <a:r>
              <a:rPr lang="en-US" altLang="zh-CN" dirty="0">
                <a:sym typeface="Wingdings" charset="2"/>
              </a:rPr>
              <a:t></a:t>
            </a:r>
            <a:r>
              <a:rPr lang="en-US" altLang="zh-CN" dirty="0">
                <a:latin typeface="Wingdings" charset="2"/>
              </a:rPr>
              <a:t> </a:t>
            </a:r>
            <a:r>
              <a:rPr lang="zh-CN" altLang="zh-CN" dirty="0"/>
              <a:t>减少客户工作量并改善客户体验</a:t>
            </a:r>
            <a:r>
              <a:rPr lang="en-US" altLang="zh-CN" dirty="0"/>
              <a:t>       </a:t>
            </a:r>
            <a:endParaRPr lang="zh-CN" altLang="zh-CN" dirty="0"/>
          </a:p>
          <a:p>
            <a:r>
              <a:rPr lang="en-US" altLang="zh-CN" dirty="0">
                <a:sym typeface="Wingdings" charset="2"/>
              </a:rPr>
              <a:t></a:t>
            </a:r>
            <a:r>
              <a:rPr lang="en-US" altLang="zh-CN" dirty="0">
                <a:latin typeface="Wingdings" charset="2"/>
              </a:rPr>
              <a:t> </a:t>
            </a:r>
            <a:r>
              <a:rPr lang="zh-CN" altLang="zh-CN" dirty="0"/>
              <a:t>支持销售以增加应用程序量</a:t>
            </a:r>
            <a:r>
              <a:rPr lang="en-US" altLang="zh-CN" dirty="0"/>
              <a:t>       </a:t>
            </a:r>
            <a:endParaRPr lang="zh-CN" altLang="zh-CN" dirty="0"/>
          </a:p>
          <a:p>
            <a:r>
              <a:rPr lang="en-US" altLang="zh-CN" dirty="0">
                <a:sym typeface="Wingdings" charset="2"/>
              </a:rPr>
              <a:t></a:t>
            </a:r>
            <a:r>
              <a:rPr lang="en-US" altLang="zh-CN" dirty="0">
                <a:latin typeface="Wingdings" charset="2"/>
              </a:rPr>
              <a:t> </a:t>
            </a:r>
            <a:r>
              <a:rPr lang="zh-CN" altLang="zh-CN" dirty="0"/>
              <a:t>通过创新和数字化更好地控制运营</a:t>
            </a:r>
            <a:r>
              <a:rPr lang="zh-CN" altLang="zh-CN" dirty="0" smtClean="0"/>
              <a:t>成本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r>
              <a:rPr lang="en-US" altLang="zh-CN" dirty="0"/>
              <a:t>   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维度总结 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26995" y="2073176"/>
            <a:ext cx="84080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功能列表：</a:t>
            </a:r>
            <a:endParaRPr kumimoji="1" lang="en-US" altLang="zh-CN" b="1" dirty="0" smtClean="0"/>
          </a:p>
          <a:p>
            <a:endParaRPr kumimoji="1" lang="en-US" altLang="zh-CN" b="1" dirty="0" smtClean="0"/>
          </a:p>
          <a:p>
            <a:pPr lvl="0"/>
            <a:r>
              <a:rPr lang="zh-CN" altLang="zh-CN" dirty="0"/>
              <a:t>入口点：着陆屏</a:t>
            </a:r>
          </a:p>
          <a:p>
            <a:pPr lvl="0"/>
            <a:r>
              <a:rPr lang="zh-CN" altLang="zh-CN" dirty="0"/>
              <a:t>应用下载：二维码</a:t>
            </a:r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zh-CN" altLang="zh-CN" dirty="0"/>
              <a:t>注册</a:t>
            </a:r>
            <a:r>
              <a:rPr lang="en-US" altLang="zh-CN" dirty="0"/>
              <a:t>       </a:t>
            </a:r>
            <a:endParaRPr lang="zh-CN" altLang="zh-CN" dirty="0"/>
          </a:p>
          <a:p>
            <a:pPr lvl="0"/>
            <a:r>
              <a:rPr lang="zh-CN" altLang="zh-CN" dirty="0"/>
              <a:t>产品选择（经销商和车辆）</a:t>
            </a:r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zh-CN" altLang="zh-CN" dirty="0"/>
              <a:t>约束报价管理（</a:t>
            </a:r>
            <a:r>
              <a:rPr lang="en-US" altLang="zh-CN" dirty="0"/>
              <a:t>DFE</a:t>
            </a:r>
            <a:r>
              <a:rPr lang="zh-CN" altLang="zh-CN" dirty="0"/>
              <a:t>审查和审核）</a:t>
            </a:r>
          </a:p>
          <a:p>
            <a:r>
              <a:rPr lang="zh-CN" altLang="zh-CN" dirty="0"/>
              <a:t>电子授权（</a:t>
            </a:r>
            <a:r>
              <a:rPr lang="en-US" altLang="zh-CN" dirty="0"/>
              <a:t>PBOC</a:t>
            </a:r>
            <a:r>
              <a:rPr lang="zh-CN" altLang="zh-CN" dirty="0"/>
              <a:t>授权</a:t>
            </a:r>
            <a:r>
              <a:rPr lang="en-US" altLang="zh-CN" dirty="0"/>
              <a:t>/ NCIIC /</a:t>
            </a:r>
            <a:r>
              <a:rPr lang="zh-CN" altLang="zh-CN" dirty="0"/>
              <a:t>银行卡</a:t>
            </a:r>
            <a:r>
              <a:rPr lang="en-US" altLang="zh-CN" dirty="0"/>
              <a:t>/</a:t>
            </a:r>
            <a:r>
              <a:rPr lang="zh-CN" altLang="zh-CN" dirty="0"/>
              <a:t>人脸识别</a:t>
            </a:r>
            <a:r>
              <a:rPr lang="en-US" altLang="zh-CN" dirty="0"/>
              <a:t>/ OTP</a:t>
            </a:r>
            <a:r>
              <a:rPr lang="zh-CN" altLang="zh-CN" dirty="0"/>
              <a:t>）</a:t>
            </a:r>
          </a:p>
          <a:p>
            <a:r>
              <a:rPr lang="zh-CN" altLang="zh-CN" dirty="0" smtClean="0"/>
              <a:t>预</a:t>
            </a:r>
            <a:r>
              <a:rPr lang="zh-CN" altLang="zh-CN" dirty="0"/>
              <a:t>检查管理</a:t>
            </a:r>
          </a:p>
          <a:p>
            <a:r>
              <a:rPr lang="zh-CN" altLang="zh-CN" dirty="0" smtClean="0"/>
              <a:t>申请</a:t>
            </a:r>
            <a:r>
              <a:rPr lang="zh-CN" altLang="zh-CN" dirty="0"/>
              <a:t>处理（申请表</a:t>
            </a:r>
            <a:r>
              <a:rPr lang="en-US" altLang="zh-CN" dirty="0"/>
              <a:t>/</a:t>
            </a:r>
            <a:r>
              <a:rPr lang="zh-CN" altLang="zh-CN" dirty="0"/>
              <a:t>共同借款人等）</a:t>
            </a:r>
          </a:p>
          <a:p>
            <a:r>
              <a:rPr lang="zh-CN" altLang="zh-CN" dirty="0" smtClean="0"/>
              <a:t>文件</a:t>
            </a:r>
            <a:r>
              <a:rPr lang="zh-CN" altLang="zh-CN" dirty="0"/>
              <a:t>处理</a:t>
            </a:r>
          </a:p>
          <a:p>
            <a:r>
              <a:rPr lang="zh-CN" altLang="zh-CN" dirty="0" smtClean="0"/>
              <a:t>提交</a:t>
            </a:r>
            <a:r>
              <a:rPr lang="zh-CN" altLang="zh-CN" dirty="0"/>
              <a:t>申请。</a:t>
            </a:r>
          </a:p>
          <a:p>
            <a:r>
              <a:rPr lang="en-US" altLang="zh-CN" dirty="0" err="1" smtClean="0"/>
              <a:t>eApp</a:t>
            </a:r>
            <a:r>
              <a:rPr lang="zh-CN" altLang="zh-CN" dirty="0"/>
              <a:t>的管理</a:t>
            </a:r>
          </a:p>
          <a:p>
            <a:r>
              <a:rPr lang="zh-CN" altLang="zh-CN" dirty="0" smtClean="0"/>
              <a:t>一般</a:t>
            </a:r>
            <a:r>
              <a:rPr lang="zh-CN" altLang="zh-CN" dirty="0"/>
              <a:t>功能</a:t>
            </a:r>
            <a:endParaRPr lang="zh-CN" altLang="zh-CN" dirty="0"/>
          </a:p>
          <a:p>
            <a:r>
              <a:rPr lang="en-US" altLang="zh-CN" dirty="0"/>
              <a:t>   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05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维度总结 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79395" y="3489381"/>
            <a:ext cx="8408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架构：</a:t>
            </a:r>
            <a:endParaRPr kumimoji="1" lang="en-US" altLang="zh-CN" b="1" dirty="0" smtClean="0"/>
          </a:p>
          <a:p>
            <a:endParaRPr kumimoji="1" lang="en-US" altLang="zh-CN" b="1" dirty="0" smtClean="0"/>
          </a:p>
          <a:p>
            <a:r>
              <a:rPr lang="en-US" altLang="zh-CN" dirty="0"/>
              <a:t>Depends</a:t>
            </a:r>
            <a:r>
              <a:rPr lang="zh-CN" altLang="en-US" dirty="0"/>
              <a:t> </a:t>
            </a:r>
            <a:r>
              <a:rPr lang="en-US" altLang="zh-CN" dirty="0"/>
              <a:t>upon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spec </a:t>
            </a:r>
            <a:r>
              <a:rPr lang="zh-CN" altLang="zh-CN" dirty="0"/>
              <a:t> </a:t>
            </a:r>
            <a:r>
              <a:rPr lang="en-US" altLang="zh-CN" dirty="0"/>
              <a:t> 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79395" y="2225576"/>
            <a:ext cx="8408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技术解决方案：</a:t>
            </a:r>
            <a:endParaRPr kumimoji="1" lang="en-US" altLang="zh-CN" b="1" dirty="0" smtClean="0"/>
          </a:p>
          <a:p>
            <a:endParaRPr kumimoji="1" lang="en-US" altLang="zh-CN" b="1" dirty="0" smtClean="0"/>
          </a:p>
          <a:p>
            <a:pPr lvl="0"/>
            <a:r>
              <a:rPr lang="en-US" altLang="zh-CN" dirty="0" smtClean="0"/>
              <a:t>Depends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upon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</a:t>
            </a:r>
            <a:r>
              <a:rPr lang="en-US" altLang="zh-CN" dirty="0"/>
              <a:t> 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14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维度总结 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26995" y="2073176"/>
            <a:ext cx="84080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It</a:t>
            </a:r>
            <a:r>
              <a:rPr kumimoji="1" lang="zh-CN" altLang="en-US" b="1" dirty="0" smtClean="0"/>
              <a:t>要求：</a:t>
            </a:r>
            <a:endParaRPr kumimoji="1" lang="en-US" altLang="zh-CN" b="1" dirty="0" smtClean="0"/>
          </a:p>
          <a:p>
            <a:endParaRPr kumimoji="1" lang="en-US" altLang="zh-CN" b="1" dirty="0" smtClean="0"/>
          </a:p>
          <a:p>
            <a:r>
              <a:rPr lang="zh-CN" altLang="zh-CN" b="1" dirty="0" smtClean="0"/>
              <a:t>应用</a:t>
            </a:r>
            <a:r>
              <a:rPr lang="en-US" altLang="zh-CN" b="1" dirty="0"/>
              <a:t> </a:t>
            </a:r>
            <a:endParaRPr lang="zh-CN" altLang="zh-CN" dirty="0"/>
          </a:p>
          <a:p>
            <a:r>
              <a:rPr lang="zh-CN" altLang="zh-CN" b="1" dirty="0" smtClean="0"/>
              <a:t>服务</a:t>
            </a:r>
            <a:r>
              <a:rPr lang="zh-CN" altLang="zh-CN" b="1" dirty="0"/>
              <a:t>水平协议</a:t>
            </a:r>
            <a:r>
              <a:rPr lang="en-US" altLang="zh-CN" b="1" dirty="0"/>
              <a:t> </a:t>
            </a:r>
            <a:endParaRPr lang="zh-CN" altLang="zh-CN" dirty="0"/>
          </a:p>
          <a:p>
            <a:r>
              <a:rPr lang="zh-CN" altLang="zh-CN" b="1" dirty="0" smtClean="0"/>
              <a:t>质量</a:t>
            </a:r>
            <a:r>
              <a:rPr lang="zh-CN" altLang="zh-CN" b="1" dirty="0"/>
              <a:t>保证</a:t>
            </a:r>
            <a:r>
              <a:rPr lang="en-US" altLang="zh-CN" b="1" dirty="0"/>
              <a:t> </a:t>
            </a:r>
            <a:endParaRPr lang="zh-CN" altLang="zh-CN" dirty="0"/>
          </a:p>
          <a:p>
            <a:r>
              <a:rPr lang="zh-CN" altLang="zh-CN" b="1" dirty="0" smtClean="0"/>
              <a:t>问题</a:t>
            </a:r>
            <a:r>
              <a:rPr lang="zh-CN" altLang="zh-CN" b="1" dirty="0"/>
              <a:t>检修</a:t>
            </a:r>
            <a:r>
              <a:rPr lang="en-US" altLang="zh-CN" b="1" dirty="0"/>
              <a:t> </a:t>
            </a:r>
            <a:endParaRPr lang="zh-CN" altLang="zh-CN" dirty="0"/>
          </a:p>
          <a:p>
            <a:r>
              <a:rPr lang="zh-CN" altLang="zh-CN" b="1" dirty="0" smtClean="0"/>
              <a:t>服务器</a:t>
            </a:r>
            <a:r>
              <a:rPr lang="zh-CN" altLang="zh-CN" b="1" dirty="0"/>
              <a:t>托管</a:t>
            </a:r>
            <a:r>
              <a:rPr lang="en-US" altLang="zh-CN" b="1" dirty="0"/>
              <a:t> </a:t>
            </a:r>
            <a:endParaRPr lang="zh-CN" altLang="zh-CN" dirty="0"/>
          </a:p>
          <a:p>
            <a:r>
              <a:rPr lang="zh-CN" altLang="zh-CN" b="1" dirty="0" smtClean="0"/>
              <a:t>业务</a:t>
            </a:r>
            <a:r>
              <a:rPr lang="zh-CN" altLang="zh-CN" b="1" dirty="0"/>
              <a:t>连续性和应急管理</a:t>
            </a:r>
            <a:endParaRPr lang="zh-CN" altLang="zh-CN" dirty="0"/>
          </a:p>
          <a:p>
            <a:r>
              <a:rPr lang="zh-CN" altLang="zh-CN" b="1" dirty="0" smtClean="0"/>
              <a:t>与</a:t>
            </a:r>
            <a:r>
              <a:rPr lang="zh-CN" altLang="zh-CN" b="1" dirty="0"/>
              <a:t>到期或终止有关的退出服务</a:t>
            </a:r>
            <a:r>
              <a:rPr lang="en-US" altLang="zh-CN" b="1" dirty="0"/>
              <a:t> </a:t>
            </a:r>
            <a:endParaRPr lang="zh-CN" altLang="zh-CN" dirty="0"/>
          </a:p>
          <a:p>
            <a:r>
              <a:rPr lang="zh-CN" altLang="zh-CN" b="1" dirty="0" smtClean="0"/>
              <a:t>质量</a:t>
            </a:r>
            <a:r>
              <a:rPr lang="zh-CN" altLang="zh-CN" b="1" dirty="0"/>
              <a:t>控制</a:t>
            </a:r>
            <a:r>
              <a:rPr lang="en-US" altLang="zh-CN" b="1" dirty="0"/>
              <a:t> &amp;</a:t>
            </a:r>
            <a:r>
              <a:rPr lang="zh-CN" altLang="zh-CN" b="1" dirty="0"/>
              <a:t>质量认证</a:t>
            </a:r>
            <a:endParaRPr lang="zh-CN" altLang="zh-CN" dirty="0"/>
          </a:p>
          <a:p>
            <a:r>
              <a:rPr lang="zh-CN" altLang="zh-CN" b="1" dirty="0" smtClean="0"/>
              <a:t>培训</a:t>
            </a:r>
            <a:r>
              <a:rPr lang="en-US" altLang="zh-CN" b="1" dirty="0"/>
              <a:t> 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sz="10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注：依赖于项目类型</a:t>
            </a:r>
            <a:r>
              <a:rPr lang="en-US" altLang="zh-CN" sz="10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 </a:t>
            </a:r>
            <a:r>
              <a:rPr lang="en-US" altLang="zh-CN" b="1" dirty="0"/>
              <a:t>         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8702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 文档中可复用的点 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981307" y="2064087"/>
            <a:ext cx="58878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/>
              <a:t>以</a:t>
            </a:r>
            <a:r>
              <a:rPr lang="en-US" altLang="zh-CN" sz="1600" dirty="0" smtClean="0"/>
              <a:t>BMW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RFQ</a:t>
            </a:r>
            <a:r>
              <a:rPr lang="zh-CN" altLang="en-US" sz="1600" dirty="0" smtClean="0"/>
              <a:t>文档为例</a:t>
            </a:r>
            <a:r>
              <a:rPr lang="en-US" altLang="zh-CN" sz="1600" dirty="0" smtClean="0"/>
              <a:t>-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 需求规格</a:t>
            </a:r>
            <a:r>
              <a:rPr lang="en-US" altLang="zh-CN" sz="1600" dirty="0" smtClean="0"/>
              <a:t>(specification)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/>
              <a:t>3.</a:t>
            </a:r>
            <a:r>
              <a:rPr lang="zh-CN" altLang="en-US" sz="1600" dirty="0" smtClean="0"/>
              <a:t> 服务协议</a:t>
            </a:r>
            <a:r>
              <a:rPr lang="en-US" altLang="zh-CN" sz="1600" dirty="0" smtClean="0"/>
              <a:t>(SLA)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 smtClean="0"/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/>
              <a:t>可以模板化（非复用）产出内容，支持应标文件或其附件：</a:t>
            </a:r>
            <a:endParaRPr lang="en-US" altLang="zh-CN" sz="1600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zh-CN" altLang="en-US" sz="1600" dirty="0" smtClean="0"/>
              <a:t>初始版本可以使用</a:t>
            </a:r>
            <a:r>
              <a:rPr lang="en-US" altLang="zh-CN" sz="1600" dirty="0" smtClean="0"/>
              <a:t>word</a:t>
            </a:r>
            <a:r>
              <a:rPr lang="zh-CN" altLang="en-US" sz="1600" dirty="0" smtClean="0"/>
              <a:t>模板将提炼出的所有选项及其默认选项列在文档中，根据实际应标项目进行删减和内容调整；（类似</a:t>
            </a:r>
            <a:r>
              <a:rPr lang="en-US" altLang="zh-CN" sz="1600" dirty="0" smtClean="0"/>
              <a:t>VWFS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LCM</a:t>
            </a:r>
            <a:r>
              <a:rPr lang="zh-CN" altLang="en-US" sz="1600" dirty="0" smtClean="0"/>
              <a:t>文档）</a:t>
            </a:r>
            <a:r>
              <a:rPr lang="en-US" altLang="zh-CN" sz="1600" dirty="0" smtClean="0"/>
              <a:t>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zh-CN" altLang="en-US" sz="1600" dirty="0" smtClean="0"/>
              <a:t>优化版本可以写个简单的平台，将应标项目的关键事实从用户界面录入生成相关的</a:t>
            </a:r>
            <a:r>
              <a:rPr lang="zh-CN" altLang="en-US" sz="1600" dirty="0" smtClean="0">
                <a:solidFill>
                  <a:srgbClr val="FF0000"/>
                </a:solidFill>
              </a:rPr>
              <a:t>需求及服务协议</a:t>
            </a:r>
            <a:r>
              <a:rPr lang="zh-CN" altLang="en-US" sz="1600" dirty="0" smtClean="0"/>
              <a:t>内容。</a:t>
            </a:r>
            <a:endParaRPr lang="en-US" altLang="zh-CN" sz="1600" dirty="0" smtClean="0"/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805" y="1427356"/>
            <a:ext cx="2999678" cy="492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4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 </a:t>
            </a:r>
            <a:r>
              <a:rPr lang="zh-CN" altLang="en-US" dirty="0" smtClean="0"/>
              <a:t>产品通用方案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71600" y="1773043"/>
            <a:ext cx="771664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能否基于这两个招标文档提炼出一个类似于产品的通用方案？</a:t>
            </a:r>
            <a:endParaRPr kumimoji="1" lang="en-US" altLang="zh-CN" b="1" dirty="0" smtClean="0"/>
          </a:p>
          <a:p>
            <a:endParaRPr kumimoji="1" lang="en-US" altLang="zh-CN" b="1" dirty="0"/>
          </a:p>
          <a:p>
            <a:pPr marL="342900" indent="-342900">
              <a:buAutoNum type="arabicPeriod"/>
            </a:pPr>
            <a:r>
              <a:rPr kumimoji="1" lang="zh-CN" altLang="en-US" sz="1600" dirty="0" smtClean="0"/>
              <a:t>因为招投标文件的性质，对于即使</a:t>
            </a:r>
            <a:r>
              <a:rPr kumimoji="1" lang="zh-CN" altLang="en-US" sz="1600" dirty="0"/>
              <a:t>是同一</a:t>
            </a:r>
            <a:r>
              <a:rPr kumimoji="1" lang="zh-CN" altLang="en-US" sz="1600" dirty="0" smtClean="0"/>
              <a:t>行业同质化很高的项目， 很难将其文档产品化； 但如</a:t>
            </a:r>
            <a:r>
              <a:rPr kumimoji="1" lang="en-US" altLang="zh-CN" sz="1600" dirty="0" smtClean="0"/>
              <a:t>Chapter3</a:t>
            </a:r>
            <a:r>
              <a:rPr kumimoji="1" lang="zh-CN" altLang="en-US" sz="1600" dirty="0" smtClean="0"/>
              <a:t>列举，可以将部分关键内容模板化以实现知识复用，快速产出；</a:t>
            </a:r>
            <a:endParaRPr kumimoji="1" lang="en-US" altLang="zh-CN" sz="1600" dirty="0" smtClean="0"/>
          </a:p>
          <a:p>
            <a:pPr marL="342900" indent="-342900">
              <a:buAutoNum type="arabicPeriod"/>
            </a:pPr>
            <a:r>
              <a:rPr kumimoji="1" lang="zh-CN" altLang="en-US" sz="1600" dirty="0" smtClean="0"/>
              <a:t>基于讨论对这个目标的期望，按照理解草拟一份</a:t>
            </a:r>
            <a:r>
              <a:rPr kumimoji="1" lang="en-US" altLang="zh-CN" sz="1600" dirty="0" smtClean="0"/>
              <a:t>&lt;</a:t>
            </a:r>
            <a:r>
              <a:rPr kumimoji="1" lang="zh-CN" altLang="en-US" sz="1600" dirty="0" smtClean="0"/>
              <a:t>产品化文档</a:t>
            </a:r>
            <a:r>
              <a:rPr kumimoji="1" lang="en-US" altLang="zh-CN" sz="1600" dirty="0" smtClean="0"/>
              <a:t>&gt;</a:t>
            </a:r>
            <a:r>
              <a:rPr kumimoji="1" lang="zh-CN" altLang="en-US" sz="1600" dirty="0" smtClean="0"/>
              <a:t>：</a:t>
            </a:r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3_Productize </a:t>
            </a:r>
            <a:r>
              <a:rPr kumimoji="1" lang="en-US" altLang="zh-CN" sz="1600" dirty="0" err="1" smtClean="0"/>
              <a:t>Document.docx</a:t>
            </a:r>
            <a:r>
              <a:rPr kumimoji="1" lang="zh-CN" altLang="en-US" sz="1600" dirty="0" smtClean="0"/>
              <a:t> （注：应结合</a:t>
            </a:r>
            <a:r>
              <a:rPr kumimoji="1" lang="en-US" altLang="zh-CN" sz="1600" dirty="0" smtClean="0"/>
              <a:t>Atos</a:t>
            </a:r>
            <a:r>
              <a:rPr kumimoji="1" lang="zh-CN" altLang="en-US" sz="1600" dirty="0" smtClean="0"/>
              <a:t>目前的投标文档模板）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8456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354</TotalTime>
  <Words>466</Words>
  <Application>Microsoft Macintosh PowerPoint</Application>
  <PresentationFormat>宽屏</PresentationFormat>
  <Paragraphs>85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Euphemia</vt:lpstr>
      <vt:lpstr>Plantagenet Cherokee</vt:lpstr>
      <vt:lpstr>SimHei</vt:lpstr>
      <vt:lpstr>Wingdings</vt:lpstr>
      <vt:lpstr>Arial</vt:lpstr>
      <vt:lpstr>Academic Literature 16x9</vt:lpstr>
      <vt:lpstr>招标文档案例分析</vt:lpstr>
      <vt:lpstr>0. 目标</vt:lpstr>
      <vt:lpstr>1.参考文档结构分析</vt:lpstr>
      <vt:lpstr>2. 维度总结 </vt:lpstr>
      <vt:lpstr>2. 维度总结 </vt:lpstr>
      <vt:lpstr>2. 维度总结 </vt:lpstr>
      <vt:lpstr>2. 维度总结 </vt:lpstr>
      <vt:lpstr>3. 文档中可复用的点 </vt:lpstr>
      <vt:lpstr>4. 产品通用方案</vt:lpstr>
      <vt:lpstr>5. 讨论</vt:lpstr>
      <vt:lpstr>Thank You 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Zhao, Zhao Peng</dc:creator>
  <cp:lastModifiedBy>Microsoft Office 用户</cp:lastModifiedBy>
  <cp:revision>33</cp:revision>
  <dcterms:created xsi:type="dcterms:W3CDTF">2020-06-27T13:55:47Z</dcterms:created>
  <dcterms:modified xsi:type="dcterms:W3CDTF">2020-07-03T05:18:50Z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112e00b9-34e2-4b26-a577-af1fd0f9f7ee_Enabled">
    <vt:lpwstr>True</vt:lpwstr>
  </property>
  <property fmtid="{D5CDD505-2E9C-101B-9397-08002B2CF9AE}" pid="9" name="MSIP_Label_112e00b9-34e2-4b26-a577-af1fd0f9f7ee_SiteId">
    <vt:lpwstr>33440fc6-b7c7-412c-bb73-0e70b0198d5a</vt:lpwstr>
  </property>
  <property fmtid="{D5CDD505-2E9C-101B-9397-08002B2CF9AE}" pid="10" name="MSIP_Label_112e00b9-34e2-4b26-a577-af1fd0f9f7ee_Owner">
    <vt:lpwstr>peng.zhao@atos.net</vt:lpwstr>
  </property>
  <property fmtid="{D5CDD505-2E9C-101B-9397-08002B2CF9AE}" pid="11" name="MSIP_Label_112e00b9-34e2-4b26-a577-af1fd0f9f7ee_SetDate">
    <vt:lpwstr>2020-06-27T13:55:55.3910895Z</vt:lpwstr>
  </property>
  <property fmtid="{D5CDD505-2E9C-101B-9397-08002B2CF9AE}" pid="12" name="MSIP_Label_112e00b9-34e2-4b26-a577-af1fd0f9f7ee_Name">
    <vt:lpwstr>Atos For Internal Use</vt:lpwstr>
  </property>
  <property fmtid="{D5CDD505-2E9C-101B-9397-08002B2CF9AE}" pid="13" name="MSIP_Label_112e00b9-34e2-4b26-a577-af1fd0f9f7ee_Application">
    <vt:lpwstr>Microsoft Azure Information Protection</vt:lpwstr>
  </property>
  <property fmtid="{D5CDD505-2E9C-101B-9397-08002B2CF9AE}" pid="14" name="MSIP_Label_112e00b9-34e2-4b26-a577-af1fd0f9f7ee_ActionId">
    <vt:lpwstr>f31ddb40-7b7c-441c-bbe1-fb1c597149c0</vt:lpwstr>
  </property>
  <property fmtid="{D5CDD505-2E9C-101B-9397-08002B2CF9AE}" pid="15" name="MSIP_Label_112e00b9-34e2-4b26-a577-af1fd0f9f7ee_Extended_MSFT_Method">
    <vt:lpwstr>Automatic</vt:lpwstr>
  </property>
  <property fmtid="{D5CDD505-2E9C-101B-9397-08002B2CF9AE}" pid="16" name="MSIP_Label_e463cba9-5f6c-478d-9329-7b2295e4e8ed_Enabled">
    <vt:lpwstr>True</vt:lpwstr>
  </property>
  <property fmtid="{D5CDD505-2E9C-101B-9397-08002B2CF9AE}" pid="17" name="MSIP_Label_e463cba9-5f6c-478d-9329-7b2295e4e8ed_SiteId">
    <vt:lpwstr>33440fc6-b7c7-412c-bb73-0e70b0198d5a</vt:lpwstr>
  </property>
  <property fmtid="{D5CDD505-2E9C-101B-9397-08002B2CF9AE}" pid="18" name="MSIP_Label_e463cba9-5f6c-478d-9329-7b2295e4e8ed_Owner">
    <vt:lpwstr>peng.zhao@atos.net</vt:lpwstr>
  </property>
  <property fmtid="{D5CDD505-2E9C-101B-9397-08002B2CF9AE}" pid="19" name="MSIP_Label_e463cba9-5f6c-478d-9329-7b2295e4e8ed_SetDate">
    <vt:lpwstr>2020-06-27T13:55:55.3910895Z</vt:lpwstr>
  </property>
  <property fmtid="{D5CDD505-2E9C-101B-9397-08002B2CF9AE}" pid="20" name="MSIP_Label_e463cba9-5f6c-478d-9329-7b2295e4e8ed_Name">
    <vt:lpwstr>Atos For Internal Use - All Employees</vt:lpwstr>
  </property>
  <property fmtid="{D5CDD505-2E9C-101B-9397-08002B2CF9AE}" pid="21" name="MSIP_Label_e463cba9-5f6c-478d-9329-7b2295e4e8ed_Application">
    <vt:lpwstr>Microsoft Azure Information Protection</vt:lpwstr>
  </property>
  <property fmtid="{D5CDD505-2E9C-101B-9397-08002B2CF9AE}" pid="22" name="MSIP_Label_e463cba9-5f6c-478d-9329-7b2295e4e8ed_ActionId">
    <vt:lpwstr>f31ddb40-7b7c-441c-bbe1-fb1c597149c0</vt:lpwstr>
  </property>
  <property fmtid="{D5CDD505-2E9C-101B-9397-08002B2CF9AE}" pid="23" name="MSIP_Label_e463cba9-5f6c-478d-9329-7b2295e4e8ed_Parent">
    <vt:lpwstr>112e00b9-34e2-4b26-a577-af1fd0f9f7ee</vt:lpwstr>
  </property>
  <property fmtid="{D5CDD505-2E9C-101B-9397-08002B2CF9AE}" pid="24" name="MSIP_Label_e463cba9-5f6c-478d-9329-7b2295e4e8ed_Extended_MSFT_Method">
    <vt:lpwstr>Automatic</vt:lpwstr>
  </property>
  <property fmtid="{D5CDD505-2E9C-101B-9397-08002B2CF9AE}" pid="25" name="Sensitivity">
    <vt:lpwstr>Atos For Internal Use Atos For Internal Use - All Employees</vt:lpwstr>
  </property>
</Properties>
</file>