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6"/>
  </p:notesMasterIdLst>
  <p:sldIdLst>
    <p:sldId id="265" r:id="rId2"/>
    <p:sldId id="264" r:id="rId3"/>
    <p:sldId id="266" r:id="rId4"/>
    <p:sldId id="272" r:id="rId5"/>
    <p:sldId id="271" r:id="rId6"/>
    <p:sldId id="267" r:id="rId7"/>
    <p:sldId id="277" r:id="rId8"/>
    <p:sldId id="268" r:id="rId9"/>
    <p:sldId id="269" r:id="rId10"/>
    <p:sldId id="273" r:id="rId11"/>
    <p:sldId id="274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felein Maximilian, SF5-CN-V-23" initials="BMS" lastIdx="4" clrIdx="0">
    <p:extLst>
      <p:ext uri="{19B8F6BF-5375-455C-9EA6-DF929625EA0E}">
        <p15:presenceInfo xmlns:p15="http://schemas.microsoft.com/office/powerpoint/2012/main" userId="S-1-5-21-3402732107-103683034-2188813700-45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EAA"/>
    <a:srgbClr val="E5D2C4"/>
    <a:srgbClr val="F1DCC7"/>
    <a:srgbClr val="F5E1C8"/>
    <a:srgbClr val="FCF1D1"/>
    <a:srgbClr val="FAF9DB"/>
    <a:srgbClr val="BFBFBF"/>
    <a:srgbClr val="DEE3EA"/>
    <a:srgbClr val="BEC6D6"/>
    <a:srgbClr val="9D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22.10.2018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Textmasterformat bearbeiten</a:t>
            </a:r>
          </a:p>
          <a:p>
            <a:pPr marL="360000" lvl="1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Zweite Ebene</a:t>
            </a:r>
          </a:p>
          <a:p>
            <a:pPr marL="540000" lvl="2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Dritte Ebene</a:t>
            </a:r>
          </a:p>
          <a:p>
            <a:pPr marL="720000" lvl="3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Vierte Ebene</a:t>
            </a:r>
          </a:p>
          <a:p>
            <a:pPr marL="900000" lvl="4" indent="-1800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-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4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 dirty="0" smtClean="0">
        <a:solidFill>
          <a:srgbClr val="343434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600" kern="1200" dirty="0" smtClean="0">
        <a:solidFill>
          <a:srgbClr val="343434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600" kern="1200" dirty="0">
        <a:solidFill>
          <a:srgbClr val="343434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-9843" y="-6669"/>
            <a:ext cx="12204066" cy="6868059"/>
          </a:xfrm>
          <a:custGeom>
            <a:avLst/>
            <a:gdLst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0 w 9144000"/>
              <a:gd name="connsiteY6" fmla="*/ 5159495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190500 w 9144000"/>
              <a:gd name="connsiteY6" fmla="*/ 4493539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5242841 w 9144000"/>
              <a:gd name="connsiteY5" fmla="*/ 6246576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3891 w 9144000"/>
              <a:gd name="connsiteY5" fmla="*/ 562818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71516 w 9144000"/>
              <a:gd name="connsiteY5" fmla="*/ 5818461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19166 w 9144000"/>
              <a:gd name="connsiteY5" fmla="*/ 5847002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300116 w 9144000"/>
              <a:gd name="connsiteY5" fmla="*/ 5942139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584729 w 9144000"/>
              <a:gd name="connsiteY3" fmla="*/ 6849836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49836"/>
              <a:gd name="connsiteX1" fmla="*/ 9144000 w 9144000"/>
              <a:gd name="connsiteY1" fmla="*/ 0 h 6849836"/>
              <a:gd name="connsiteX2" fmla="*/ 9144000 w 9144000"/>
              <a:gd name="connsiteY2" fmla="*/ 4928377 h 6849836"/>
              <a:gd name="connsiteX3" fmla="*/ 3894012 w 9144000"/>
              <a:gd name="connsiteY3" fmla="*/ 6818497 h 6849836"/>
              <a:gd name="connsiteX4" fmla="*/ 3500070 w 9144000"/>
              <a:gd name="connsiteY4" fmla="*/ 6849836 h 6849836"/>
              <a:gd name="connsiteX5" fmla="*/ 6022210 w 9144000"/>
              <a:gd name="connsiteY5" fmla="*/ 5928708 h 6849836"/>
              <a:gd name="connsiteX6" fmla="*/ 9525 w 9144000"/>
              <a:gd name="connsiteY6" fmla="*/ 4769436 h 6849836"/>
              <a:gd name="connsiteX7" fmla="*/ 0 w 9144000"/>
              <a:gd name="connsiteY7" fmla="*/ 0 h 6849836"/>
              <a:gd name="connsiteX0" fmla="*/ 0 w 9144000"/>
              <a:gd name="connsiteY0" fmla="*/ 0 h 6818497"/>
              <a:gd name="connsiteX1" fmla="*/ 9144000 w 9144000"/>
              <a:gd name="connsiteY1" fmla="*/ 0 h 6818497"/>
              <a:gd name="connsiteX2" fmla="*/ 9144000 w 9144000"/>
              <a:gd name="connsiteY2" fmla="*/ 4928377 h 6818497"/>
              <a:gd name="connsiteX3" fmla="*/ 3894012 w 9144000"/>
              <a:gd name="connsiteY3" fmla="*/ 6818497 h 6818497"/>
              <a:gd name="connsiteX4" fmla="*/ 3701776 w 9144000"/>
              <a:gd name="connsiteY4" fmla="*/ 6702094 h 6818497"/>
              <a:gd name="connsiteX5" fmla="*/ 6022210 w 9144000"/>
              <a:gd name="connsiteY5" fmla="*/ 5928708 h 6818497"/>
              <a:gd name="connsiteX6" fmla="*/ 9525 w 9144000"/>
              <a:gd name="connsiteY6" fmla="*/ 4769436 h 6818497"/>
              <a:gd name="connsiteX7" fmla="*/ 0 w 9144000"/>
              <a:gd name="connsiteY7" fmla="*/ 0 h 6818497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928377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18498"/>
              <a:gd name="connsiteX1" fmla="*/ 9144000 w 9144000"/>
              <a:gd name="connsiteY1" fmla="*/ 0 h 6818498"/>
              <a:gd name="connsiteX2" fmla="*/ 9144000 w 9144000"/>
              <a:gd name="connsiteY2" fmla="*/ 4842754 h 6818498"/>
              <a:gd name="connsiteX3" fmla="*/ 3894012 w 9144000"/>
              <a:gd name="connsiteY3" fmla="*/ 6818497 h 6818498"/>
              <a:gd name="connsiteX4" fmla="*/ 3688329 w 9144000"/>
              <a:gd name="connsiteY4" fmla="*/ 6818498 h 6818498"/>
              <a:gd name="connsiteX5" fmla="*/ 6022210 w 9144000"/>
              <a:gd name="connsiteY5" fmla="*/ 5928708 h 6818498"/>
              <a:gd name="connsiteX6" fmla="*/ 9525 w 9144000"/>
              <a:gd name="connsiteY6" fmla="*/ 4769436 h 6818498"/>
              <a:gd name="connsiteX7" fmla="*/ 0 w 9144000"/>
              <a:gd name="connsiteY7" fmla="*/ 0 h 6818498"/>
              <a:gd name="connsiteX0" fmla="*/ 0 w 9144000"/>
              <a:gd name="connsiteY0" fmla="*/ 0 h 6847039"/>
              <a:gd name="connsiteX1" fmla="*/ 9144000 w 9144000"/>
              <a:gd name="connsiteY1" fmla="*/ 28541 h 6847039"/>
              <a:gd name="connsiteX2" fmla="*/ 9144000 w 9144000"/>
              <a:gd name="connsiteY2" fmla="*/ 4871295 h 6847039"/>
              <a:gd name="connsiteX3" fmla="*/ 3894012 w 9144000"/>
              <a:gd name="connsiteY3" fmla="*/ 6847038 h 6847039"/>
              <a:gd name="connsiteX4" fmla="*/ 3688329 w 9144000"/>
              <a:gd name="connsiteY4" fmla="*/ 6847039 h 6847039"/>
              <a:gd name="connsiteX5" fmla="*/ 6022210 w 9144000"/>
              <a:gd name="connsiteY5" fmla="*/ 5957249 h 6847039"/>
              <a:gd name="connsiteX6" fmla="*/ 9525 w 9144000"/>
              <a:gd name="connsiteY6" fmla="*/ 4797977 h 6847039"/>
              <a:gd name="connsiteX7" fmla="*/ 0 w 9144000"/>
              <a:gd name="connsiteY7" fmla="*/ 0 h 6847039"/>
              <a:gd name="connsiteX0" fmla="*/ 0 w 9144000"/>
              <a:gd name="connsiteY0" fmla="*/ 9514 h 6856553"/>
              <a:gd name="connsiteX1" fmla="*/ 9134475 w 9144000"/>
              <a:gd name="connsiteY1" fmla="*/ 0 h 6856553"/>
              <a:gd name="connsiteX2" fmla="*/ 9144000 w 9144000"/>
              <a:gd name="connsiteY2" fmla="*/ 4880809 h 6856553"/>
              <a:gd name="connsiteX3" fmla="*/ 3894012 w 9144000"/>
              <a:gd name="connsiteY3" fmla="*/ 6856552 h 6856553"/>
              <a:gd name="connsiteX4" fmla="*/ 3688329 w 9144000"/>
              <a:gd name="connsiteY4" fmla="*/ 6856553 h 6856553"/>
              <a:gd name="connsiteX5" fmla="*/ 6022210 w 9144000"/>
              <a:gd name="connsiteY5" fmla="*/ 5966763 h 6856553"/>
              <a:gd name="connsiteX6" fmla="*/ 9525 w 9144000"/>
              <a:gd name="connsiteY6" fmla="*/ 4807491 h 6856553"/>
              <a:gd name="connsiteX7" fmla="*/ 0 w 9144000"/>
              <a:gd name="connsiteY7" fmla="*/ 9514 h 6856553"/>
              <a:gd name="connsiteX0" fmla="*/ 3810 w 9147810"/>
              <a:gd name="connsiteY0" fmla="*/ 9514 h 6856553"/>
              <a:gd name="connsiteX1" fmla="*/ 9138285 w 9147810"/>
              <a:gd name="connsiteY1" fmla="*/ 0 h 6856553"/>
              <a:gd name="connsiteX2" fmla="*/ 9147810 w 9147810"/>
              <a:gd name="connsiteY2" fmla="*/ 4880809 h 6856553"/>
              <a:gd name="connsiteX3" fmla="*/ 3897822 w 9147810"/>
              <a:gd name="connsiteY3" fmla="*/ 6856552 h 6856553"/>
              <a:gd name="connsiteX4" fmla="*/ 3692139 w 9147810"/>
              <a:gd name="connsiteY4" fmla="*/ 6856553 h 6856553"/>
              <a:gd name="connsiteX5" fmla="*/ 6026020 w 9147810"/>
              <a:gd name="connsiteY5" fmla="*/ 5966763 h 6856553"/>
              <a:gd name="connsiteX6" fmla="*/ 0 w 9147810"/>
              <a:gd name="connsiteY6" fmla="*/ 4807491 h 6856553"/>
              <a:gd name="connsiteX7" fmla="*/ 3810 w 9147810"/>
              <a:gd name="connsiteY7" fmla="*/ 9514 h 6856553"/>
              <a:gd name="connsiteX0" fmla="*/ 3810 w 9147810"/>
              <a:gd name="connsiteY0" fmla="*/ 11417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11417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6026020 w 9147810"/>
              <a:gd name="connsiteY5" fmla="*/ 5968666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882712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4806088 w 9147810"/>
              <a:gd name="connsiteY5" fmla="*/ 624090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83046 w 9147810"/>
              <a:gd name="connsiteY5" fmla="*/ 6381413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5190077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809394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3897822 w 9147810"/>
              <a:gd name="connsiteY3" fmla="*/ 6858455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3692139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099333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58456"/>
              <a:gd name="connsiteX1" fmla="*/ 9145905 w 9147810"/>
              <a:gd name="connsiteY1" fmla="*/ 0 h 6858456"/>
              <a:gd name="connsiteX2" fmla="*/ 9147810 w 9147810"/>
              <a:gd name="connsiteY2" fmla="*/ 4615799 h 6858456"/>
              <a:gd name="connsiteX3" fmla="*/ 4726497 w 9147810"/>
              <a:gd name="connsiteY3" fmla="*/ 6848941 h 6858456"/>
              <a:gd name="connsiteX4" fmla="*/ 4120115 w 9147810"/>
              <a:gd name="connsiteY4" fmla="*/ 6858456 h 6858456"/>
              <a:gd name="connsiteX5" fmla="*/ 5096494 w 9147810"/>
              <a:gd name="connsiteY5" fmla="*/ 6381414 h 6858456"/>
              <a:gd name="connsiteX6" fmla="*/ 0 w 9147810"/>
              <a:gd name="connsiteY6" fmla="*/ 4976248 h 6858456"/>
              <a:gd name="connsiteX7" fmla="*/ 3810 w 9147810"/>
              <a:gd name="connsiteY7" fmla="*/ 3806 h 6858456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58456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780"/>
              <a:gd name="connsiteX1" fmla="*/ 9145905 w 9147810"/>
              <a:gd name="connsiteY1" fmla="*/ 0 h 6862780"/>
              <a:gd name="connsiteX2" fmla="*/ 9147810 w 9147810"/>
              <a:gd name="connsiteY2" fmla="*/ 4615799 h 6862780"/>
              <a:gd name="connsiteX3" fmla="*/ 4300470 w 9147810"/>
              <a:gd name="connsiteY3" fmla="*/ 6862780 h 6862780"/>
              <a:gd name="connsiteX4" fmla="*/ 4120115 w 9147810"/>
              <a:gd name="connsiteY4" fmla="*/ 6862262 h 6862780"/>
              <a:gd name="connsiteX5" fmla="*/ 5096494 w 9147810"/>
              <a:gd name="connsiteY5" fmla="*/ 6381414 h 6862780"/>
              <a:gd name="connsiteX6" fmla="*/ 0 w 9147810"/>
              <a:gd name="connsiteY6" fmla="*/ 4976248 h 6862780"/>
              <a:gd name="connsiteX7" fmla="*/ 3810 w 9147810"/>
              <a:gd name="connsiteY7" fmla="*/ 3806 h 6862780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096494 w 9147810"/>
              <a:gd name="connsiteY5" fmla="*/ 6381414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76248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59600 h 6862262"/>
              <a:gd name="connsiteX7" fmla="*/ 3810 w 9147810"/>
              <a:gd name="connsiteY7" fmla="*/ 3806 h 6862262"/>
              <a:gd name="connsiteX0" fmla="*/ 3810 w 9147810"/>
              <a:gd name="connsiteY0" fmla="*/ 3806 h 6862262"/>
              <a:gd name="connsiteX1" fmla="*/ 9145905 w 9147810"/>
              <a:gd name="connsiteY1" fmla="*/ 0 h 6862262"/>
              <a:gd name="connsiteX2" fmla="*/ 9147810 w 9147810"/>
              <a:gd name="connsiteY2" fmla="*/ 4615799 h 6862262"/>
              <a:gd name="connsiteX3" fmla="*/ 4300470 w 9147810"/>
              <a:gd name="connsiteY3" fmla="*/ 6858975 h 6862262"/>
              <a:gd name="connsiteX4" fmla="*/ 4120115 w 9147810"/>
              <a:gd name="connsiteY4" fmla="*/ 6862262 h 6862262"/>
              <a:gd name="connsiteX5" fmla="*/ 5175076 w 9147810"/>
              <a:gd name="connsiteY5" fmla="*/ 6398063 h 6862262"/>
              <a:gd name="connsiteX6" fmla="*/ 0 w 9147810"/>
              <a:gd name="connsiteY6" fmla="*/ 4961979 h 6862262"/>
              <a:gd name="connsiteX7" fmla="*/ 3810 w 9147810"/>
              <a:gd name="connsiteY7" fmla="*/ 3806 h 6862262"/>
              <a:gd name="connsiteX0" fmla="*/ 3810 w 9147810"/>
              <a:gd name="connsiteY0" fmla="*/ 3806 h 6858975"/>
              <a:gd name="connsiteX1" fmla="*/ 9145905 w 9147810"/>
              <a:gd name="connsiteY1" fmla="*/ 0 h 6858975"/>
              <a:gd name="connsiteX2" fmla="*/ 9147810 w 9147810"/>
              <a:gd name="connsiteY2" fmla="*/ 4615799 h 6858975"/>
              <a:gd name="connsiteX3" fmla="*/ 4300470 w 9147810"/>
              <a:gd name="connsiteY3" fmla="*/ 6858975 h 6858975"/>
              <a:gd name="connsiteX4" fmla="*/ 4186195 w 9147810"/>
              <a:gd name="connsiteY4" fmla="*/ 6855127 h 6858975"/>
              <a:gd name="connsiteX5" fmla="*/ 5175076 w 9147810"/>
              <a:gd name="connsiteY5" fmla="*/ 6398063 h 6858975"/>
              <a:gd name="connsiteX6" fmla="*/ 0 w 9147810"/>
              <a:gd name="connsiteY6" fmla="*/ 4961979 h 6858975"/>
              <a:gd name="connsiteX7" fmla="*/ 3810 w 9147810"/>
              <a:gd name="connsiteY7" fmla="*/ 3806 h 6858975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300470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5076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80435 w 9147810"/>
              <a:gd name="connsiteY5" fmla="*/ 6395685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7266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80838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61979 h 6859884"/>
              <a:gd name="connsiteX7" fmla="*/ 3810 w 9147810"/>
              <a:gd name="connsiteY7" fmla="*/ 3806 h 6859884"/>
              <a:gd name="connsiteX0" fmla="*/ 2024 w 9146024"/>
              <a:gd name="connsiteY0" fmla="*/ 3806 h 6859884"/>
              <a:gd name="connsiteX1" fmla="*/ 9144119 w 9146024"/>
              <a:gd name="connsiteY1" fmla="*/ 0 h 6859884"/>
              <a:gd name="connsiteX2" fmla="*/ 9146024 w 9146024"/>
              <a:gd name="connsiteY2" fmla="*/ 4615799 h 6859884"/>
              <a:gd name="connsiteX3" fmla="*/ 4284397 w 9146024"/>
              <a:gd name="connsiteY3" fmla="*/ 6858975 h 6859884"/>
              <a:gd name="connsiteX4" fmla="*/ 4173694 w 9146024"/>
              <a:gd name="connsiteY4" fmla="*/ 6859884 h 6859884"/>
              <a:gd name="connsiteX5" fmla="*/ 5176863 w 9146024"/>
              <a:gd name="connsiteY5" fmla="*/ 6398063 h 6859884"/>
              <a:gd name="connsiteX6" fmla="*/ 0 w 9146024"/>
              <a:gd name="connsiteY6" fmla="*/ 4961980 h 6859884"/>
              <a:gd name="connsiteX7" fmla="*/ 2024 w 9146024"/>
              <a:gd name="connsiteY7" fmla="*/ 3806 h 6859884"/>
              <a:gd name="connsiteX0" fmla="*/ 3810 w 9147810"/>
              <a:gd name="connsiteY0" fmla="*/ 3806 h 6859884"/>
              <a:gd name="connsiteX1" fmla="*/ 9145905 w 9147810"/>
              <a:gd name="connsiteY1" fmla="*/ 0 h 6859884"/>
              <a:gd name="connsiteX2" fmla="*/ 9147810 w 9147810"/>
              <a:gd name="connsiteY2" fmla="*/ 4615799 h 6859884"/>
              <a:gd name="connsiteX3" fmla="*/ 4286183 w 9147810"/>
              <a:gd name="connsiteY3" fmla="*/ 6858975 h 6859884"/>
              <a:gd name="connsiteX4" fmla="*/ 4175480 w 9147810"/>
              <a:gd name="connsiteY4" fmla="*/ 6859884 h 6859884"/>
              <a:gd name="connsiteX5" fmla="*/ 5178649 w 9147810"/>
              <a:gd name="connsiteY5" fmla="*/ 6398063 h 6859884"/>
              <a:gd name="connsiteX6" fmla="*/ 0 w 9147810"/>
              <a:gd name="connsiteY6" fmla="*/ 4959602 h 6859884"/>
              <a:gd name="connsiteX7" fmla="*/ 3810 w 9147810"/>
              <a:gd name="connsiteY7" fmla="*/ 3806 h 6859884"/>
              <a:gd name="connsiteX0" fmla="*/ 7382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7382 w 9151382"/>
              <a:gd name="connsiteY7" fmla="*/ 3806 h 6859884"/>
              <a:gd name="connsiteX0" fmla="*/ 2024 w 9151382"/>
              <a:gd name="connsiteY0" fmla="*/ 3806 h 6859884"/>
              <a:gd name="connsiteX1" fmla="*/ 9149477 w 9151382"/>
              <a:gd name="connsiteY1" fmla="*/ 0 h 6859884"/>
              <a:gd name="connsiteX2" fmla="*/ 9151382 w 9151382"/>
              <a:gd name="connsiteY2" fmla="*/ 4615799 h 6859884"/>
              <a:gd name="connsiteX3" fmla="*/ 4289755 w 9151382"/>
              <a:gd name="connsiteY3" fmla="*/ 6858975 h 6859884"/>
              <a:gd name="connsiteX4" fmla="*/ 4179052 w 9151382"/>
              <a:gd name="connsiteY4" fmla="*/ 6859884 h 6859884"/>
              <a:gd name="connsiteX5" fmla="*/ 5182221 w 9151382"/>
              <a:gd name="connsiteY5" fmla="*/ 6398063 h 6859884"/>
              <a:gd name="connsiteX6" fmla="*/ 0 w 9151382"/>
              <a:gd name="connsiteY6" fmla="*/ 4961982 h 6859884"/>
              <a:gd name="connsiteX7" fmla="*/ 2024 w 9151382"/>
              <a:gd name="connsiteY7" fmla="*/ 3806 h 6859884"/>
              <a:gd name="connsiteX0" fmla="*/ 2024 w 9153049"/>
              <a:gd name="connsiteY0" fmla="*/ 3806 h 6859884"/>
              <a:gd name="connsiteX1" fmla="*/ 9153049 w 9153049"/>
              <a:gd name="connsiteY1" fmla="*/ 0 h 6859884"/>
              <a:gd name="connsiteX2" fmla="*/ 9151382 w 9153049"/>
              <a:gd name="connsiteY2" fmla="*/ 4615799 h 6859884"/>
              <a:gd name="connsiteX3" fmla="*/ 4289755 w 9153049"/>
              <a:gd name="connsiteY3" fmla="*/ 6858975 h 6859884"/>
              <a:gd name="connsiteX4" fmla="*/ 4179052 w 9153049"/>
              <a:gd name="connsiteY4" fmla="*/ 6859884 h 6859884"/>
              <a:gd name="connsiteX5" fmla="*/ 5182221 w 9153049"/>
              <a:gd name="connsiteY5" fmla="*/ 6398063 h 6859884"/>
              <a:gd name="connsiteX6" fmla="*/ 0 w 9153049"/>
              <a:gd name="connsiteY6" fmla="*/ 4961982 h 6859884"/>
              <a:gd name="connsiteX7" fmla="*/ 2024 w 9153049"/>
              <a:gd name="connsiteY7" fmla="*/ 3806 h 685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3049" h="6859884">
                <a:moveTo>
                  <a:pt x="2024" y="3806"/>
                </a:moveTo>
                <a:lnTo>
                  <a:pt x="9153049" y="0"/>
                </a:lnTo>
                <a:cubicBezTo>
                  <a:pt x="9152493" y="1538600"/>
                  <a:pt x="9151938" y="3077199"/>
                  <a:pt x="9151382" y="4615799"/>
                </a:cubicBezTo>
                <a:lnTo>
                  <a:pt x="4289755" y="6858975"/>
                </a:lnTo>
                <a:lnTo>
                  <a:pt x="4179052" y="6859884"/>
                </a:lnTo>
                <a:lnTo>
                  <a:pt x="5182221" y="6398063"/>
                </a:lnTo>
                <a:lnTo>
                  <a:pt x="0" y="4961982"/>
                </a:lnTo>
                <a:cubicBezTo>
                  <a:pt x="0" y="3242150"/>
                  <a:pt x="2024" y="1723638"/>
                  <a:pt x="2024" y="380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tIns="54000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de-DE" dirty="0"/>
          </a:p>
        </p:txBody>
      </p:sp>
      <p:pic>
        <p:nvPicPr>
          <p:cNvPr id="10" name="Bild 8" descr="BMWMINIRR_5fbg Kopie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269622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  <a:defRPr sz="4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</a:t>
            </a:r>
            <a:br>
              <a:rPr lang="en-US" noProof="0" dirty="0"/>
            </a:br>
            <a:r>
              <a:rPr lang="en-US" noProof="0" dirty="0"/>
              <a:t>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1386804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  <a:defRPr sz="2000" b="1" cap="all" baseline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18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21" name="Bild 7" descr="WortmarkeBMWGROUP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52" y="5927742"/>
            <a:ext cx="1154481" cy="36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5" orient="horz" pos="3752" userDrawn="1">
          <p15:clr>
            <a:srgbClr val="FBAE40"/>
          </p15:clr>
        </p15:guide>
        <p15:guide id="6" orient="horz" pos="210" userDrawn="1">
          <p15:clr>
            <a:srgbClr val="FBAE40"/>
          </p15:clr>
        </p15:guide>
        <p15:guide id="7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48" y="1413936"/>
            <a:ext cx="5486400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193368" y="1413936"/>
            <a:ext cx="5520267" cy="260616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7"/>
          </p:nvPr>
        </p:nvSpPr>
        <p:spPr>
          <a:xfrm>
            <a:off x="488948" y="4183352"/>
            <a:ext cx="5486400" cy="1938048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6193368" y="4191000"/>
            <a:ext cx="5520267" cy="1930400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896" userDrawn="1">
          <p15:clr>
            <a:srgbClr val="FBAE40"/>
          </p15:clr>
        </p15:guide>
        <p15:guide id="6" pos="301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orient="horz" pos="4042" userDrawn="1">
          <p15:clr>
            <a:srgbClr val="FBAE40"/>
          </p15:clr>
        </p15:guide>
        <p15:guide id="10" orient="horz" pos="4260" userDrawn="1">
          <p15:clr>
            <a:srgbClr val="FBAE40"/>
          </p15:clr>
        </p15:guide>
        <p15:guide id="11" orient="horz" pos="2636" userDrawn="1">
          <p15:clr>
            <a:srgbClr val="FBAE40"/>
          </p15:clr>
        </p15:guide>
        <p15:guide id="12" orient="horz" pos="25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88950" y="1413936"/>
            <a:ext cx="3578577" cy="1675641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4295424" y="1413936"/>
            <a:ext cx="3584221" cy="1683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5"/>
          </p:nvPr>
        </p:nvSpPr>
        <p:spPr>
          <a:xfrm>
            <a:off x="8134521" y="1413936"/>
            <a:ext cx="3579112" cy="1683297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5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4301070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8135058" y="3259666"/>
            <a:ext cx="3578577" cy="2861734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4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7384" userDrawn="1">
          <p15:clr>
            <a:srgbClr val="FBAE40"/>
          </p15:clr>
        </p15:guide>
        <p15:guide id="8" pos="301" userDrawn="1">
          <p15:clr>
            <a:srgbClr val="FBAE40"/>
          </p15:clr>
        </p15:guide>
        <p15:guide id="9" pos="5120" userDrawn="1">
          <p15:clr>
            <a:srgbClr val="FBAE40"/>
          </p15:clr>
        </p15:guide>
        <p15:guide id="10" pos="4968" userDrawn="1">
          <p15:clr>
            <a:srgbClr val="FBAE40"/>
          </p15:clr>
        </p15:guide>
        <p15:guide id="11" pos="2704" userDrawn="1">
          <p15:clr>
            <a:srgbClr val="FBAE40"/>
          </p15:clr>
        </p15:guide>
        <p15:guide id="12" pos="25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88950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3352802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6220182" y="1413936"/>
            <a:ext cx="2619020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9096213" y="1413936"/>
            <a:ext cx="2617423" cy="1302299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16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488948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9"/>
          </p:nvPr>
        </p:nvSpPr>
        <p:spPr>
          <a:xfrm>
            <a:off x="3352803" y="2895604"/>
            <a:ext cx="2619021" cy="3225799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dirty="0" smtClean="0">
                <a:solidFill>
                  <a:srgbClr val="404040"/>
                </a:solidFill>
              </a:defRPr>
            </a:lvl1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40"/>
          </p:nvPr>
        </p:nvSpPr>
        <p:spPr>
          <a:xfrm>
            <a:off x="6220180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9094612" y="2887134"/>
            <a:ext cx="2619021" cy="3234266"/>
          </a:xfrm>
        </p:spPr>
        <p:txBody>
          <a:bodyPr vert="horz" lIns="0" tIns="0" rIns="0" bIns="0" rtlCol="0">
            <a:normAutofit/>
          </a:bodyPr>
          <a:lstStyle>
            <a:lvl1pPr>
              <a:buFontTx/>
              <a:buNone/>
              <a:defRPr lang="en-US" sz="1200" smtClean="0">
                <a:solidFill>
                  <a:srgbClr val="404040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R="0" lvl="0" indent="0" fontAlgn="auto">
              <a:lnSpc>
                <a:spcPct val="100000"/>
              </a:lnSpc>
              <a:buClrTx/>
              <a:buSzTx/>
              <a:buNone/>
              <a:tabLst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1960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3768" userDrawn="1">
          <p15:clr>
            <a:srgbClr val="FBAE40"/>
          </p15:clr>
        </p15:guide>
        <p15:guide id="12" pos="39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204657" y="1413933"/>
            <a:ext cx="5508976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" y="1413933"/>
            <a:ext cx="5971817" cy="4715934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72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  <p15:guide id="9" pos="3768" userDrawn="1">
          <p15:clr>
            <a:srgbClr val="FBAE40"/>
          </p15:clr>
        </p15:guide>
        <p15:guide id="10" pos="39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without Dividing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50051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345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88" userDrawn="1">
          <p15:clr>
            <a:srgbClr val="FBAE40"/>
          </p15:clr>
        </p15:guide>
        <p15:guide id="4" orient="horz" pos="3840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4322170"/>
            <a:ext cx="12191496" cy="25358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00" y="5927742"/>
            <a:ext cx="1154478" cy="359999"/>
          </a:xfrm>
          <a:prstGeom prst="rect">
            <a:avLst/>
          </a:prstGeom>
        </p:spPr>
      </p:pic>
      <p:sp>
        <p:nvSpPr>
          <p:cNvPr id="1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8948" y="1799485"/>
            <a:ext cx="11224685" cy="10925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9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Headline.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8" y="2916667"/>
            <a:ext cx="1122468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Single or Double-Line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pic>
        <p:nvPicPr>
          <p:cNvPr id="14" name="Bild 8" descr="BMWMINIRR_5fbg Kopie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70" y="6137292"/>
            <a:ext cx="1724211" cy="36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92111" y="5431512"/>
            <a:ext cx="1620000" cy="3194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  <a:defRPr lang="de-DE" sz="1100" b="1" i="0" baseline="0" dirty="0" smtClean="0">
                <a:latin typeface="BMW Group Condensed Bold"/>
                <a:ea typeface="BMW Type Global Pro Regular" pitchFamily="2" charset="0"/>
                <a:cs typeface="BMW Group Condensed Bold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de-DE" dirty="0"/>
              <a:t>Department | Date</a:t>
            </a:r>
          </a:p>
        </p:txBody>
      </p:sp>
      <p:pic>
        <p:nvPicPr>
          <p:cNvPr id="13" name="Bild 7" descr="WortmarkeBMWGROUP Kopie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927742"/>
            <a:ext cx="75773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14"/>
          <p:cNvSpPr txBox="1"/>
          <p:nvPr userDrawn="1"/>
        </p:nvSpPr>
        <p:spPr>
          <a:xfrm>
            <a:off x="391291" y="6282548"/>
            <a:ext cx="2230445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300" kern="1200" dirty="0">
                <a:solidFill>
                  <a:schemeClr val="tx1"/>
                </a:solidFill>
                <a:latin typeface="BMW Group Light" pitchFamily="2" charset="0"/>
                <a:ea typeface="+mn-ea"/>
                <a:cs typeface="BMW Group Light" pitchFamily="2" charset="0"/>
              </a:rPr>
              <a:t>Financial Services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79" userDrawn="1">
          <p15:clr>
            <a:srgbClr val="FBAE40"/>
          </p15:clr>
        </p15:guide>
        <p15:guide id="2" orient="horz" pos="1128" userDrawn="1">
          <p15:clr>
            <a:srgbClr val="FBAE40"/>
          </p15:clr>
        </p15:guide>
        <p15:guide id="3" orient="horz" pos="3544" userDrawn="1">
          <p15:clr>
            <a:srgbClr val="FBAE40"/>
          </p15:clr>
        </p15:guide>
        <p15:guide id="4" orient="horz" pos="1832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37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8"/>
          <p:cNvSpPr/>
          <p:nvPr userDrawn="1"/>
        </p:nvSpPr>
        <p:spPr>
          <a:xfrm>
            <a:off x="0" y="0"/>
            <a:ext cx="12192000" cy="62949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rgbClr val="E4E8EE"/>
              </a:gs>
            </a:gsLst>
            <a:lin ang="1662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Next_100_Years_Signet.png"/>
          <p:cNvPicPr>
            <a:picLocks noChangeAspect="1"/>
          </p:cNvPicPr>
          <p:nvPr userDrawn="1"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0" t="31947" r="48537" b="3"/>
          <a:stretch/>
        </p:blipFill>
        <p:spPr>
          <a:xfrm>
            <a:off x="4664261" y="1"/>
            <a:ext cx="7527739" cy="6330218"/>
          </a:xfrm>
          <a:prstGeom prst="rect">
            <a:avLst/>
          </a:prstGeom>
        </p:spPr>
      </p:pic>
      <p:sp>
        <p:nvSpPr>
          <p:cNvPr id="8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88949" y="1412875"/>
            <a:ext cx="2989019" cy="9246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7200"/>
              </a:lnSpc>
              <a:spcBef>
                <a:spcPts val="0"/>
              </a:spcBef>
              <a:buNone/>
              <a:defRPr sz="72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01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88948" y="2362896"/>
            <a:ext cx="11224685" cy="54886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cap="all" baseline="0">
                <a:solidFill>
                  <a:srgbClr val="667084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Chapter.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36" userDrawn="1">
          <p15:clr>
            <a:srgbClr val="FBAE40"/>
          </p15:clr>
        </p15:guide>
        <p15:guide id="2" orient="horz" pos="887" userDrawn="1">
          <p15:clr>
            <a:srgbClr val="FBAE40"/>
          </p15:clr>
        </p15:guide>
        <p15:guide id="3" pos="7384" userDrawn="1">
          <p15:clr>
            <a:srgbClr val="FBAE40"/>
          </p15:clr>
        </p15:guide>
        <p15:guide id="4" pos="30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 baseline="0"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301" userDrawn="1">
          <p15:clr>
            <a:srgbClr val="FBAE40"/>
          </p15:clr>
        </p15:guide>
        <p15:guide id="2" pos="7384" userDrawn="1">
          <p15:clr>
            <a:srgbClr val="FBAE40"/>
          </p15:clr>
        </p15:guide>
        <p15:guide id="3" orient="horz" pos="216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orient="horz" pos="890" userDrawn="1">
          <p15:clr>
            <a:srgbClr val="FBAE40"/>
          </p15:clr>
        </p15:guide>
        <p15:guide id="6" orient="horz" pos="3858" userDrawn="1">
          <p15:clr>
            <a:srgbClr val="FBAE40"/>
          </p15:clr>
        </p15:guide>
        <p15:guide id="7" orient="horz" pos="4260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11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6" t="46096" r="-1521" b="2091"/>
          <a:stretch/>
        </p:blipFill>
        <p:spPr>
          <a:xfrm>
            <a:off x="-9832" y="0"/>
            <a:ext cx="6028267" cy="629390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/>
          </p:nvPr>
        </p:nvSpPr>
        <p:spPr>
          <a:xfrm>
            <a:off x="488948" y="1413933"/>
            <a:ext cx="11224685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01" userDrawn="1">
          <p15:clr>
            <a:srgbClr val="FBAE40"/>
          </p15:clr>
        </p15:guide>
        <p15:guide id="8" pos="7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8948" y="1413933"/>
            <a:ext cx="5486400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193368" y="1413933"/>
            <a:ext cx="5520267" cy="47074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6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pos="30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with Sub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/>
          </p:nvPr>
        </p:nvSpPr>
        <p:spPr>
          <a:xfrm>
            <a:off x="6193368" y="1795463"/>
            <a:ext cx="5520267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3"/>
          </p:nvPr>
        </p:nvSpPr>
        <p:spPr>
          <a:xfrm>
            <a:off x="488948" y="1795463"/>
            <a:ext cx="5486400" cy="43259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88950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93368" y="1412875"/>
            <a:ext cx="5486400" cy="3238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orient="horz" pos="4042" userDrawn="1">
          <p15:clr>
            <a:srgbClr val="FBAE40"/>
          </p15:clr>
        </p15:guide>
        <p15:guide id="6" orient="horz" pos="4260" userDrawn="1">
          <p15:clr>
            <a:srgbClr val="FBAE40"/>
          </p15:clr>
        </p15:guide>
        <p15:guide id="7" pos="3897" userDrawn="1">
          <p15:clr>
            <a:srgbClr val="FBAE40"/>
          </p15:clr>
        </p15:guide>
        <p15:guide id="8" pos="3769" userDrawn="1">
          <p15:clr>
            <a:srgbClr val="FBAE40"/>
          </p15:clr>
        </p15:guide>
        <p15:guide id="9" pos="7384" userDrawn="1">
          <p15:clr>
            <a:srgbClr val="FBAE40"/>
          </p15:clr>
        </p15:guide>
        <p15:guide id="10" orient="horz" pos="1131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  <p15:guide id="12" pos="3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dirty="0"/>
              <a:t>Subject | Department | 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6"/>
          </p:nvPr>
        </p:nvSpPr>
        <p:spPr>
          <a:xfrm>
            <a:off x="488948" y="1413933"/>
            <a:ext cx="11224685" cy="4707467"/>
          </a:xfrm>
          <a:pattFill prst="wdUpDiag">
            <a:fgClr>
              <a:srgbClr val="BFBFBF"/>
            </a:fgClr>
            <a:bgClr>
              <a:schemeClr val="bg1"/>
            </a:bgClr>
          </a:pattFill>
        </p:spPr>
        <p:txBody>
          <a:bodyPr tIns="540000"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orient="horz" pos="890" userDrawn="1">
          <p15:clr>
            <a:srgbClr val="FBAE40"/>
          </p15:clr>
        </p15:guide>
        <p15:guide id="4" orient="horz" pos="3858" userDrawn="1">
          <p15:clr>
            <a:srgbClr val="FBAE40"/>
          </p15:clr>
        </p15:guide>
        <p15:guide id="5" pos="301" userDrawn="1">
          <p15:clr>
            <a:srgbClr val="FBAE40"/>
          </p15:clr>
        </p15:guide>
        <p15:guide id="6" pos="7384" userDrawn="1">
          <p15:clr>
            <a:srgbClr val="FBAE40"/>
          </p15:clr>
        </p15:guide>
        <p15:guide id="7" orient="horz" pos="4042" userDrawn="1">
          <p15:clr>
            <a:srgbClr val="FBAE40"/>
          </p15:clr>
        </p15:guide>
        <p15:guide id="8" orient="horz" pos="42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en-US" noProof="0" dirty="0"/>
              <a:t>Click to edit Master title style.</a:t>
            </a:r>
            <a:br>
              <a:rPr lang="en-US" noProof="0" dirty="0"/>
            </a:br>
            <a:r>
              <a:rPr lang="en-US" noProof="0" dirty="0"/>
              <a:t>Second Line Lorem Ipsum.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5" y="1413933"/>
            <a:ext cx="12192003" cy="5444068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lIns="0" tIns="540000" rIns="0" bIns="0" rtlCol="0" anchor="ctr" anchorCtr="0">
            <a:noAutofit/>
          </a:bodyPr>
          <a:lstStyle>
            <a:lvl1pPr algn="ctr">
              <a:buFontTx/>
              <a:buNone/>
              <a:defRPr lang="en-US" sz="2000">
                <a:ea typeface="BMW Type Global Pro Regular" pitchFamily="2" charset="0"/>
                <a:cs typeface="BMW Group" pitchFamily="2" charset="0"/>
              </a:defRPr>
            </a:lvl1pPr>
          </a:lstStyle>
          <a:p>
            <a:pPr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orient="horz" pos="216" userDrawn="1">
          <p15:clr>
            <a:srgbClr val="FBAE40"/>
          </p15:clr>
        </p15:guide>
        <p15:guide id="3" pos="301" userDrawn="1">
          <p15:clr>
            <a:srgbClr val="FBAE40"/>
          </p15:clr>
        </p15:guide>
        <p15:guide id="4" pos="7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88949" y="6425350"/>
            <a:ext cx="9851675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rgbClr val="404040"/>
                </a:solidFill>
              </a:defRPr>
            </a:lvl1pPr>
          </a:lstStyle>
          <a:p>
            <a:pPr algn="l"/>
            <a:r>
              <a:rPr lang="en-GB" noProof="0" dirty="0"/>
              <a:t>Subject | Department | Date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586156" y="6425347"/>
            <a:ext cx="1127477" cy="33178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404040"/>
                </a:solidFill>
              </a:defRPr>
            </a:lvl1pPr>
          </a:lstStyle>
          <a:p>
            <a:r>
              <a:rPr lang="en-US" noProof="0" dirty="0"/>
              <a:t>Page </a:t>
            </a:r>
            <a:fld id="{AA807A42-CF27-4B84-8583-18EBE41834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18"/>
            </p:custDataLst>
          </p:nvPr>
        </p:nvSpPr>
        <p:spPr>
          <a:xfrm>
            <a:off x="-1693333" y="-127000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48" y="347184"/>
            <a:ext cx="11224685" cy="7014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lnSpc>
                <a:spcPts val="2700"/>
              </a:lnSpc>
            </a:pPr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8" r:id="rId3"/>
    <p:sldLayoutId id="2147483749" r:id="rId4"/>
    <p:sldLayoutId id="2147483752" r:id="rId5"/>
    <p:sldLayoutId id="2147483750" r:id="rId6"/>
    <p:sldLayoutId id="2147483751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65" r:id="rId14"/>
    <p:sldLayoutId id="2147483762" r:id="rId15"/>
    <p:sldLayoutId id="2147483764" r:id="rId16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lang="de-DE" sz="2600" b="1" kern="1200" cap="all" baseline="0" smtClean="0">
          <a:solidFill>
            <a:srgbClr val="92A2BD"/>
          </a:solidFill>
          <a:latin typeface="+mj-lt"/>
          <a:ea typeface="+mn-ea"/>
          <a:cs typeface="+mn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8949" y="1412875"/>
            <a:ext cx="4125092" cy="924620"/>
          </a:xfrm>
        </p:spPr>
        <p:txBody>
          <a:bodyPr/>
          <a:lstStyle/>
          <a:p>
            <a:r>
              <a:rPr lang="en-US" b="0" dirty="0" smtClean="0">
                <a:solidFill>
                  <a:srgbClr val="404040"/>
                </a:solidFill>
                <a:latin typeface="BMW Group Condensed" panose="020B0606020202020204" pitchFamily="34" charset="0"/>
              </a:rPr>
              <a:t>EP011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488948" y="2362896"/>
            <a:ext cx="10849611" cy="123110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666666"/>
                </a:solidFill>
                <a:latin typeface="BMW Group Condensed" panose="020B0606020202020204" pitchFamily="34" charset="0"/>
              </a:rPr>
              <a:t>EPIC: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Submission.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EP011-S002-PK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Easy Finance App User I want to view my submitted application status in App so that I can take next step based on BMW Evaluation. </a:t>
            </a:r>
            <a:r>
              <a:rPr lang="en-US" dirty="0">
                <a:solidFill>
                  <a:srgbClr val="FF0000"/>
                </a:solidFill>
              </a:rPr>
              <a:t>Dependency with Story EP011-S001-PK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 has pre-installed the Easy Finance App in his/her mobile devices. 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has Active Internet Connection &amp;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T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elecom Connection.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 Accepted T&amp;C to receive SMS &amp; App push notifications.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User Must have submitted Loan application using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</a:rPr>
              <a:t> Must have an open application that is submitted and waiting Feedback from BMW and (or) from BMW Dealer. 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User is able to view his/her application status in real-time with push notification &amp; SMS Notifications.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Ref. to Mockup for more details.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9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EP011-S002-PK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7165" y="1738587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6671" y="2161307"/>
            <a:ext cx="2217042" cy="294105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My Open Applications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68973" y="1731061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58479" y="2153782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58479" y="2875234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58479" y="3596686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8479" y="4311872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7333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Home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92130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35037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Chat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03855" y="5774412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72069" y="5774412"/>
            <a:ext cx="385302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…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33915" y="2780818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#3424324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F0"/>
                </a:solidFill>
                <a:latin typeface="BMW Group Condensed" panose="020B0606020202020204" pitchFamily="34" charset="0"/>
              </a:rPr>
              <a:t>Submitted</a:t>
            </a:r>
            <a:endParaRPr lang="en-US" sz="1000" dirty="0">
              <a:solidFill>
                <a:srgbClr val="00B0F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8479" y="5573861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68972" y="1731061"/>
            <a:ext cx="2596055" cy="2987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Detail </a:t>
            </a:r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Page </a:t>
            </a:r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View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31709" y="3563445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#5345345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50"/>
                </a:solidFill>
                <a:latin typeface="BMW Group Condensed" panose="020B0606020202020204" pitchFamily="34" charset="0"/>
              </a:rPr>
              <a:t>Approved</a:t>
            </a:r>
            <a:endParaRPr lang="en-US" sz="800" dirty="0">
              <a:solidFill>
                <a:srgbClr val="00B05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22520" y="4391633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#0957867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Denied</a:t>
            </a:r>
            <a:endParaRPr lang="en-US" sz="800" dirty="0">
              <a:solidFill>
                <a:srgbClr val="C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EP011-S003-PK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Easy Finance App User I want to submit my returned loan application from App so that my vehicle loan application can be reevaluated by BMW. </a:t>
            </a:r>
            <a:r>
              <a:rPr lang="en-US" dirty="0">
                <a:solidFill>
                  <a:srgbClr val="FF0000"/>
                </a:solidFill>
              </a:rPr>
              <a:t>Dependency with Story </a:t>
            </a:r>
            <a:r>
              <a:rPr lang="en-US" dirty="0" smtClean="0">
                <a:solidFill>
                  <a:srgbClr val="FF0000"/>
                </a:solidFill>
              </a:rPr>
              <a:t>EP011-S001-PK &amp; EP011-S002-PK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Assumptions</a:t>
            </a:r>
            <a:r>
              <a:rPr lang="en-US" sz="1600" u="sng" dirty="0">
                <a:solidFill>
                  <a:srgbClr val="00B0F0"/>
                </a:solidFill>
                <a:latin typeface="+mj-lt"/>
              </a:rPr>
              <a:t>:</a:t>
            </a:r>
          </a:p>
          <a:p>
            <a:r>
              <a:rPr lang="en-US" sz="1600" dirty="0" smtClean="0">
                <a:solidFill>
                  <a:srgbClr val="172B4D"/>
                </a:solidFill>
              </a:rPr>
              <a:t>Users Initial Independent Application request has been returned to application due to insufficient Credit Score.</a:t>
            </a:r>
          </a:p>
          <a:p>
            <a:endParaRPr lang="en-US" sz="1600" dirty="0" smtClean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User Must have submitted Loan application using Easy Finance App.</a:t>
            </a:r>
          </a:p>
          <a:p>
            <a:r>
              <a:rPr lang="en-US" sz="1600" dirty="0">
                <a:solidFill>
                  <a:srgbClr val="172B4D"/>
                </a:solidFill>
              </a:rPr>
              <a:t>User</a:t>
            </a:r>
            <a:r>
              <a:rPr lang="en-US" sz="1600" dirty="0" smtClean="0">
                <a:solidFill>
                  <a:srgbClr val="172B4D"/>
                </a:solidFill>
              </a:rPr>
              <a:t> Must have an open resubmitted application that is submitted and waiting Feedback from BMW and (or) from BMW Dealer. </a:t>
            </a:r>
          </a:p>
          <a:p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user is allowed to resubmit the Returned applicant with co-borrower’s information and proof documents for review.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Refer to </a:t>
            </a:r>
            <a:r>
              <a:rPr lang="en-US" dirty="0">
                <a:solidFill>
                  <a:srgbClr val="172B4D"/>
                </a:solidFill>
                <a:latin typeface="+mj-lt"/>
              </a:rPr>
              <a:t>Story EP011-S001-PK &amp;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EP011-S002-PK for Co-Borrower and Guarantor process. 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indent="-342900">
              <a:buFont typeface="Symbol" panose="05050102010706020507" pitchFamily="18" charset="2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F&amp;I </a:t>
            </a:r>
            <a:r>
              <a:rPr lang="en-US" b="1" dirty="0">
                <a:solidFill>
                  <a:srgbClr val="FF0000"/>
                </a:solidFill>
              </a:rPr>
              <a:t>should review the application before passing through the request </a:t>
            </a:r>
            <a:r>
              <a:rPr lang="en-US" altLang="zh-CN" b="1" dirty="0">
                <a:solidFill>
                  <a:srgbClr val="FF0000"/>
                </a:solidFill>
              </a:rPr>
              <a:t>to GCAP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Refer to Mockup for more details. 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EP011-S003-PK 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255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22135" y="1710947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Congratulations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!!!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BMW</a:t>
            </a: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Easy Finance Application  has been Submitted Successfully.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Come Back Check your Application Status!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Call Us if you had any Queries</a:t>
            </a: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94589" y="4839387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6761" y="564843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Proceed to Submit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6761" y="2143432"/>
            <a:ext cx="2217042" cy="210410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Handling Page.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This is where all the uploaded Documents are previewed &amp; Approved.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9695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9201" y="5084484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Application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99201" y="213590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99201" y="2857359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99201" y="3578811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99201" y="429399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99201" y="5490779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Cancel </a:t>
            </a:r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&amp; Set Status to Draft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94589" y="524966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42882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32388" y="2143432"/>
            <a:ext cx="2217042" cy="294105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My Open Applications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33050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Home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87847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030754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Chat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99572" y="5756537"/>
            <a:ext cx="584293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Me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167786" y="5756537"/>
            <a:ext cx="385302" cy="35657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…</a:t>
            </a:r>
            <a:endParaRPr lang="en-US" sz="12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29632" y="2762943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#3424324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F0"/>
                </a:solidFill>
                <a:latin typeface="BMW Group Condensed" panose="020B0606020202020204" pitchFamily="34" charset="0"/>
              </a:rPr>
              <a:t>Submitted</a:t>
            </a:r>
            <a:endParaRPr lang="en-US" sz="1000" dirty="0">
              <a:solidFill>
                <a:srgbClr val="00B0F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127426" y="3545570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#5345345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00B050"/>
                </a:solidFill>
                <a:latin typeface="BMW Group Condensed" panose="020B0606020202020204" pitchFamily="34" charset="0"/>
              </a:rPr>
              <a:t>Approved</a:t>
            </a:r>
            <a:endParaRPr lang="en-US" sz="800" dirty="0">
              <a:solidFill>
                <a:srgbClr val="00B05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118237" y="4373758"/>
            <a:ext cx="2217042" cy="691877"/>
          </a:xfrm>
          <a:prstGeom prst="rect">
            <a:avLst/>
          </a:prstGeom>
          <a:solidFill>
            <a:srgbClr val="FFEA99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#0957867</a:t>
            </a: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Submitted: 2018/10/14		                </a:t>
            </a:r>
            <a:r>
              <a:rPr lang="en-US" sz="10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Denied</a:t>
            </a:r>
            <a:endParaRPr lang="en-US" sz="800" dirty="0">
              <a:solidFill>
                <a:srgbClr val="C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EP011-S003-PK 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0621" y="1048658"/>
            <a:ext cx="10773103" cy="5307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Dealer Front End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5931" y="1608083"/>
            <a:ext cx="10026869" cy="30269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 Data: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5117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Profile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Data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0334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&amp;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Binding Offer Data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5552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Authentication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/ 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Authorization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&amp; Review Data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/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++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Attachments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5931" y="4942239"/>
            <a:ext cx="2354317" cy="5044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 </a:t>
            </a: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2855" y="4942239"/>
            <a:ext cx="2354317" cy="50449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2406" y="5758748"/>
            <a:ext cx="1881352" cy="420414"/>
          </a:xfrm>
          <a:prstGeom prst="rect">
            <a:avLst/>
          </a:prstGeom>
          <a:solidFill>
            <a:srgbClr val="FECB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Return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for Update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91448" y="5758748"/>
            <a:ext cx="1881352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Request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3364" y="5755759"/>
            <a:ext cx="1881352" cy="420414"/>
          </a:xfrm>
          <a:prstGeom prst="rect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Approve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6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EP011: Application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</a:t>
            </a:r>
            <a:r>
              <a:rPr lang="en-US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-S001</a:t>
            </a:r>
            <a:r>
              <a:rPr lang="en-US" altLang="zh-CN" dirty="0" smtClean="0">
                <a:solidFill>
                  <a:srgbClr val="0070C0"/>
                </a:solidFill>
              </a:rPr>
              <a:t>-PK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a Easy Finance App User I want to submit my </a:t>
            </a:r>
            <a:r>
              <a:rPr lang="en-US" dirty="0" smtClean="0"/>
              <a:t>loan application from App </a:t>
            </a:r>
            <a:r>
              <a:rPr lang="en-US" dirty="0"/>
              <a:t>so that my </a:t>
            </a:r>
            <a:r>
              <a:rPr lang="en-US" dirty="0" smtClean="0"/>
              <a:t>vehicle </a:t>
            </a:r>
            <a:r>
              <a:rPr lang="en-US" dirty="0"/>
              <a:t>loan Application be can be evaluated by </a:t>
            </a:r>
            <a:r>
              <a:rPr lang="en-US" dirty="0" smtClean="0"/>
              <a:t>BMW  </a:t>
            </a:r>
            <a:r>
              <a:rPr lang="en-US" altLang="zh-CN" dirty="0" smtClean="0"/>
              <a:t>- </a:t>
            </a:r>
            <a:r>
              <a:rPr lang="en-US" altLang="zh-CN" dirty="0" smtClean="0">
                <a:solidFill>
                  <a:srgbClr val="C00000"/>
                </a:solidFill>
              </a:rPr>
              <a:t>Dependency with Epic 10 (Document Handling).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</a:t>
            </a:r>
            <a:r>
              <a:rPr lang="en-US" altLang="zh-CN" dirty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-S002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As a Easy Finance App User I want to </a:t>
            </a:r>
            <a:r>
              <a:rPr lang="en-US" dirty="0" smtClean="0"/>
              <a:t>view my submitted application status in App so that I can take next step based on BMW Evaluation. </a:t>
            </a:r>
            <a:r>
              <a:rPr lang="en-US" dirty="0" smtClean="0">
                <a:solidFill>
                  <a:srgbClr val="C00000"/>
                </a:solidFill>
              </a:rPr>
              <a:t>Dependency with </a:t>
            </a:r>
            <a:r>
              <a:rPr lang="en-US" dirty="0">
                <a:solidFill>
                  <a:srgbClr val="C00000"/>
                </a:solidFill>
              </a:rPr>
              <a:t>Story </a:t>
            </a:r>
            <a:r>
              <a:rPr lang="en-US" dirty="0" smtClean="0">
                <a:solidFill>
                  <a:srgbClr val="C00000"/>
                </a:solidFill>
              </a:rPr>
              <a:t>EP011-S001-PK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Story ID: E</a:t>
            </a:r>
            <a:r>
              <a:rPr lang="en-US" altLang="zh-CN" dirty="0">
                <a:solidFill>
                  <a:srgbClr val="0070C0"/>
                </a:solidFill>
              </a:rPr>
              <a:t>P011</a:t>
            </a:r>
            <a:r>
              <a:rPr lang="en-US" dirty="0" smtClean="0">
                <a:solidFill>
                  <a:srgbClr val="0070C0"/>
                </a:solidFill>
              </a:rPr>
              <a:t>-S003</a:t>
            </a:r>
            <a:r>
              <a:rPr lang="en-US" altLang="zh-CN" dirty="0" smtClean="0">
                <a:solidFill>
                  <a:srgbClr val="0070C0"/>
                </a:solidFill>
              </a:rPr>
              <a:t>-PK 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As a Easy Finance App User I want to submit my returned loan application from App so that my vehicle loan application can be reevaluated by BMW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Dependency with Story </a:t>
            </a:r>
            <a:r>
              <a:rPr lang="en-US" dirty="0" smtClean="0">
                <a:solidFill>
                  <a:srgbClr val="C00000"/>
                </a:solidFill>
              </a:rPr>
              <a:t>EP011-S001-PK; </a:t>
            </a:r>
            <a:r>
              <a:rPr lang="en-US" dirty="0">
                <a:solidFill>
                  <a:srgbClr val="C00000"/>
                </a:solidFill>
              </a:rPr>
              <a:t>Dependency with Story </a:t>
            </a:r>
            <a:r>
              <a:rPr lang="en-US" dirty="0" smtClean="0">
                <a:solidFill>
                  <a:srgbClr val="C00000"/>
                </a:solidFill>
              </a:rPr>
              <a:t>EP011-S002-PK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</a:t>
            </a:r>
            <a:r>
              <a:rPr lang="en-US" dirty="0" smtClean="0"/>
              <a:t>ES-S001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875574"/>
            <a:ext cx="11224685" cy="6001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 Easy Finance App User I want to submit my loan application from App so that my vehicle loan Application be can be evaluated by BMW  - Dependency with Epic 10 (Document Handling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Assumptions:</a:t>
            </a:r>
          </a:p>
          <a:p>
            <a:r>
              <a:rPr lang="en-US" altLang="zh-CN" sz="1600" dirty="0" smtClean="0">
                <a:solidFill>
                  <a:srgbClr val="172B4D"/>
                </a:solidFill>
                <a:latin typeface="+mj-lt"/>
              </a:rPr>
              <a:t>User has passed/completed all the steps before document handling </a:t>
            </a:r>
            <a:r>
              <a:rPr lang="en-US" altLang="zh-CN" sz="1600" dirty="0">
                <a:solidFill>
                  <a:srgbClr val="172B4D"/>
                </a:solidFill>
                <a:latin typeface="+mj-lt"/>
              </a:rPr>
              <a:t>and </a:t>
            </a:r>
            <a:r>
              <a:rPr lang="en-US" sz="1600" dirty="0">
                <a:solidFill>
                  <a:srgbClr val="172B4D"/>
                </a:solidFill>
                <a:latin typeface="+mj-lt"/>
              </a:rPr>
              <a:t> uploaded all necessary documents as needed.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User is Using Easy Finance App to submit the application for BMW Evaluation. </a:t>
            </a: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B0F0"/>
                </a:solidFill>
                <a:latin typeface="+mj-lt"/>
              </a:rPr>
              <a:t>Pre-Conditions: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</a:rPr>
              <a:t>Easy Finance App user has filled in all mandatory information and completed all necessary steps before application Submission.</a:t>
            </a:r>
            <a:endParaRPr lang="en-US" sz="1600" dirty="0">
              <a:solidFill>
                <a:srgbClr val="172B4D"/>
              </a:solidFill>
            </a:endParaRP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Easy Finance App user is enabled to receive SMS / Push notification upon Application Submission.</a:t>
            </a:r>
          </a:p>
          <a:p>
            <a:r>
              <a:rPr lang="en-US" sz="1600" dirty="0" smtClean="0">
                <a:solidFill>
                  <a:srgbClr val="172B4D"/>
                </a:solidFill>
                <a:latin typeface="+mj-lt"/>
              </a:rPr>
              <a:t>Fixed Application Status is Synchronized across various systems involved i.e., DFE, Easy Finance APP Administration portal etc.,</a:t>
            </a:r>
            <a:endParaRPr lang="en-US" sz="1600" dirty="0">
              <a:latin typeface="+mj-lt"/>
            </a:endParaRPr>
          </a:p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  <a:latin typeface="+mj-lt"/>
              </a:rPr>
              <a:t>Acceptance Criteria: </a:t>
            </a:r>
          </a:p>
          <a:p>
            <a:pPr marL="0" lvl="0" indent="0">
              <a:buNone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The story is complete when below criteria are met: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Easy Finance App user is faced with options to Submit Application and proceed to next phase with a Submit, Back &amp; Cancel buttons.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F&amp;I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should review the application before passing through the request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to GCAP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. </a:t>
            </a:r>
            <a:endParaRPr lang="en-US" b="1" dirty="0" smtClean="0">
              <a:solidFill>
                <a:srgbClr val="FF0000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Application Status is set to “</a:t>
            </a:r>
            <a:r>
              <a:rPr lang="en-US" u="sng" dirty="0" smtClean="0">
                <a:solidFill>
                  <a:srgbClr val="172B4D"/>
                </a:solidFill>
                <a:latin typeface="+mj-lt"/>
              </a:rPr>
              <a:t>Application Submitted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” and prompted to Potential Customer. 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BMW’s Internal SF Application GCAP will receive Application submitted by Potential customer from Easy Finance App. </a:t>
            </a:r>
          </a:p>
          <a:p>
            <a:pPr marL="52668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GCAP Automatically reviews the application with pre-set BMW’s Business Policy Rule Matrix to Score the application.</a:t>
            </a:r>
          </a:p>
          <a:p>
            <a:pPr marL="526687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172B4D"/>
                </a:solidFill>
                <a:latin typeface="+mj-lt"/>
              </a:rPr>
              <a:t>Based in GCAP’s Scoring Application Status is set to one of the 3 status and </a:t>
            </a:r>
          </a:p>
          <a:p>
            <a:pPr marL="363787" lvl="2" indent="0">
              <a:buNone/>
            </a:pPr>
            <a:r>
              <a:rPr lang="en-US" dirty="0">
                <a:solidFill>
                  <a:srgbClr val="172B4D"/>
                </a:solidFill>
                <a:latin typeface="+mj-lt"/>
              </a:rPr>
              <a:t>	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Auto Approved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(or) 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Auto Declined 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(or) </a:t>
            </a:r>
            <a:r>
              <a:rPr lang="en-US" b="1" u="sng" dirty="0" smtClean="0">
                <a:solidFill>
                  <a:srgbClr val="172B4D"/>
                </a:solidFill>
                <a:latin typeface="+mj-lt"/>
              </a:rPr>
              <a:t>Send Back: Add Co-borrower</a:t>
            </a:r>
            <a:r>
              <a:rPr lang="en-US" dirty="0" smtClean="0">
                <a:solidFill>
                  <a:srgbClr val="172B4D"/>
                </a:solidFill>
                <a:latin typeface="+mj-lt"/>
              </a:rPr>
              <a:t>.</a:t>
            </a:r>
          </a:p>
          <a:p>
            <a:pPr marL="342900" lvl="0" indent="-342900">
              <a:buAutoNum type="arabicPeriod"/>
            </a:pPr>
            <a:endParaRPr lang="en-US" dirty="0" smtClean="0">
              <a:solidFill>
                <a:srgbClr val="172B4D"/>
              </a:solidFill>
              <a:latin typeface="+mj-lt"/>
            </a:endParaRPr>
          </a:p>
          <a:p>
            <a:pPr marL="342900" lvl="0" indent="-342900">
              <a:buAutoNum type="arabicPeriod"/>
            </a:pPr>
            <a:endParaRPr lang="en-US" dirty="0">
              <a:solidFill>
                <a:srgbClr val="172B4D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529756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268610" y="1529757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94127" y="2010854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2" name="Oval 11"/>
          <p:cNvSpPr/>
          <p:nvPr/>
        </p:nvSpPr>
        <p:spPr>
          <a:xfrm>
            <a:off x="10268610" y="2010855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94127" y="249195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5" name="Oval 14"/>
          <p:cNvSpPr/>
          <p:nvPr/>
        </p:nvSpPr>
        <p:spPr>
          <a:xfrm>
            <a:off x="10268610" y="249195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0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Cont.</a:t>
            </a:r>
            <a:r>
              <a:rPr lang="zh-CN" altLang="en-US" dirty="0" smtClean="0"/>
              <a:t>）</a:t>
            </a:r>
            <a:r>
              <a:rPr lang="en-US" dirty="0" smtClean="0"/>
              <a:t>Story </a:t>
            </a:r>
            <a:r>
              <a:rPr lang="en-US" dirty="0"/>
              <a:t>ID: ES-S001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698091"/>
            <a:ext cx="11224685" cy="5860026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u="sng" dirty="0">
                <a:solidFill>
                  <a:srgbClr val="00B0F0"/>
                </a:solidFill>
              </a:rPr>
              <a:t>Acceptance </a:t>
            </a:r>
            <a:r>
              <a:rPr lang="en-US" sz="1600" u="sng" dirty="0" smtClean="0">
                <a:solidFill>
                  <a:srgbClr val="00B0F0"/>
                </a:solidFill>
              </a:rPr>
              <a:t>Criteria</a:t>
            </a:r>
          </a:p>
          <a:p>
            <a:pPr marL="0" lvl="0" indent="0">
              <a:buNone/>
            </a:pPr>
            <a:r>
              <a:rPr lang="en-US" sz="1500" dirty="0" smtClean="0">
                <a:solidFill>
                  <a:srgbClr val="172B4D"/>
                </a:solidFill>
              </a:rPr>
              <a:t>Potential </a:t>
            </a:r>
            <a:r>
              <a:rPr lang="en-US" sz="1500" dirty="0">
                <a:solidFill>
                  <a:srgbClr val="172B4D"/>
                </a:solidFill>
              </a:rPr>
              <a:t>Customer is notified with SMS &amp; Push Notification from Easy Finance App about his/her Application Status. Same Status is maintained and DEF and </a:t>
            </a:r>
            <a:r>
              <a:rPr lang="en-US" sz="1500" dirty="0" err="1">
                <a:solidFill>
                  <a:srgbClr val="172B4D"/>
                </a:solidFill>
              </a:rPr>
              <a:t>Cofis</a:t>
            </a:r>
            <a:r>
              <a:rPr lang="en-US" sz="1500" dirty="0">
                <a:solidFill>
                  <a:srgbClr val="172B4D"/>
                </a:solidFill>
              </a:rPr>
              <a:t> for future references. </a:t>
            </a:r>
            <a:endParaRPr lang="en-US" sz="1500" dirty="0" smtClean="0">
              <a:solidFill>
                <a:srgbClr val="172B4D"/>
              </a:solidFill>
            </a:endParaRPr>
          </a:p>
          <a:p>
            <a:pPr marL="0" lvl="0" indent="0">
              <a:buNone/>
            </a:pPr>
            <a:endParaRPr lang="en-US" sz="1600" u="sng" dirty="0">
              <a:solidFill>
                <a:srgbClr val="00B0F0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 smtClean="0">
                <a:solidFill>
                  <a:srgbClr val="C00000"/>
                </a:solidFill>
              </a:rPr>
              <a:t>Auto Approved.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Customer Continues to Proceed with Vehicle Purchasing Process at the dealership. 	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Potential Customer is provided with Hotline Number from Application Status Page and in Notification SMS to reach out to BMW Customer support if any support needed from Customer Interaction Center.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>
                <a:solidFill>
                  <a:srgbClr val="C00000"/>
                </a:solidFill>
              </a:rPr>
              <a:t>Auto </a:t>
            </a:r>
            <a:r>
              <a:rPr lang="en-US" dirty="0" smtClean="0">
                <a:solidFill>
                  <a:srgbClr val="C00000"/>
                </a:solidFill>
              </a:rPr>
              <a:t>Denied.</a:t>
            </a:r>
          </a:p>
          <a:p>
            <a:r>
              <a:rPr lang="en-US" dirty="0" smtClean="0">
                <a:solidFill>
                  <a:srgbClr val="172B4D"/>
                </a:solidFill>
              </a:rPr>
              <a:t>Easy Finance App user is allowed to Start a new Application process but not allowed to Edit the Denied Applications.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C00000"/>
                </a:solidFill>
              </a:rPr>
              <a:t>Important Note: </a:t>
            </a:r>
            <a:r>
              <a:rPr lang="en-US" sz="1200" dirty="0" smtClean="0"/>
              <a:t>History records to be maintained for future reference -  Thus not allowing Customer to edit the denied applications. If time and resource permits a functionality such as Creating  a new Application from old application can be build and made available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= </a:t>
            </a:r>
            <a:r>
              <a:rPr lang="en-US" dirty="0" smtClean="0">
                <a:solidFill>
                  <a:srgbClr val="C00000"/>
                </a:solidFill>
              </a:rPr>
              <a:t>Send it back: Add Co-borrower: (Story Dependency: EPIC 9).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172B4D"/>
                </a:solidFill>
              </a:rPr>
              <a:t>Potential Customer can invite a co-borrower to join the application process. </a:t>
            </a:r>
            <a:endParaRPr lang="en-US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When Status </a:t>
            </a:r>
            <a:r>
              <a:rPr lang="en-US" dirty="0" smtClean="0">
                <a:solidFill>
                  <a:srgbClr val="172B4D"/>
                </a:solidFill>
              </a:rPr>
              <a:t>= </a:t>
            </a:r>
            <a:r>
              <a:rPr lang="en-US" dirty="0" smtClean="0">
                <a:solidFill>
                  <a:srgbClr val="C00000"/>
                </a:solidFill>
              </a:rPr>
              <a:t>MUW (Manual Under Writing).</a:t>
            </a:r>
          </a:p>
          <a:p>
            <a:pPr>
              <a:buFontTx/>
              <a:buChar char="-"/>
            </a:pPr>
            <a:r>
              <a:rPr lang="en-US" dirty="0" smtClean="0"/>
              <a:t>Current CA process is followed and notified to user with CA’s Feedback as Necessary.  A note/remark section is added in DEF to collected CA Process Feedback.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dirty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10794127" y="56756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94127" y="1234792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Security</a:t>
            </a:r>
          </a:p>
        </p:txBody>
      </p:sp>
      <p:sp>
        <p:nvSpPr>
          <p:cNvPr id="8" name="Oval 7"/>
          <p:cNvSpPr/>
          <p:nvPr/>
        </p:nvSpPr>
        <p:spPr>
          <a:xfrm>
            <a:off x="10268610" y="56756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268610" y="1234793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94127" y="1715890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Compliance</a:t>
            </a:r>
          </a:p>
        </p:txBody>
      </p:sp>
      <p:sp>
        <p:nvSpPr>
          <p:cNvPr id="11" name="Oval 10"/>
          <p:cNvSpPr/>
          <p:nvPr/>
        </p:nvSpPr>
        <p:spPr>
          <a:xfrm>
            <a:off x="10268610" y="1715891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94127" y="2196988"/>
            <a:ext cx="1229710" cy="388882"/>
          </a:xfrm>
          <a:prstGeom prst="rect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BMW Group Condensed" panose="020B0606020202020204" pitchFamily="34" charset="0"/>
                <a:ea typeface="+mn-ea"/>
                <a:cs typeface="+mn-cs"/>
              </a:rPr>
              <a:t>DFE IT/Biz</a:t>
            </a:r>
          </a:p>
        </p:txBody>
      </p:sp>
      <p:sp>
        <p:nvSpPr>
          <p:cNvPr id="13" name="Oval 12"/>
          <p:cNvSpPr/>
          <p:nvPr/>
        </p:nvSpPr>
        <p:spPr>
          <a:xfrm>
            <a:off x="10268610" y="2196989"/>
            <a:ext cx="399393" cy="388881"/>
          </a:xfrm>
          <a:prstGeom prst="ellipse">
            <a:avLst/>
          </a:prstGeom>
          <a:solidFill>
            <a:srgbClr val="8CB0FE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86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Maintained in various Application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72B4D"/>
                </a:solidFill>
              </a:rPr>
              <a:t>Easy Finance App follows following Stages as application review process; </a:t>
            </a:r>
          </a:p>
          <a:p>
            <a:pPr marL="526687" lvl="1" indent="-342900">
              <a:buAutoNum type="arabicPeriod"/>
            </a:pPr>
            <a:r>
              <a:rPr lang="en-US" dirty="0">
                <a:solidFill>
                  <a:srgbClr val="172B4D"/>
                </a:solidFill>
              </a:rPr>
              <a:t>Quotation </a:t>
            </a:r>
            <a:r>
              <a:rPr lang="en-US" dirty="0" smtClean="0">
                <a:solidFill>
                  <a:srgbClr val="172B4D"/>
                </a:solidFill>
              </a:rPr>
              <a:t>Draft: 	When </a:t>
            </a:r>
            <a:r>
              <a:rPr lang="en-US" dirty="0">
                <a:solidFill>
                  <a:srgbClr val="172B4D"/>
                </a:solidFill>
              </a:rPr>
              <a:t>the App user is selecting products and generating quotation. </a:t>
            </a:r>
          </a:p>
          <a:p>
            <a:pPr marL="526687" lvl="1" indent="-342900">
              <a:buAutoNum type="arabicPeriod"/>
            </a:pPr>
            <a:r>
              <a:rPr lang="en-US" dirty="0">
                <a:solidFill>
                  <a:srgbClr val="172B4D"/>
                </a:solidFill>
              </a:rPr>
              <a:t>Quotation </a:t>
            </a:r>
            <a:r>
              <a:rPr lang="en-US" dirty="0" smtClean="0">
                <a:solidFill>
                  <a:srgbClr val="172B4D"/>
                </a:solidFill>
              </a:rPr>
              <a:t>Created: 	When </a:t>
            </a:r>
            <a:r>
              <a:rPr lang="en-US" dirty="0">
                <a:solidFill>
                  <a:srgbClr val="172B4D"/>
                </a:solidFill>
              </a:rPr>
              <a:t>Quotation is reviewed &amp; Approved by Dealer F&amp;I.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E-Authentication:  	When </a:t>
            </a:r>
            <a:r>
              <a:rPr lang="en-US" dirty="0">
                <a:solidFill>
                  <a:srgbClr val="172B4D"/>
                </a:solidFill>
              </a:rPr>
              <a:t>App user is authenticating him/her – self from Easy Finance App’s E-Authentication </a:t>
            </a:r>
            <a:r>
              <a:rPr lang="en-US" dirty="0" smtClean="0">
                <a:solidFill>
                  <a:srgbClr val="172B4D"/>
                </a:solidFill>
              </a:rPr>
              <a:t>service.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Processing: 	When the App user is under going pre-check process.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Pass:	This status is set when App user Passes Pre-Check Process.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Pre-Check Fail	:	This status is set when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fails Pre-Check Process. </a:t>
            </a:r>
            <a:endParaRPr lang="en-US" dirty="0"/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Draft:	While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is filling in the Application and not proceeded to doc. handling.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Document Upload: 	While </a:t>
            </a:r>
            <a:r>
              <a:rPr lang="en-US" dirty="0">
                <a:solidFill>
                  <a:srgbClr val="172B4D"/>
                </a:solidFill>
              </a:rPr>
              <a:t>App user</a:t>
            </a:r>
            <a:r>
              <a:rPr lang="en-US" dirty="0" smtClean="0">
                <a:solidFill>
                  <a:srgbClr val="172B4D"/>
                </a:solidFill>
              </a:rPr>
              <a:t> is uploading Necessary docs for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Submitted: 	While Application is Submitted.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Auto Approved: 	When GCAP Auto Approved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Auto Denied:		When GCAP Auto Rejected Application.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Returned: 		When GCAP Returned Application due to insufficient Credit Scoring – Co-Borrower needed. </a:t>
            </a:r>
          </a:p>
          <a:p>
            <a:pPr marL="526687" lvl="1" indent="-342900">
              <a:buAutoNum type="arabicPeriod"/>
            </a:pPr>
            <a:r>
              <a:rPr lang="en-US" dirty="0" smtClean="0">
                <a:solidFill>
                  <a:srgbClr val="172B4D"/>
                </a:solidFill>
              </a:rPr>
              <a:t>Application Processing: 	Application Accepted for Loan Processing. </a:t>
            </a:r>
            <a:endParaRPr lang="en-US" dirty="0">
              <a:solidFill>
                <a:srgbClr val="172B4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558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Mockups: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0881" y="1720712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14498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Congratulations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!!! 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Your BMW</a:t>
            </a:r>
            <a:r>
              <a:rPr lang="en-US" sz="14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Easy Finance Application  has been Submitted Successfully.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Come Back Check your Application Status!</a:t>
            </a:r>
            <a:endParaRPr lang="en-US" sz="14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Call Us if you had any Queries</a:t>
            </a:r>
            <a:endParaRPr lang="en-US" sz="9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Helpline</a:t>
            </a: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: XX-XXXX-XXX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21404" y="4831861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Close &amp; Go</a:t>
            </a:r>
            <a:r>
              <a:rPr lang="en-US" sz="15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to Home</a:t>
            </a:r>
            <a:endParaRPr lang="en-US" sz="15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0387" y="5648435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Proceed to Submit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0387" y="2143432"/>
            <a:ext cx="2217042" cy="2104103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Handling Page.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This is where all the uploaded Documents are previewed &amp; Approved.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92689" y="1713186"/>
            <a:ext cx="2596055" cy="4408215"/>
          </a:xfrm>
          <a:prstGeom prst="rect">
            <a:avLst/>
          </a:prstGeom>
          <a:solidFill>
            <a:srgbClr val="EABEBF"/>
          </a:solidFill>
          <a:ln w="9525">
            <a:solidFill>
              <a:srgbClr val="9A9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82195" y="5084484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 Application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82195" y="213590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Data is Previewed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2195" y="2857359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E Authentication Status is Previewed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2195" y="3578811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Data is Previewed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2195" y="4293997"/>
            <a:ext cx="2217042" cy="597462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Document Uploaded are Previewed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82195" y="5490779"/>
            <a:ext cx="2217042" cy="315311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500" dirty="0">
                <a:solidFill>
                  <a:srgbClr val="666666"/>
                </a:solidFill>
                <a:latin typeface="BMW Group Condensed" panose="020B0606020202020204" pitchFamily="34" charset="0"/>
              </a:rPr>
              <a:t>Cancel </a:t>
            </a:r>
            <a:r>
              <a:rPr lang="en-US" altLang="zh-CN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&amp; Set Status to Draft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21404" y="5242139"/>
            <a:ext cx="2217042" cy="31531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Check Application Status</a:t>
            </a:r>
            <a:endParaRPr lang="en-US" sz="150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EP011-S001-PK: Mockups: Application reviewed in GCAP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GB" noProof="0" smtClean="0"/>
              <a:t>Subject | Department | Date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smtClean="0"/>
              <a:t>Page </a:t>
            </a:r>
            <a:fld id="{AA807A42-CF27-4B84-8583-18EBE41834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630621" y="1048658"/>
            <a:ext cx="10773103" cy="53077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Dealer Front End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5931" y="1608083"/>
            <a:ext cx="10026869" cy="30269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 Data: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 err="1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35117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Application Profile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Data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0334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Product &amp;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Binding Offer Data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45552" y="2144110"/>
            <a:ext cx="2627586" cy="2238704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Authentication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/ 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Authorization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&amp; Review Data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. 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++Attachments</a:t>
            </a:r>
            <a:endParaRPr lang="en-US" sz="1800" b="0" i="0" u="none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5931" y="4942239"/>
            <a:ext cx="2354317" cy="50449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 </a:t>
            </a:r>
            <a:r>
              <a:rPr lang="en-US" dirty="0">
                <a:solidFill>
                  <a:schemeClr val="bg1"/>
                </a:solidFill>
                <a:latin typeface="BMW Group Condensed" panose="020B0606020202020204" pitchFamily="34" charset="0"/>
              </a:rPr>
              <a:t>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62855" y="4942239"/>
            <a:ext cx="2354317" cy="504496"/>
          </a:xfrm>
          <a:prstGeom prst="rect">
            <a:avLst/>
          </a:prstGeom>
          <a:solidFill>
            <a:srgbClr val="CCCCC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Submitted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52406" y="5758748"/>
            <a:ext cx="1881352" cy="420414"/>
          </a:xfrm>
          <a:prstGeom prst="rect">
            <a:avLst/>
          </a:prstGeom>
          <a:solidFill>
            <a:srgbClr val="FECB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Return</a:t>
            </a:r>
            <a:r>
              <a:rPr lang="en-US" sz="1800" b="0" i="0" u="none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 for Update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91448" y="5758748"/>
            <a:ext cx="1881352" cy="420414"/>
          </a:xfrm>
          <a:prstGeom prst="rect">
            <a:avLst/>
          </a:prstGeom>
          <a:solidFill>
            <a:srgbClr val="DF9A9C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Cancel Request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13364" y="5755759"/>
            <a:ext cx="1881352" cy="420414"/>
          </a:xfrm>
          <a:prstGeom prst="rect">
            <a:avLst/>
          </a:prstGeom>
          <a:solidFill>
            <a:srgbClr val="00B05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Approve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7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1480628"/>
            <a:ext cx="10026869" cy="4488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1820" y="5969426"/>
            <a:ext cx="4456386" cy="709170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3709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88948" y="1048659"/>
            <a:ext cx="11224685" cy="5072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 </a:t>
            </a:r>
            <a:r>
              <a:rPr lang="en-US" dirty="0" smtClean="0"/>
              <a:t>Flow: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234639" y="1707055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DFE</a:t>
            </a:r>
            <a:endParaRPr lang="en-US" sz="1800" b="0" i="0" u="none" baseline="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ID: EP011-S001-PK: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305195" y="1707056"/>
            <a:ext cx="978946" cy="441434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User A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Customer Finishes Document upload.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All Mandatory docs are uploaded after DFE review.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baseline="0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Customer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rgbClr val="C00000"/>
                </a:solidFill>
                <a:latin typeface="BMW Group Condensed" panose="020B0606020202020204" pitchFamily="34" charset="0"/>
              </a:rPr>
              <a:t>Clicks Submit.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40023" y="1707056"/>
            <a:ext cx="1114097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Easy Finance APP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 dirty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Application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BMW Group Condensed" panose="020B0606020202020204" pitchFamily="34" charset="0"/>
              </a:rPr>
              <a:t>Submission</a:t>
            </a:r>
            <a:endParaRPr lang="en-US" sz="1400" b="0" i="0" u="none" baseline="0" dirty="0" smtClean="0">
              <a:solidFill>
                <a:schemeClr val="bg1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2485" y="2675244"/>
            <a:ext cx="709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65319" y="2761089"/>
            <a:ext cx="1052335" cy="1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386246" y="5132538"/>
            <a:ext cx="2702513" cy="8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55693" y="2283942"/>
            <a:ext cx="99738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Application Data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Pushed to </a:t>
            </a: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DEF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61246" y="4884727"/>
            <a:ext cx="1372492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Return Responds to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APP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724961" y="3163634"/>
            <a:ext cx="793807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Data Synced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To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DFE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918681" y="5188551"/>
            <a:ext cx="1444626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CA process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Status Shared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18864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GCAP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2493988" y="5130949"/>
            <a:ext cx="745010" cy="3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840448" y="361811"/>
            <a:ext cx="1873185" cy="371274"/>
          </a:xfrm>
          <a:prstGeom prst="rect">
            <a:avLst/>
          </a:prstGeom>
          <a:solidFill>
            <a:srgbClr val="FFFF00"/>
          </a:solidFill>
          <a:ln w="952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OWNER</a:t>
            </a:r>
            <a:r>
              <a:rPr lang="en-US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:  IT ARCH.</a:t>
            </a:r>
            <a:endParaRPr lang="en-US" dirty="0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5" name="Elbow Connector 4"/>
          <p:cNvCxnSpPr/>
          <p:nvPr/>
        </p:nvCxnSpPr>
        <p:spPr>
          <a:xfrm rot="10800000" flipV="1">
            <a:off x="7920649" y="2668395"/>
            <a:ext cx="885747" cy="273220"/>
          </a:xfrm>
          <a:prstGeom prst="bentConnector3">
            <a:avLst>
              <a:gd name="adj1" fmla="val -621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912878" y="2668395"/>
            <a:ext cx="113280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903403" y="3590467"/>
            <a:ext cx="2993167" cy="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10929094" y="1707056"/>
            <a:ext cx="784539" cy="441434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666666"/>
                </a:solidFill>
                <a:latin typeface="BMW Group Condensed" panose="020B0606020202020204" pitchFamily="34" charset="0"/>
              </a:rPr>
              <a:t>D</a:t>
            </a:r>
            <a:r>
              <a:rPr lang="en-US" sz="1800" b="0" i="0" u="none" baseline="0" dirty="0" smtClean="0">
                <a:solidFill>
                  <a:srgbClr val="666666"/>
                </a:solidFill>
                <a:latin typeface="BMW Group Condensed" panose="020B0606020202020204" pitchFamily="34" charset="0"/>
              </a:rPr>
              <a:t>FE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965969" y="2283942"/>
            <a:ext cx="1350050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GCAP Runs the Scoring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Policy Rule </a:t>
            </a: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Matrix.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933508" y="5425227"/>
            <a:ext cx="2993167" cy="9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363109" y="4726886"/>
            <a:ext cx="1101584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Customer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Receives SMS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Push Notification</a:t>
            </a:r>
            <a:endParaRPr lang="en-US" sz="1000" b="0" i="0" u="none" baseline="0" dirty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94638" y="2757517"/>
            <a:ext cx="922755" cy="3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32595" y="2283942"/>
            <a:ext cx="1040670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F&amp;I Reviews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&amp; Approves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Application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For</a:t>
            </a:r>
            <a:r>
              <a:rPr lang="en-US" sz="1000" b="0" i="0" u="none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 BMW Review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019179" y="4726886"/>
            <a:ext cx="10695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54132" y="4356559"/>
            <a:ext cx="1042273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baseline="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Review Data Sync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latin typeface="BMW Group Condensed" panose="020B0606020202020204" pitchFamily="34" charset="0"/>
              </a:rPr>
              <a:t>to DFE</a:t>
            </a:r>
            <a:endParaRPr lang="en-US" sz="1000" b="0" i="0" u="none" baseline="0" dirty="0" smtClean="0">
              <a:solidFill>
                <a:srgbClr val="000000"/>
              </a:solidFill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BMW Group 16:9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CC"/>
        </a:solidFill>
        <a:ln w="9525">
          <a:solidFill>
            <a:srgbClr val="CCCCCC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BMWGroup_FS_BMW+MINI+RR_Zusatzbegriff_E_16zu9.pptx" id="{84844328-F1CC-4A35-9085-C869E2533542}" vid="{09338282-BEEE-4034-A323-258CEF5B501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4">
      <a:majorFont>
        <a:latin typeface="BMW Group"/>
        <a:ea typeface=""/>
        <a:cs typeface=""/>
      </a:majorFont>
      <a:minorFont>
        <a:latin typeface="BMW Group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BMWGroup_FS_BMW+MINI+RR_E_16zu9</Template>
  <TotalTime>0</TotalTime>
  <Words>1237</Words>
  <Application>Microsoft Office PowerPoint</Application>
  <PresentationFormat>Widescreen</PresentationFormat>
  <Paragraphs>284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BMW Group</vt:lpstr>
      <vt:lpstr>BMW Group Condensed</vt:lpstr>
      <vt:lpstr>BMW Group Condensed Bold</vt:lpstr>
      <vt:lpstr>BMW Group Light</vt:lpstr>
      <vt:lpstr>BMW Type Global Pro Regular</vt:lpstr>
      <vt:lpstr>Symbol</vt:lpstr>
      <vt:lpstr>Wingdings</vt:lpstr>
      <vt:lpstr>BMW Group 16:9</vt:lpstr>
      <vt:lpstr>PowerPoint Presentation</vt:lpstr>
      <vt:lpstr>EP011: Application Submission</vt:lpstr>
      <vt:lpstr>Story ID: ES-S001: </vt:lpstr>
      <vt:lpstr>（Cont.）Story ID: ES-S001:</vt:lpstr>
      <vt:lpstr>Status Maintained in various Application Stages</vt:lpstr>
      <vt:lpstr>Story ID: EP011-S001-PK: </vt:lpstr>
      <vt:lpstr>Story ID: EP011-S001-PK: Mockups: Application reviewed in GCAP.</vt:lpstr>
      <vt:lpstr>Story ID: EP011-S001-PK:  </vt:lpstr>
      <vt:lpstr>Story ID: EP011-S001-PK:  </vt:lpstr>
      <vt:lpstr>Story ID: EP011-S002-PK :  </vt:lpstr>
      <vt:lpstr>Story ID: EP011-S002-PK : </vt:lpstr>
      <vt:lpstr>Story ID: EP011-S003-PK : </vt:lpstr>
      <vt:lpstr>Story ID: EP011-S003-PK : </vt:lpstr>
      <vt:lpstr>Story ID: EP011-S003-PK :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Befelein Maximilian, SF3-CN-M</dc:creator>
  <cp:lastModifiedBy>Krishnan Purushothaman, BBS-82</cp:lastModifiedBy>
  <cp:revision>206</cp:revision>
  <dcterms:created xsi:type="dcterms:W3CDTF">2017-04-27T07:24:45Z</dcterms:created>
  <dcterms:modified xsi:type="dcterms:W3CDTF">2018-10-22T05:21:18Z</dcterms:modified>
</cp:coreProperties>
</file>