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Lst>
  <p:notesMasterIdLst>
    <p:notesMasterId r:id="rId16"/>
  </p:notesMasterIdLst>
  <p:sldIdLst>
    <p:sldId id="265" r:id="rId2"/>
    <p:sldId id="264" r:id="rId3"/>
    <p:sldId id="266" r:id="rId4"/>
    <p:sldId id="272" r:id="rId5"/>
    <p:sldId id="271" r:id="rId6"/>
    <p:sldId id="267" r:id="rId7"/>
    <p:sldId id="277" r:id="rId8"/>
    <p:sldId id="268" r:id="rId9"/>
    <p:sldId id="269" r:id="rId10"/>
    <p:sldId id="273" r:id="rId11"/>
    <p:sldId id="274" r:id="rId12"/>
    <p:sldId id="275" r:id="rId13"/>
    <p:sldId id="276" r:id="rId14"/>
    <p:sldId id="27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felein Maximilian, SF5-CN-V-23" initials="BMS" lastIdx="4" clrIdx="0">
    <p:extLst>
      <p:ext uri="{19B8F6BF-5375-455C-9EA6-DF929625EA0E}">
        <p15:presenceInfo xmlns:p15="http://schemas.microsoft.com/office/powerpoint/2012/main" userId="S-1-5-21-3402732107-103683034-2188813700-451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EAA"/>
    <a:srgbClr val="E5D2C4"/>
    <a:srgbClr val="F1DCC7"/>
    <a:srgbClr val="F5E1C8"/>
    <a:srgbClr val="FCF1D1"/>
    <a:srgbClr val="FAF9DB"/>
    <a:srgbClr val="BFBFBF"/>
    <a:srgbClr val="DEE3EA"/>
    <a:srgbClr val="BEC6D6"/>
    <a:srgbClr val="9DAA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0" autoAdjust="0"/>
    <p:restoredTop sz="94660"/>
  </p:normalViewPr>
  <p:slideViewPr>
    <p:cSldViewPr snapToGrid="0" showGuides="1">
      <p:cViewPr varScale="1">
        <p:scale>
          <a:sx n="70" d="100"/>
          <a:sy n="70" d="100"/>
        </p:scale>
        <p:origin x="7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3DC7E-545F-4537-850F-CC5C2B410559}" type="datetimeFigureOut">
              <a:rPr lang="de-DE" smtClean="0"/>
              <a:pPr/>
              <a:t>23.10.2018</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noAutofit/>
          </a:bodyPr>
          <a:lstStyle/>
          <a:p>
            <a:pPr lvl="0" indent="-180000">
              <a:spcBef>
                <a:spcPts val="0"/>
              </a:spcBef>
              <a:spcAft>
                <a:spcPts val="600"/>
              </a:spcAft>
              <a:buFont typeface="Symbol" panose="05050102010706020507" pitchFamily="18" charset="2"/>
              <a:buChar char="-"/>
            </a:pPr>
            <a:r>
              <a:rPr lang="de-DE" dirty="0"/>
              <a:t>Textmasterformat bearbeiten</a:t>
            </a:r>
          </a:p>
          <a:p>
            <a:pPr marL="360000" lvl="1" indent="-180000">
              <a:spcBef>
                <a:spcPts val="0"/>
              </a:spcBef>
              <a:spcAft>
                <a:spcPts val="600"/>
              </a:spcAft>
              <a:buFont typeface="Symbol" panose="05050102010706020507" pitchFamily="18" charset="2"/>
              <a:buChar char="-"/>
            </a:pPr>
            <a:r>
              <a:rPr lang="de-DE" dirty="0"/>
              <a:t>Zweite Ebene</a:t>
            </a:r>
          </a:p>
          <a:p>
            <a:pPr marL="540000" lvl="2" indent="-180000">
              <a:spcBef>
                <a:spcPts val="0"/>
              </a:spcBef>
              <a:spcAft>
                <a:spcPts val="600"/>
              </a:spcAft>
              <a:buFont typeface="Symbol" panose="05050102010706020507" pitchFamily="18" charset="2"/>
              <a:buChar char="-"/>
            </a:pPr>
            <a:r>
              <a:rPr lang="de-DE" dirty="0"/>
              <a:t>Dritte Ebene</a:t>
            </a:r>
          </a:p>
          <a:p>
            <a:pPr marL="720000" lvl="3" indent="-180000">
              <a:spcBef>
                <a:spcPts val="0"/>
              </a:spcBef>
              <a:spcAft>
                <a:spcPts val="600"/>
              </a:spcAft>
              <a:buFont typeface="Symbol" panose="05050102010706020507" pitchFamily="18" charset="2"/>
              <a:buChar char="-"/>
            </a:pPr>
            <a:r>
              <a:rPr lang="de-DE" dirty="0"/>
              <a:t>Vierte Ebene</a:t>
            </a:r>
          </a:p>
          <a:p>
            <a:pPr marL="900000" lvl="4" indent="-180000">
              <a:spcBef>
                <a:spcPts val="0"/>
              </a:spcBef>
              <a:spcAft>
                <a:spcPts val="600"/>
              </a:spcAft>
              <a:buFont typeface="Symbol" panose="05050102010706020507" pitchFamily="18" charset="2"/>
              <a:buChar char="-"/>
            </a:pPr>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A725A-9256-4EC5-8CDB-4CC5D97770DD}" type="slidenum">
              <a:rPr lang="de-DE" smtClean="0"/>
              <a:pPr/>
              <a:t>‹#›</a:t>
            </a:fld>
            <a:endParaRPr lang="de-DE" dirty="0"/>
          </a:p>
        </p:txBody>
      </p:sp>
    </p:spTree>
    <p:extLst>
      <p:ext uri="{BB962C8B-B14F-4D97-AF65-F5344CB8AC3E}">
        <p14:creationId xmlns:p14="http://schemas.microsoft.com/office/powerpoint/2010/main" val="3070249564"/>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smtClean="0">
        <a:solidFill>
          <a:srgbClr val="343434"/>
        </a:solidFill>
        <a:latin typeface="+mn-lt"/>
        <a:ea typeface="+mn-ea"/>
        <a:cs typeface="+mn-cs"/>
      </a:defRPr>
    </a:lvl1pPr>
    <a:lvl2pPr marL="457200" algn="l" defTabSz="914400" rtl="0" eaLnBrk="1" latinLnBrk="0" hangingPunct="1">
      <a:defRPr lang="de-DE" sz="1800" kern="1200" dirty="0" smtClean="0">
        <a:solidFill>
          <a:srgbClr val="343434"/>
        </a:solidFill>
        <a:latin typeface="+mn-lt"/>
        <a:ea typeface="+mn-ea"/>
        <a:cs typeface="+mn-cs"/>
      </a:defRPr>
    </a:lvl2pPr>
    <a:lvl3pPr marL="914400" algn="l" defTabSz="914400" rtl="0" eaLnBrk="1" latinLnBrk="0" hangingPunct="1">
      <a:defRPr lang="de-DE" sz="1600" kern="1200" dirty="0" smtClean="0">
        <a:solidFill>
          <a:srgbClr val="343434"/>
        </a:solidFill>
        <a:latin typeface="+mn-lt"/>
        <a:ea typeface="+mn-ea"/>
        <a:cs typeface="+mn-cs"/>
      </a:defRPr>
    </a:lvl3pPr>
    <a:lvl4pPr marL="1371600" algn="l" defTabSz="914400" rtl="0" eaLnBrk="1" latinLnBrk="0" hangingPunct="1">
      <a:defRPr lang="de-DE" sz="1600" kern="1200" dirty="0" smtClean="0">
        <a:solidFill>
          <a:srgbClr val="343434"/>
        </a:solidFill>
        <a:latin typeface="+mn-lt"/>
        <a:ea typeface="+mn-ea"/>
        <a:cs typeface="+mn-cs"/>
      </a:defRPr>
    </a:lvl4pPr>
    <a:lvl5pPr marL="1828800" algn="l" defTabSz="914400" rtl="0" eaLnBrk="1" latinLnBrk="0" hangingPunct="1">
      <a:defRPr lang="de-DE" sz="1600" kern="1200" dirty="0">
        <a:solidFill>
          <a:srgbClr val="343434"/>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9" name="Picture Placeholder 26"/>
          <p:cNvSpPr>
            <a:spLocks noGrp="1"/>
          </p:cNvSpPr>
          <p:nvPr>
            <p:ph type="pic" sz="quarter" idx="19"/>
          </p:nvPr>
        </p:nvSpPr>
        <p:spPr>
          <a:xfrm>
            <a:off x="-9843" y="-6669"/>
            <a:ext cx="12204066" cy="6868059"/>
          </a:xfrm>
          <a:custGeom>
            <a:avLst/>
            <a:gdLst>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0 w 9144000"/>
              <a:gd name="connsiteY6" fmla="*/ 5159495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190500 w 9144000"/>
              <a:gd name="connsiteY6" fmla="*/ 4493539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5242841 w 9144000"/>
              <a:gd name="connsiteY5" fmla="*/ 6246576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3891 w 9144000"/>
              <a:gd name="connsiteY5" fmla="*/ 562818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71516 w 9144000"/>
              <a:gd name="connsiteY5" fmla="*/ 5818461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19166 w 9144000"/>
              <a:gd name="connsiteY5" fmla="*/ 5847002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300116 w 9144000"/>
              <a:gd name="connsiteY5" fmla="*/ 5942139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584729 w 9144000"/>
              <a:gd name="connsiteY3" fmla="*/ 6849836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49836"/>
              <a:gd name="connsiteX1" fmla="*/ 9144000 w 9144000"/>
              <a:gd name="connsiteY1" fmla="*/ 0 h 6849836"/>
              <a:gd name="connsiteX2" fmla="*/ 9144000 w 9144000"/>
              <a:gd name="connsiteY2" fmla="*/ 4928377 h 6849836"/>
              <a:gd name="connsiteX3" fmla="*/ 3894012 w 9144000"/>
              <a:gd name="connsiteY3" fmla="*/ 6818497 h 6849836"/>
              <a:gd name="connsiteX4" fmla="*/ 3500070 w 9144000"/>
              <a:gd name="connsiteY4" fmla="*/ 6849836 h 6849836"/>
              <a:gd name="connsiteX5" fmla="*/ 6022210 w 9144000"/>
              <a:gd name="connsiteY5" fmla="*/ 5928708 h 6849836"/>
              <a:gd name="connsiteX6" fmla="*/ 9525 w 9144000"/>
              <a:gd name="connsiteY6" fmla="*/ 4769436 h 6849836"/>
              <a:gd name="connsiteX7" fmla="*/ 0 w 9144000"/>
              <a:gd name="connsiteY7" fmla="*/ 0 h 6849836"/>
              <a:gd name="connsiteX0" fmla="*/ 0 w 9144000"/>
              <a:gd name="connsiteY0" fmla="*/ 0 h 6818497"/>
              <a:gd name="connsiteX1" fmla="*/ 9144000 w 9144000"/>
              <a:gd name="connsiteY1" fmla="*/ 0 h 6818497"/>
              <a:gd name="connsiteX2" fmla="*/ 9144000 w 9144000"/>
              <a:gd name="connsiteY2" fmla="*/ 4928377 h 6818497"/>
              <a:gd name="connsiteX3" fmla="*/ 3894012 w 9144000"/>
              <a:gd name="connsiteY3" fmla="*/ 6818497 h 6818497"/>
              <a:gd name="connsiteX4" fmla="*/ 3701776 w 9144000"/>
              <a:gd name="connsiteY4" fmla="*/ 6702094 h 6818497"/>
              <a:gd name="connsiteX5" fmla="*/ 6022210 w 9144000"/>
              <a:gd name="connsiteY5" fmla="*/ 5928708 h 6818497"/>
              <a:gd name="connsiteX6" fmla="*/ 9525 w 9144000"/>
              <a:gd name="connsiteY6" fmla="*/ 4769436 h 6818497"/>
              <a:gd name="connsiteX7" fmla="*/ 0 w 9144000"/>
              <a:gd name="connsiteY7" fmla="*/ 0 h 6818497"/>
              <a:gd name="connsiteX0" fmla="*/ 0 w 9144000"/>
              <a:gd name="connsiteY0" fmla="*/ 0 h 6818498"/>
              <a:gd name="connsiteX1" fmla="*/ 9144000 w 9144000"/>
              <a:gd name="connsiteY1" fmla="*/ 0 h 6818498"/>
              <a:gd name="connsiteX2" fmla="*/ 9144000 w 9144000"/>
              <a:gd name="connsiteY2" fmla="*/ 4928377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18498"/>
              <a:gd name="connsiteX1" fmla="*/ 9144000 w 9144000"/>
              <a:gd name="connsiteY1" fmla="*/ 0 h 6818498"/>
              <a:gd name="connsiteX2" fmla="*/ 9144000 w 9144000"/>
              <a:gd name="connsiteY2" fmla="*/ 4842754 h 6818498"/>
              <a:gd name="connsiteX3" fmla="*/ 3894012 w 9144000"/>
              <a:gd name="connsiteY3" fmla="*/ 6818497 h 6818498"/>
              <a:gd name="connsiteX4" fmla="*/ 3688329 w 9144000"/>
              <a:gd name="connsiteY4" fmla="*/ 6818498 h 6818498"/>
              <a:gd name="connsiteX5" fmla="*/ 6022210 w 9144000"/>
              <a:gd name="connsiteY5" fmla="*/ 5928708 h 6818498"/>
              <a:gd name="connsiteX6" fmla="*/ 9525 w 9144000"/>
              <a:gd name="connsiteY6" fmla="*/ 4769436 h 6818498"/>
              <a:gd name="connsiteX7" fmla="*/ 0 w 9144000"/>
              <a:gd name="connsiteY7" fmla="*/ 0 h 6818498"/>
              <a:gd name="connsiteX0" fmla="*/ 0 w 9144000"/>
              <a:gd name="connsiteY0" fmla="*/ 0 h 6847039"/>
              <a:gd name="connsiteX1" fmla="*/ 9144000 w 9144000"/>
              <a:gd name="connsiteY1" fmla="*/ 28541 h 6847039"/>
              <a:gd name="connsiteX2" fmla="*/ 9144000 w 9144000"/>
              <a:gd name="connsiteY2" fmla="*/ 4871295 h 6847039"/>
              <a:gd name="connsiteX3" fmla="*/ 3894012 w 9144000"/>
              <a:gd name="connsiteY3" fmla="*/ 6847038 h 6847039"/>
              <a:gd name="connsiteX4" fmla="*/ 3688329 w 9144000"/>
              <a:gd name="connsiteY4" fmla="*/ 6847039 h 6847039"/>
              <a:gd name="connsiteX5" fmla="*/ 6022210 w 9144000"/>
              <a:gd name="connsiteY5" fmla="*/ 5957249 h 6847039"/>
              <a:gd name="connsiteX6" fmla="*/ 9525 w 9144000"/>
              <a:gd name="connsiteY6" fmla="*/ 4797977 h 6847039"/>
              <a:gd name="connsiteX7" fmla="*/ 0 w 9144000"/>
              <a:gd name="connsiteY7" fmla="*/ 0 h 6847039"/>
              <a:gd name="connsiteX0" fmla="*/ 0 w 9144000"/>
              <a:gd name="connsiteY0" fmla="*/ 9514 h 6856553"/>
              <a:gd name="connsiteX1" fmla="*/ 9134475 w 9144000"/>
              <a:gd name="connsiteY1" fmla="*/ 0 h 6856553"/>
              <a:gd name="connsiteX2" fmla="*/ 9144000 w 9144000"/>
              <a:gd name="connsiteY2" fmla="*/ 4880809 h 6856553"/>
              <a:gd name="connsiteX3" fmla="*/ 3894012 w 9144000"/>
              <a:gd name="connsiteY3" fmla="*/ 6856552 h 6856553"/>
              <a:gd name="connsiteX4" fmla="*/ 3688329 w 9144000"/>
              <a:gd name="connsiteY4" fmla="*/ 6856553 h 6856553"/>
              <a:gd name="connsiteX5" fmla="*/ 6022210 w 9144000"/>
              <a:gd name="connsiteY5" fmla="*/ 5966763 h 6856553"/>
              <a:gd name="connsiteX6" fmla="*/ 9525 w 9144000"/>
              <a:gd name="connsiteY6" fmla="*/ 4807491 h 6856553"/>
              <a:gd name="connsiteX7" fmla="*/ 0 w 9144000"/>
              <a:gd name="connsiteY7" fmla="*/ 9514 h 6856553"/>
              <a:gd name="connsiteX0" fmla="*/ 3810 w 9147810"/>
              <a:gd name="connsiteY0" fmla="*/ 9514 h 6856553"/>
              <a:gd name="connsiteX1" fmla="*/ 9138285 w 9147810"/>
              <a:gd name="connsiteY1" fmla="*/ 0 h 6856553"/>
              <a:gd name="connsiteX2" fmla="*/ 9147810 w 9147810"/>
              <a:gd name="connsiteY2" fmla="*/ 4880809 h 6856553"/>
              <a:gd name="connsiteX3" fmla="*/ 3897822 w 9147810"/>
              <a:gd name="connsiteY3" fmla="*/ 6856552 h 6856553"/>
              <a:gd name="connsiteX4" fmla="*/ 3692139 w 9147810"/>
              <a:gd name="connsiteY4" fmla="*/ 6856553 h 6856553"/>
              <a:gd name="connsiteX5" fmla="*/ 6026020 w 9147810"/>
              <a:gd name="connsiteY5" fmla="*/ 5966763 h 6856553"/>
              <a:gd name="connsiteX6" fmla="*/ 0 w 9147810"/>
              <a:gd name="connsiteY6" fmla="*/ 4807491 h 6856553"/>
              <a:gd name="connsiteX7" fmla="*/ 3810 w 9147810"/>
              <a:gd name="connsiteY7" fmla="*/ 9514 h 6856553"/>
              <a:gd name="connsiteX0" fmla="*/ 3810 w 9147810"/>
              <a:gd name="connsiteY0" fmla="*/ 11417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11417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6026020 w 9147810"/>
              <a:gd name="connsiteY5" fmla="*/ 5968666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882712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4806088 w 9147810"/>
              <a:gd name="connsiteY5" fmla="*/ 624090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83046 w 9147810"/>
              <a:gd name="connsiteY5" fmla="*/ 6381413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5190077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809394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3897822 w 9147810"/>
              <a:gd name="connsiteY3" fmla="*/ 6858455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3692139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099333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58456"/>
              <a:gd name="connsiteX1" fmla="*/ 9145905 w 9147810"/>
              <a:gd name="connsiteY1" fmla="*/ 0 h 6858456"/>
              <a:gd name="connsiteX2" fmla="*/ 9147810 w 9147810"/>
              <a:gd name="connsiteY2" fmla="*/ 4615799 h 6858456"/>
              <a:gd name="connsiteX3" fmla="*/ 4726497 w 9147810"/>
              <a:gd name="connsiteY3" fmla="*/ 6848941 h 6858456"/>
              <a:gd name="connsiteX4" fmla="*/ 4120115 w 9147810"/>
              <a:gd name="connsiteY4" fmla="*/ 6858456 h 6858456"/>
              <a:gd name="connsiteX5" fmla="*/ 5096494 w 9147810"/>
              <a:gd name="connsiteY5" fmla="*/ 6381414 h 6858456"/>
              <a:gd name="connsiteX6" fmla="*/ 0 w 9147810"/>
              <a:gd name="connsiteY6" fmla="*/ 4976248 h 6858456"/>
              <a:gd name="connsiteX7" fmla="*/ 3810 w 9147810"/>
              <a:gd name="connsiteY7" fmla="*/ 3806 h 6858456"/>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58456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780"/>
              <a:gd name="connsiteX1" fmla="*/ 9145905 w 9147810"/>
              <a:gd name="connsiteY1" fmla="*/ 0 h 6862780"/>
              <a:gd name="connsiteX2" fmla="*/ 9147810 w 9147810"/>
              <a:gd name="connsiteY2" fmla="*/ 4615799 h 6862780"/>
              <a:gd name="connsiteX3" fmla="*/ 4300470 w 9147810"/>
              <a:gd name="connsiteY3" fmla="*/ 6862780 h 6862780"/>
              <a:gd name="connsiteX4" fmla="*/ 4120115 w 9147810"/>
              <a:gd name="connsiteY4" fmla="*/ 6862262 h 6862780"/>
              <a:gd name="connsiteX5" fmla="*/ 5096494 w 9147810"/>
              <a:gd name="connsiteY5" fmla="*/ 6381414 h 6862780"/>
              <a:gd name="connsiteX6" fmla="*/ 0 w 9147810"/>
              <a:gd name="connsiteY6" fmla="*/ 4976248 h 6862780"/>
              <a:gd name="connsiteX7" fmla="*/ 3810 w 9147810"/>
              <a:gd name="connsiteY7" fmla="*/ 3806 h 6862780"/>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096494 w 9147810"/>
              <a:gd name="connsiteY5" fmla="*/ 6381414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76248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59600 h 6862262"/>
              <a:gd name="connsiteX7" fmla="*/ 3810 w 9147810"/>
              <a:gd name="connsiteY7" fmla="*/ 3806 h 6862262"/>
              <a:gd name="connsiteX0" fmla="*/ 3810 w 9147810"/>
              <a:gd name="connsiteY0" fmla="*/ 3806 h 6862262"/>
              <a:gd name="connsiteX1" fmla="*/ 9145905 w 9147810"/>
              <a:gd name="connsiteY1" fmla="*/ 0 h 6862262"/>
              <a:gd name="connsiteX2" fmla="*/ 9147810 w 9147810"/>
              <a:gd name="connsiteY2" fmla="*/ 4615799 h 6862262"/>
              <a:gd name="connsiteX3" fmla="*/ 4300470 w 9147810"/>
              <a:gd name="connsiteY3" fmla="*/ 6858975 h 6862262"/>
              <a:gd name="connsiteX4" fmla="*/ 4120115 w 9147810"/>
              <a:gd name="connsiteY4" fmla="*/ 6862262 h 6862262"/>
              <a:gd name="connsiteX5" fmla="*/ 5175076 w 9147810"/>
              <a:gd name="connsiteY5" fmla="*/ 6398063 h 6862262"/>
              <a:gd name="connsiteX6" fmla="*/ 0 w 9147810"/>
              <a:gd name="connsiteY6" fmla="*/ 4961979 h 6862262"/>
              <a:gd name="connsiteX7" fmla="*/ 3810 w 9147810"/>
              <a:gd name="connsiteY7" fmla="*/ 3806 h 6862262"/>
              <a:gd name="connsiteX0" fmla="*/ 3810 w 9147810"/>
              <a:gd name="connsiteY0" fmla="*/ 3806 h 6858975"/>
              <a:gd name="connsiteX1" fmla="*/ 9145905 w 9147810"/>
              <a:gd name="connsiteY1" fmla="*/ 0 h 6858975"/>
              <a:gd name="connsiteX2" fmla="*/ 9147810 w 9147810"/>
              <a:gd name="connsiteY2" fmla="*/ 4615799 h 6858975"/>
              <a:gd name="connsiteX3" fmla="*/ 4300470 w 9147810"/>
              <a:gd name="connsiteY3" fmla="*/ 6858975 h 6858975"/>
              <a:gd name="connsiteX4" fmla="*/ 4186195 w 9147810"/>
              <a:gd name="connsiteY4" fmla="*/ 6855127 h 6858975"/>
              <a:gd name="connsiteX5" fmla="*/ 5175076 w 9147810"/>
              <a:gd name="connsiteY5" fmla="*/ 6398063 h 6858975"/>
              <a:gd name="connsiteX6" fmla="*/ 0 w 9147810"/>
              <a:gd name="connsiteY6" fmla="*/ 4961979 h 6858975"/>
              <a:gd name="connsiteX7" fmla="*/ 3810 w 9147810"/>
              <a:gd name="connsiteY7" fmla="*/ 3806 h 6858975"/>
              <a:gd name="connsiteX0" fmla="*/ 3810 w 9147810"/>
              <a:gd name="connsiteY0" fmla="*/ 3806 h 6859884"/>
              <a:gd name="connsiteX1" fmla="*/ 9145905 w 9147810"/>
              <a:gd name="connsiteY1" fmla="*/ 0 h 6859884"/>
              <a:gd name="connsiteX2" fmla="*/ 9147810 w 9147810"/>
              <a:gd name="connsiteY2" fmla="*/ 4615799 h 6859884"/>
              <a:gd name="connsiteX3" fmla="*/ 4300470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5076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80435 w 9147810"/>
              <a:gd name="connsiteY5" fmla="*/ 6395685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7266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80838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61979 h 6859884"/>
              <a:gd name="connsiteX7" fmla="*/ 3810 w 9147810"/>
              <a:gd name="connsiteY7" fmla="*/ 3806 h 6859884"/>
              <a:gd name="connsiteX0" fmla="*/ 2024 w 9146024"/>
              <a:gd name="connsiteY0" fmla="*/ 3806 h 6859884"/>
              <a:gd name="connsiteX1" fmla="*/ 9144119 w 9146024"/>
              <a:gd name="connsiteY1" fmla="*/ 0 h 6859884"/>
              <a:gd name="connsiteX2" fmla="*/ 9146024 w 9146024"/>
              <a:gd name="connsiteY2" fmla="*/ 4615799 h 6859884"/>
              <a:gd name="connsiteX3" fmla="*/ 4284397 w 9146024"/>
              <a:gd name="connsiteY3" fmla="*/ 6858975 h 6859884"/>
              <a:gd name="connsiteX4" fmla="*/ 4173694 w 9146024"/>
              <a:gd name="connsiteY4" fmla="*/ 6859884 h 6859884"/>
              <a:gd name="connsiteX5" fmla="*/ 5176863 w 9146024"/>
              <a:gd name="connsiteY5" fmla="*/ 6398063 h 6859884"/>
              <a:gd name="connsiteX6" fmla="*/ 0 w 9146024"/>
              <a:gd name="connsiteY6" fmla="*/ 4961980 h 6859884"/>
              <a:gd name="connsiteX7" fmla="*/ 2024 w 9146024"/>
              <a:gd name="connsiteY7" fmla="*/ 3806 h 6859884"/>
              <a:gd name="connsiteX0" fmla="*/ 3810 w 9147810"/>
              <a:gd name="connsiteY0" fmla="*/ 3806 h 6859884"/>
              <a:gd name="connsiteX1" fmla="*/ 9145905 w 9147810"/>
              <a:gd name="connsiteY1" fmla="*/ 0 h 6859884"/>
              <a:gd name="connsiteX2" fmla="*/ 9147810 w 9147810"/>
              <a:gd name="connsiteY2" fmla="*/ 4615799 h 6859884"/>
              <a:gd name="connsiteX3" fmla="*/ 4286183 w 9147810"/>
              <a:gd name="connsiteY3" fmla="*/ 6858975 h 6859884"/>
              <a:gd name="connsiteX4" fmla="*/ 4175480 w 9147810"/>
              <a:gd name="connsiteY4" fmla="*/ 6859884 h 6859884"/>
              <a:gd name="connsiteX5" fmla="*/ 5178649 w 9147810"/>
              <a:gd name="connsiteY5" fmla="*/ 6398063 h 6859884"/>
              <a:gd name="connsiteX6" fmla="*/ 0 w 9147810"/>
              <a:gd name="connsiteY6" fmla="*/ 4959602 h 6859884"/>
              <a:gd name="connsiteX7" fmla="*/ 3810 w 9147810"/>
              <a:gd name="connsiteY7" fmla="*/ 3806 h 6859884"/>
              <a:gd name="connsiteX0" fmla="*/ 7382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7382 w 9151382"/>
              <a:gd name="connsiteY7" fmla="*/ 3806 h 6859884"/>
              <a:gd name="connsiteX0" fmla="*/ 2024 w 9151382"/>
              <a:gd name="connsiteY0" fmla="*/ 3806 h 6859884"/>
              <a:gd name="connsiteX1" fmla="*/ 9149477 w 9151382"/>
              <a:gd name="connsiteY1" fmla="*/ 0 h 6859884"/>
              <a:gd name="connsiteX2" fmla="*/ 9151382 w 9151382"/>
              <a:gd name="connsiteY2" fmla="*/ 4615799 h 6859884"/>
              <a:gd name="connsiteX3" fmla="*/ 4289755 w 9151382"/>
              <a:gd name="connsiteY3" fmla="*/ 6858975 h 6859884"/>
              <a:gd name="connsiteX4" fmla="*/ 4179052 w 9151382"/>
              <a:gd name="connsiteY4" fmla="*/ 6859884 h 6859884"/>
              <a:gd name="connsiteX5" fmla="*/ 5182221 w 9151382"/>
              <a:gd name="connsiteY5" fmla="*/ 6398063 h 6859884"/>
              <a:gd name="connsiteX6" fmla="*/ 0 w 9151382"/>
              <a:gd name="connsiteY6" fmla="*/ 4961982 h 6859884"/>
              <a:gd name="connsiteX7" fmla="*/ 2024 w 9151382"/>
              <a:gd name="connsiteY7" fmla="*/ 3806 h 6859884"/>
              <a:gd name="connsiteX0" fmla="*/ 2024 w 9153049"/>
              <a:gd name="connsiteY0" fmla="*/ 3806 h 6859884"/>
              <a:gd name="connsiteX1" fmla="*/ 9153049 w 9153049"/>
              <a:gd name="connsiteY1" fmla="*/ 0 h 6859884"/>
              <a:gd name="connsiteX2" fmla="*/ 9151382 w 9153049"/>
              <a:gd name="connsiteY2" fmla="*/ 4615799 h 6859884"/>
              <a:gd name="connsiteX3" fmla="*/ 4289755 w 9153049"/>
              <a:gd name="connsiteY3" fmla="*/ 6858975 h 6859884"/>
              <a:gd name="connsiteX4" fmla="*/ 4179052 w 9153049"/>
              <a:gd name="connsiteY4" fmla="*/ 6859884 h 6859884"/>
              <a:gd name="connsiteX5" fmla="*/ 5182221 w 9153049"/>
              <a:gd name="connsiteY5" fmla="*/ 6398063 h 6859884"/>
              <a:gd name="connsiteX6" fmla="*/ 0 w 9153049"/>
              <a:gd name="connsiteY6" fmla="*/ 4961982 h 6859884"/>
              <a:gd name="connsiteX7" fmla="*/ 2024 w 9153049"/>
              <a:gd name="connsiteY7" fmla="*/ 3806 h 685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3049" h="6859884">
                <a:moveTo>
                  <a:pt x="2024" y="3806"/>
                </a:moveTo>
                <a:lnTo>
                  <a:pt x="9153049" y="0"/>
                </a:lnTo>
                <a:cubicBezTo>
                  <a:pt x="9152493" y="1538600"/>
                  <a:pt x="9151938" y="3077199"/>
                  <a:pt x="9151382" y="4615799"/>
                </a:cubicBezTo>
                <a:lnTo>
                  <a:pt x="4289755" y="6858975"/>
                </a:lnTo>
                <a:lnTo>
                  <a:pt x="4179052" y="6859884"/>
                </a:lnTo>
                <a:lnTo>
                  <a:pt x="5182221" y="6398063"/>
                </a:lnTo>
                <a:lnTo>
                  <a:pt x="0" y="4961982"/>
                </a:lnTo>
                <a:cubicBezTo>
                  <a:pt x="0" y="3242150"/>
                  <a:pt x="2024" y="1723638"/>
                  <a:pt x="2024" y="3806"/>
                </a:cubicBezTo>
                <a:close/>
              </a:path>
            </a:pathLst>
          </a:custGeom>
          <a:blipFill dpi="0" rotWithShape="1">
            <a:blip r:embed="rId2"/>
            <a:srcRect/>
            <a:stretch>
              <a:fillRect/>
            </a:stretch>
          </a:blipFill>
        </p:spPr>
        <p:txBody>
          <a:bodyPr wrap="square" tIns="540000" bIns="0" anchor="ctr">
            <a:noAutofit/>
          </a:bodyPr>
          <a:lstStyle>
            <a:lvl1pPr marL="0" indent="0" algn="ctr">
              <a:buNone/>
              <a:defRPr>
                <a:solidFill>
                  <a:schemeClr val="bg1"/>
                </a:solidFill>
              </a:defRPr>
            </a:lvl1pPr>
          </a:lstStyle>
          <a:p>
            <a:r>
              <a:rPr lang="en-US" dirty="0" smtClean="0"/>
              <a:t>Click icon to add picture</a:t>
            </a:r>
            <a:endParaRPr lang="de-DE" dirty="0"/>
          </a:p>
        </p:txBody>
      </p:sp>
      <p:pic>
        <p:nvPicPr>
          <p:cNvPr id="10" name="Bild 8" descr="BMWMINIRR_5fbg Kopie.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platzhalter 8"/>
          <p:cNvSpPr>
            <a:spLocks noGrp="1"/>
          </p:cNvSpPr>
          <p:nvPr>
            <p:ph type="body" sz="quarter" idx="13" hasCustomPrompt="1"/>
          </p:nvPr>
        </p:nvSpPr>
        <p:spPr>
          <a:xfrm>
            <a:off x="488948" y="269622"/>
            <a:ext cx="11224685" cy="1092510"/>
          </a:xfrm>
          <a:prstGeom prst="rect">
            <a:avLst/>
          </a:prstGeom>
        </p:spPr>
        <p:txBody>
          <a:bodyPr lIns="0" tIns="0" rIns="0" bIns="0" anchor="b">
            <a:noAutofit/>
          </a:bodyPr>
          <a:lstStyle>
            <a:lvl1pPr marL="0" indent="0">
              <a:lnSpc>
                <a:spcPts val="4000"/>
              </a:lnSpc>
              <a:spcBef>
                <a:spcPts val="0"/>
              </a:spcBef>
              <a:spcAft>
                <a:spcPts val="0"/>
              </a:spcAft>
              <a:buNone/>
              <a:defRPr sz="4000" b="1" cap="all" baseline="0">
                <a:solidFill>
                  <a:srgbClr val="404040"/>
                </a:solidFill>
                <a:latin typeface="+mj-lt"/>
              </a:defRPr>
            </a:lvl1pPr>
          </a:lstStyle>
          <a:p>
            <a:pPr lvl="0"/>
            <a:r>
              <a:rPr lang="en-US" noProof="0" dirty="0"/>
              <a:t>Single or </a:t>
            </a:r>
            <a:br>
              <a:rPr lang="en-US" noProof="0" dirty="0"/>
            </a:br>
            <a:r>
              <a:rPr lang="en-US" noProof="0" dirty="0"/>
              <a:t>Double-Line Headline.</a:t>
            </a:r>
          </a:p>
        </p:txBody>
      </p:sp>
      <p:sp>
        <p:nvSpPr>
          <p:cNvPr id="20" name="Textplatzhalter 8"/>
          <p:cNvSpPr>
            <a:spLocks noGrp="1"/>
          </p:cNvSpPr>
          <p:nvPr>
            <p:ph type="body" sz="quarter" idx="14" hasCustomPrompt="1"/>
          </p:nvPr>
        </p:nvSpPr>
        <p:spPr>
          <a:xfrm>
            <a:off x="488948" y="1386804"/>
            <a:ext cx="11224685" cy="534059"/>
          </a:xfrm>
          <a:prstGeom prst="rect">
            <a:avLst/>
          </a:prstGeom>
        </p:spPr>
        <p:txBody>
          <a:bodyPr lIns="0" tIns="0" rIns="0" bIns="0"/>
          <a:lstStyle>
            <a:lvl1pPr marL="0" indent="0">
              <a:lnSpc>
                <a:spcPts val="2100"/>
              </a:lnSpc>
              <a:spcBef>
                <a:spcPts val="0"/>
              </a:spcBef>
              <a:spcAft>
                <a:spcPts val="0"/>
              </a:spcAft>
              <a:buNone/>
              <a:defRPr sz="2000" b="1" cap="all" baseline="0">
                <a:solidFill>
                  <a:srgbClr val="404040"/>
                </a:solidFill>
                <a:latin typeface="+mj-lt"/>
              </a:defRPr>
            </a:lvl1pPr>
          </a:lstStyle>
          <a:p>
            <a:pPr lvl="0"/>
            <a:r>
              <a:rPr lang="en-US" noProof="0" dirty="0"/>
              <a:t>Single or Double-line </a:t>
            </a:r>
            <a:r>
              <a:rPr lang="en-US" noProof="0" dirty="0" err="1"/>
              <a:t>Subheadline</a:t>
            </a:r>
            <a:r>
              <a:rPr lang="en-US" noProof="0" dirty="0"/>
              <a:t>.</a:t>
            </a:r>
          </a:p>
        </p:txBody>
      </p:sp>
      <p:sp>
        <p:nvSpPr>
          <p:cNvPr id="18"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21" name="Bild 7" descr="WortmarkeBMWGROUP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32252" y="5927742"/>
            <a:ext cx="1154481" cy="360000"/>
          </a:xfrm>
          <a:prstGeom prst="rect">
            <a:avLst/>
          </a:prstGeom>
        </p:spPr>
      </p:pic>
      <p:sp>
        <p:nvSpPr>
          <p:cNvPr id="11" name="Textfeld 10"/>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5" orient="horz" pos="3752" userDrawn="1">
          <p15:clr>
            <a:srgbClr val="FBAE40"/>
          </p15:clr>
        </p15:guide>
        <p15:guide id="6" orient="horz" pos="210" userDrawn="1">
          <p15:clr>
            <a:srgbClr val="FBAE40"/>
          </p15:clr>
        </p15:guide>
        <p15:guide id="7" orient="horz" pos="35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9" name="Picture Placeholder 6"/>
          <p:cNvSpPr>
            <a:spLocks noGrp="1"/>
          </p:cNvSpPr>
          <p:nvPr>
            <p:ph type="pic" sz="quarter" idx="33"/>
          </p:nvPr>
        </p:nvSpPr>
        <p:spPr>
          <a:xfrm>
            <a:off x="488948" y="1413936"/>
            <a:ext cx="5486400"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Picture Placeholder 6"/>
          <p:cNvSpPr>
            <a:spLocks noGrp="1"/>
          </p:cNvSpPr>
          <p:nvPr>
            <p:ph type="pic" sz="quarter" idx="34"/>
          </p:nvPr>
        </p:nvSpPr>
        <p:spPr>
          <a:xfrm>
            <a:off x="6193368" y="1413936"/>
            <a:ext cx="5520267" cy="260616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7" name="Footer Placeholder 6"/>
          <p:cNvSpPr>
            <a:spLocks noGrp="1"/>
          </p:cNvSpPr>
          <p:nvPr>
            <p:ph type="ftr" sz="quarter" idx="35"/>
          </p:nvPr>
        </p:nvSpPr>
        <p:spPr/>
        <p:txBody>
          <a:bodyPr/>
          <a:lstStyle>
            <a:lvl1pPr algn="l">
              <a:defRPr/>
            </a:lvl1pPr>
          </a:lstStyle>
          <a:p>
            <a:r>
              <a:rPr lang="en-GB" dirty="0"/>
              <a:t>Subject | Department | Date</a:t>
            </a:r>
          </a:p>
        </p:txBody>
      </p:sp>
      <p:sp>
        <p:nvSpPr>
          <p:cNvPr id="8" name="Slide Number Placeholder 7"/>
          <p:cNvSpPr>
            <a:spLocks noGrp="1"/>
          </p:cNvSpPr>
          <p:nvPr>
            <p:ph type="sldNum" sz="quarter" idx="36"/>
          </p:nvPr>
        </p:nvSpPr>
        <p:spPr/>
        <p:txBody>
          <a:bodyPr/>
          <a:lstStyle/>
          <a:p>
            <a:r>
              <a:rPr lang="en-US" noProof="0" dirty="0"/>
              <a:t>Page </a:t>
            </a:r>
            <a:fld id="{AA807A42-CF27-4B84-8583-18EBE418342E}" type="slidenum">
              <a:rPr lang="en-US" noProof="0" smtClean="0"/>
              <a:pPr/>
              <a:t>‹#›</a:t>
            </a:fld>
            <a:endParaRPr lang="en-US" noProof="0" dirty="0"/>
          </a:p>
        </p:txBody>
      </p:sp>
      <p:sp>
        <p:nvSpPr>
          <p:cNvPr id="14" name="Text Placeholder 13"/>
          <p:cNvSpPr>
            <a:spLocks noGrp="1"/>
          </p:cNvSpPr>
          <p:nvPr>
            <p:ph type="body" sz="quarter" idx="37"/>
          </p:nvPr>
        </p:nvSpPr>
        <p:spPr>
          <a:xfrm>
            <a:off x="488948" y="4183352"/>
            <a:ext cx="5486400" cy="1938048"/>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16" name="Text Placeholder 15"/>
          <p:cNvSpPr>
            <a:spLocks noGrp="1"/>
          </p:cNvSpPr>
          <p:nvPr>
            <p:ph type="body" sz="quarter" idx="38"/>
          </p:nvPr>
        </p:nvSpPr>
        <p:spPr>
          <a:xfrm>
            <a:off x="6193368" y="4191000"/>
            <a:ext cx="5520267" cy="1930400"/>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0" name="Gerade Verbindung 9"/>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pos="3896" userDrawn="1">
          <p15:clr>
            <a:srgbClr val="FBAE40"/>
          </p15:clr>
        </p15:guide>
        <p15:guide id="6" pos="301" userDrawn="1">
          <p15:clr>
            <a:srgbClr val="FBAE40"/>
          </p15:clr>
        </p15:guide>
        <p15:guide id="7" pos="7384" userDrawn="1">
          <p15:clr>
            <a:srgbClr val="FBAE40"/>
          </p15:clr>
        </p15:guide>
        <p15:guide id="8" pos="3768" userDrawn="1">
          <p15:clr>
            <a:srgbClr val="FBAE40"/>
          </p15:clr>
        </p15:guide>
        <p15:guide id="9" orient="horz" pos="4042" userDrawn="1">
          <p15:clr>
            <a:srgbClr val="FBAE40"/>
          </p15:clr>
        </p15:guide>
        <p15:guide id="10" orient="horz" pos="4260" userDrawn="1">
          <p15:clr>
            <a:srgbClr val="FBAE40"/>
          </p15:clr>
        </p15:guide>
        <p15:guide id="11" orient="horz" pos="2636" userDrawn="1">
          <p15:clr>
            <a:srgbClr val="FBAE40"/>
          </p15:clr>
        </p15:guide>
        <p15:guide id="12" orient="horz" pos="253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1" name="Picture Placeholder 6"/>
          <p:cNvSpPr>
            <a:spLocks noGrp="1"/>
          </p:cNvSpPr>
          <p:nvPr>
            <p:ph type="pic" sz="quarter" idx="33"/>
          </p:nvPr>
        </p:nvSpPr>
        <p:spPr>
          <a:xfrm>
            <a:off x="488950" y="1413936"/>
            <a:ext cx="3578577" cy="1675641"/>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Picture Placeholder 6"/>
          <p:cNvSpPr>
            <a:spLocks noGrp="1"/>
          </p:cNvSpPr>
          <p:nvPr>
            <p:ph type="pic" sz="quarter" idx="34"/>
          </p:nvPr>
        </p:nvSpPr>
        <p:spPr>
          <a:xfrm>
            <a:off x="4295424" y="1413936"/>
            <a:ext cx="3584221" cy="1683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3" name="Picture Placeholder 6"/>
          <p:cNvSpPr>
            <a:spLocks noGrp="1"/>
          </p:cNvSpPr>
          <p:nvPr>
            <p:ph type="pic" sz="quarter" idx="35"/>
          </p:nvPr>
        </p:nvSpPr>
        <p:spPr>
          <a:xfrm>
            <a:off x="8134521" y="1413936"/>
            <a:ext cx="3579112" cy="1683297"/>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5" name="Footer Placeholder 4"/>
          <p:cNvSpPr>
            <a:spLocks noGrp="1"/>
          </p:cNvSpPr>
          <p:nvPr>
            <p:ph type="ftr" sz="quarter" idx="36"/>
          </p:nvPr>
        </p:nvSpPr>
        <p:spPr/>
        <p:txBody>
          <a:bodyPr/>
          <a:lstStyle/>
          <a:p>
            <a:pPr algn="l"/>
            <a:r>
              <a:rPr lang="en-GB" noProof="0" dirty="0"/>
              <a:t>Subject | Department | Date</a:t>
            </a:r>
          </a:p>
        </p:txBody>
      </p:sp>
      <p:sp>
        <p:nvSpPr>
          <p:cNvPr id="6" name="Slide Number Placeholder 5"/>
          <p:cNvSpPr>
            <a:spLocks noGrp="1"/>
          </p:cNvSpPr>
          <p:nvPr>
            <p:ph type="sldNum" sz="quarter" idx="37"/>
          </p:nvPr>
        </p:nvSpPr>
        <p:spPr/>
        <p:txBody>
          <a:bodyPr/>
          <a:lstStyle/>
          <a:p>
            <a:r>
              <a:rPr lang="en-US" noProof="0" dirty="0"/>
              <a:t>Page </a:t>
            </a:r>
            <a:fld id="{AA807A42-CF27-4B84-8583-18EBE418342E}" type="slidenum">
              <a:rPr lang="en-US" noProof="0" smtClean="0"/>
              <a:pPr/>
              <a:t>‹#›</a:t>
            </a:fld>
            <a:endParaRPr lang="en-US" noProof="0" dirty="0"/>
          </a:p>
        </p:txBody>
      </p:sp>
      <p:sp>
        <p:nvSpPr>
          <p:cNvPr id="19" name="Text Placeholder 15"/>
          <p:cNvSpPr>
            <a:spLocks noGrp="1"/>
          </p:cNvSpPr>
          <p:nvPr>
            <p:ph type="body" sz="quarter" idx="38"/>
          </p:nvPr>
        </p:nvSpPr>
        <p:spPr>
          <a:xfrm>
            <a:off x="48895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0" name="Text Placeholder 15"/>
          <p:cNvSpPr>
            <a:spLocks noGrp="1"/>
          </p:cNvSpPr>
          <p:nvPr>
            <p:ph type="body" sz="quarter" idx="39"/>
          </p:nvPr>
        </p:nvSpPr>
        <p:spPr>
          <a:xfrm>
            <a:off x="4301070"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1" name="Text Placeholder 15"/>
          <p:cNvSpPr>
            <a:spLocks noGrp="1"/>
          </p:cNvSpPr>
          <p:nvPr>
            <p:ph type="body" sz="quarter" idx="40"/>
          </p:nvPr>
        </p:nvSpPr>
        <p:spPr>
          <a:xfrm>
            <a:off x="8135058" y="3259666"/>
            <a:ext cx="3578577" cy="2861734"/>
          </a:xfrm>
        </p:spPr>
        <p:txBody>
          <a:bodyPr vert="horz" lIns="0" tIns="0" rIns="0" bIns="0" rtlCol="0">
            <a:normAutofit/>
          </a:bodyPr>
          <a:lstStyle>
            <a:lvl1pPr>
              <a:buFontTx/>
              <a:buNone/>
              <a:defRPr lang="en-US" sz="14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4" name="Gerade Verbindung 13"/>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7384" userDrawn="1">
          <p15:clr>
            <a:srgbClr val="FBAE40"/>
          </p15:clr>
        </p15:guide>
        <p15:guide id="8" pos="301" userDrawn="1">
          <p15:clr>
            <a:srgbClr val="FBAE40"/>
          </p15:clr>
        </p15:guide>
        <p15:guide id="9" pos="5120" userDrawn="1">
          <p15:clr>
            <a:srgbClr val="FBAE40"/>
          </p15:clr>
        </p15:guide>
        <p15:guide id="10" pos="4968" userDrawn="1">
          <p15:clr>
            <a:srgbClr val="FBAE40"/>
          </p15:clr>
        </p15:guide>
        <p15:guide id="11" pos="2704" userDrawn="1">
          <p15:clr>
            <a:srgbClr val="FBAE40"/>
          </p15:clr>
        </p15:guide>
        <p15:guide id="12" pos="25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s with Captio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Picture Placeholder 6"/>
          <p:cNvSpPr>
            <a:spLocks noGrp="1"/>
          </p:cNvSpPr>
          <p:nvPr>
            <p:ph type="pic" sz="quarter" idx="30"/>
          </p:nvPr>
        </p:nvSpPr>
        <p:spPr>
          <a:xfrm>
            <a:off x="488950"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5" name="Picture Placeholder 6"/>
          <p:cNvSpPr>
            <a:spLocks noGrp="1"/>
          </p:cNvSpPr>
          <p:nvPr>
            <p:ph type="pic" sz="quarter" idx="31"/>
          </p:nvPr>
        </p:nvSpPr>
        <p:spPr>
          <a:xfrm>
            <a:off x="3352802"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6" name="Picture Placeholder 6"/>
          <p:cNvSpPr>
            <a:spLocks noGrp="1"/>
          </p:cNvSpPr>
          <p:nvPr>
            <p:ph type="pic" sz="quarter" idx="32"/>
          </p:nvPr>
        </p:nvSpPr>
        <p:spPr>
          <a:xfrm>
            <a:off x="6220182" y="1413936"/>
            <a:ext cx="2619020"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7" name="Picture Placeholder 6"/>
          <p:cNvSpPr>
            <a:spLocks noGrp="1"/>
          </p:cNvSpPr>
          <p:nvPr>
            <p:ph type="pic" sz="quarter" idx="33"/>
          </p:nvPr>
        </p:nvSpPr>
        <p:spPr>
          <a:xfrm>
            <a:off x="9096213" y="1413936"/>
            <a:ext cx="2617423" cy="1302299"/>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16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9" name="Footer Placeholder 8"/>
          <p:cNvSpPr>
            <a:spLocks noGrp="1"/>
          </p:cNvSpPr>
          <p:nvPr>
            <p:ph type="ftr" sz="quarter" idx="34"/>
          </p:nvPr>
        </p:nvSpPr>
        <p:spPr/>
        <p:txBody>
          <a:bodyPr/>
          <a:lstStyle/>
          <a:p>
            <a:pPr algn="l"/>
            <a:r>
              <a:rPr lang="en-GB" noProof="0" dirty="0"/>
              <a:t>Subject | Department | Date</a:t>
            </a:r>
          </a:p>
        </p:txBody>
      </p:sp>
      <p:sp>
        <p:nvSpPr>
          <p:cNvPr id="10" name="Slide Number Placeholder 9"/>
          <p:cNvSpPr>
            <a:spLocks noGrp="1"/>
          </p:cNvSpPr>
          <p:nvPr>
            <p:ph type="sldNum" sz="quarter" idx="35"/>
          </p:nvPr>
        </p:nvSpPr>
        <p:spPr/>
        <p:txBody>
          <a:bodyPr/>
          <a:lstStyle/>
          <a:p>
            <a:r>
              <a:rPr lang="en-US" noProof="0" dirty="0"/>
              <a:t>Page </a:t>
            </a:r>
            <a:fld id="{AA807A42-CF27-4B84-8583-18EBE418342E}" type="slidenum">
              <a:rPr lang="en-US" noProof="0" smtClean="0"/>
              <a:pPr/>
              <a:t>‹#›</a:t>
            </a:fld>
            <a:endParaRPr lang="en-US" noProof="0" dirty="0"/>
          </a:p>
        </p:txBody>
      </p:sp>
      <p:sp>
        <p:nvSpPr>
          <p:cNvPr id="21" name="Text Placeholder 15"/>
          <p:cNvSpPr>
            <a:spLocks noGrp="1"/>
          </p:cNvSpPr>
          <p:nvPr>
            <p:ph type="body" sz="quarter" idx="38"/>
          </p:nvPr>
        </p:nvSpPr>
        <p:spPr>
          <a:xfrm>
            <a:off x="488948" y="2895604"/>
            <a:ext cx="2619021" cy="3225799"/>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2" name="Text Placeholder 15"/>
          <p:cNvSpPr>
            <a:spLocks noGrp="1"/>
          </p:cNvSpPr>
          <p:nvPr>
            <p:ph type="body" sz="quarter" idx="39"/>
          </p:nvPr>
        </p:nvSpPr>
        <p:spPr>
          <a:xfrm>
            <a:off x="3352803" y="2895604"/>
            <a:ext cx="2619021" cy="3225799"/>
          </a:xfrm>
        </p:spPr>
        <p:txBody>
          <a:bodyPr vert="horz" lIns="0" tIns="0" rIns="0" bIns="0" rtlCol="0">
            <a:normAutofit/>
          </a:bodyPr>
          <a:lstStyle>
            <a:lvl1pPr>
              <a:buFontTx/>
              <a:buNone/>
              <a:defRPr lang="en-US" sz="1200" dirty="0" smtClean="0">
                <a:solidFill>
                  <a:srgbClr val="404040"/>
                </a:solidFill>
              </a:defRPr>
            </a:lvl1pPr>
          </a:lstStyle>
          <a:p>
            <a:pPr marR="0" lvl="0" indent="0" fontAlgn="auto">
              <a:lnSpc>
                <a:spcPct val="100000"/>
              </a:lnSpc>
              <a:buClrTx/>
              <a:buSzTx/>
              <a:buNone/>
              <a:tabLst/>
            </a:pPr>
            <a:r>
              <a:rPr lang="en-US" smtClean="0"/>
              <a:t>Click to edit Master text styles</a:t>
            </a:r>
          </a:p>
        </p:txBody>
      </p:sp>
      <p:sp>
        <p:nvSpPr>
          <p:cNvPr id="23" name="Text Placeholder 15"/>
          <p:cNvSpPr>
            <a:spLocks noGrp="1"/>
          </p:cNvSpPr>
          <p:nvPr>
            <p:ph type="body" sz="quarter" idx="40"/>
          </p:nvPr>
        </p:nvSpPr>
        <p:spPr>
          <a:xfrm>
            <a:off x="6220180"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sp>
        <p:nvSpPr>
          <p:cNvPr id="24" name="Text Placeholder 15"/>
          <p:cNvSpPr>
            <a:spLocks noGrp="1"/>
          </p:cNvSpPr>
          <p:nvPr>
            <p:ph type="body" sz="quarter" idx="41"/>
          </p:nvPr>
        </p:nvSpPr>
        <p:spPr>
          <a:xfrm>
            <a:off x="9094612" y="2887134"/>
            <a:ext cx="2619021" cy="3234266"/>
          </a:xfrm>
        </p:spPr>
        <p:txBody>
          <a:bodyPr vert="horz" lIns="0" tIns="0" rIns="0" bIns="0" rtlCol="0">
            <a:normAutofit/>
          </a:bodyPr>
          <a:lstStyle>
            <a:lvl1pPr>
              <a:buFontTx/>
              <a:buNone/>
              <a:defRPr lang="en-US" sz="1200" smtClean="0">
                <a:solidFill>
                  <a:srgbClr val="404040"/>
                </a:solidFill>
              </a:defRPr>
            </a:lvl1pPr>
            <a:lvl2pPr>
              <a:defRPr lang="en-US" smtClean="0"/>
            </a:lvl2pPr>
            <a:lvl3pPr>
              <a:defRPr lang="en-US" smtClean="0"/>
            </a:lvl3pPr>
            <a:lvl4pPr>
              <a:defRPr lang="en-US" smtClean="0"/>
            </a:lvl4pPr>
            <a:lvl5pPr>
              <a:defRPr lang="en-US"/>
            </a:lvl5pPr>
          </a:lstStyle>
          <a:p>
            <a:pPr marR="0" lvl="0" indent="0" fontAlgn="auto">
              <a:lnSpc>
                <a:spcPct val="100000"/>
              </a:lnSpc>
              <a:buClrTx/>
              <a:buSzTx/>
              <a:buNone/>
              <a:tabLst/>
            </a:pPr>
            <a:r>
              <a:rPr lang="en-US" smtClean="0"/>
              <a:t>Click to edit Master text styles</a:t>
            </a:r>
          </a:p>
        </p:txBody>
      </p:sp>
      <p:cxnSp>
        <p:nvCxnSpPr>
          <p:cNvPr id="13" name="Gerade Verbindung 12"/>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1960" userDrawn="1">
          <p15:clr>
            <a:srgbClr val="FBAE40"/>
          </p15:clr>
        </p15:guide>
        <p15:guide id="10" pos="2112" userDrawn="1">
          <p15:clr>
            <a:srgbClr val="FBAE40"/>
          </p15:clr>
        </p15:guide>
        <p15:guide id="11" pos="3768" userDrawn="1">
          <p15:clr>
            <a:srgbClr val="FBAE40"/>
          </p15:clr>
        </p15:guide>
        <p15:guide id="12" pos="3912" userDrawn="1">
          <p15:clr>
            <a:srgbClr val="FBAE40"/>
          </p15:clr>
        </p15:guide>
        <p15:guide id="13" pos="5564" userDrawn="1">
          <p15:clr>
            <a:srgbClr val="FBAE40"/>
          </p15:clr>
        </p15:guide>
        <p15:guide id="14" pos="57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bina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Content Placeholder 7"/>
          <p:cNvSpPr>
            <a:spLocks noGrp="1"/>
          </p:cNvSpPr>
          <p:nvPr>
            <p:ph sz="quarter" idx="16"/>
          </p:nvPr>
        </p:nvSpPr>
        <p:spPr>
          <a:xfrm>
            <a:off x="6204657" y="1413933"/>
            <a:ext cx="5508976"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7"/>
          </p:nvPr>
        </p:nvSpPr>
        <p:spPr>
          <a:xfrm>
            <a:off x="6" y="1413933"/>
            <a:ext cx="5971817" cy="4715934"/>
          </a:xfrm>
          <a:pattFill prst="wdUpDiag">
            <a:fgClr>
              <a:schemeClr val="bg1">
                <a:lumMod val="75000"/>
              </a:schemeClr>
            </a:fgClr>
            <a:bgClr>
              <a:schemeClr val="bg1"/>
            </a:bgClr>
          </a:pattFill>
        </p:spPr>
        <p:txBody>
          <a:bodyPr vert="horz" lIns="0" tIns="72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
        <p:nvSpPr>
          <p:cNvPr id="12" name="Footer Placeholder 11"/>
          <p:cNvSpPr>
            <a:spLocks noGrp="1"/>
          </p:cNvSpPr>
          <p:nvPr>
            <p:ph type="ftr" sz="quarter" idx="18"/>
          </p:nvPr>
        </p:nvSpPr>
        <p:spPr/>
        <p:txBody>
          <a:bodyPr/>
          <a:lstStyle/>
          <a:p>
            <a:pPr algn="l"/>
            <a:r>
              <a:rPr lang="en-GB" noProof="0" dirty="0"/>
              <a:t>Subject | Department | Date</a:t>
            </a:r>
          </a:p>
        </p:txBody>
      </p:sp>
      <p:sp>
        <p:nvSpPr>
          <p:cNvPr id="13" name="Slide Number Placeholder 12"/>
          <p:cNvSpPr>
            <a:spLocks noGrp="1"/>
          </p:cNvSpPr>
          <p:nvPr>
            <p:ph type="sldNum" sz="quarter" idx="19"/>
          </p:nvPr>
        </p:nvSpPr>
        <p:spPr/>
        <p:txBody>
          <a:bodyPr/>
          <a:lstStyle/>
          <a:p>
            <a:r>
              <a:rPr lang="en-US" noProof="0" dirty="0"/>
              <a:t>Page </a:t>
            </a:r>
            <a:fld id="{AA807A42-CF27-4B84-8583-18EBE418342E}" type="slidenum">
              <a:rPr lang="en-US" noProof="0" smtClean="0"/>
              <a:pPr/>
              <a:t>‹#›</a:t>
            </a:fld>
            <a:endParaRPr lang="en-US" noProof="0" dirty="0"/>
          </a:p>
        </p:txBody>
      </p:sp>
      <p:cxnSp>
        <p:nvCxnSpPr>
          <p:cNvPr id="7" name="Gerade Verbindung 6"/>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guide id="9" pos="3768" userDrawn="1">
          <p15:clr>
            <a:srgbClr val="FBAE40"/>
          </p15:clr>
        </p15:guide>
        <p15:guide id="10" pos="390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ecial Content without Dividing 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50051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134538"/>
      </p:ext>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8" name="Footer Placeholder 7"/>
          <p:cNvSpPr>
            <a:spLocks noGrp="1"/>
          </p:cNvSpPr>
          <p:nvPr>
            <p:ph type="ftr" sz="quarter" idx="10"/>
          </p:nvPr>
        </p:nvSpPr>
        <p:spPr/>
        <p:txBody>
          <a:bodyPr/>
          <a:lstStyle/>
          <a:p>
            <a:pPr algn="l"/>
            <a:r>
              <a:rPr lang="en-GB" noProof="0" dirty="0"/>
              <a:t>Subject | Department | Date</a:t>
            </a:r>
          </a:p>
        </p:txBody>
      </p:sp>
      <p:sp>
        <p:nvSpPr>
          <p:cNvPr id="9" name="Slide Number Placeholder 8"/>
          <p:cNvSpPr>
            <a:spLocks noGrp="1"/>
          </p:cNvSpPr>
          <p:nvPr>
            <p:ph type="sldNum" sz="quarter" idx="11"/>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88" userDrawn="1">
          <p15:clr>
            <a:srgbClr val="FBAE40"/>
          </p15:clr>
        </p15:guide>
        <p15:guide id="4" orient="horz" pos="3840"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l"/>
            <a:r>
              <a:rPr lang="en-GB" noProof="0" dirty="0"/>
              <a:t>Subject | Department | Date</a:t>
            </a:r>
          </a:p>
        </p:txBody>
      </p:sp>
      <p:sp>
        <p:nvSpPr>
          <p:cNvPr id="5" name="Slide Number Placeholder 4"/>
          <p:cNvSpPr>
            <a:spLocks noGrp="1"/>
          </p:cNvSpPr>
          <p:nvPr>
            <p:ph type="sldNum" sz="quarter" idx="11"/>
          </p:nvPr>
        </p:nvSpPr>
        <p:spPr/>
        <p:txBody>
          <a:bodyPr/>
          <a:lstStyle/>
          <a:p>
            <a:r>
              <a:rPr lang="en-US" noProof="0" dirty="0"/>
              <a:t>Page </a:t>
            </a:r>
            <a:fld id="{AA807A42-CF27-4B84-8583-18EBE418342E}" type="slidenum">
              <a:rPr lang="en-US" noProof="0" smtClean="0"/>
              <a:pPr/>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out Picture">
    <p:spTree>
      <p:nvGrpSpPr>
        <p:cNvPr id="1" name=""/>
        <p:cNvGrpSpPr/>
        <p:nvPr/>
      </p:nvGrpSpPr>
      <p:grpSpPr>
        <a:xfrm>
          <a:off x="0" y="0"/>
          <a:ext cx="0" cy="0"/>
          <a:chOff x="0" y="0"/>
          <a:chExt cx="0" cy="0"/>
        </a:xfrm>
      </p:grpSpPr>
      <p:sp>
        <p:nvSpPr>
          <p:cNvPr id="16" name="Rechteck 12"/>
          <p:cNvSpPr/>
          <p:nvPr userDrawn="1"/>
        </p:nvSpPr>
        <p:spPr>
          <a:xfrm>
            <a:off x="0" y="0"/>
            <a:ext cx="12192000" cy="6858000"/>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 y="4322170"/>
            <a:ext cx="12191496" cy="2535830"/>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2800" y="5927742"/>
            <a:ext cx="1154478" cy="359999"/>
          </a:xfrm>
          <a:prstGeom prst="rect">
            <a:avLst/>
          </a:prstGeom>
        </p:spPr>
      </p:pic>
      <p:sp>
        <p:nvSpPr>
          <p:cNvPr id="19" name="Textplatzhalter 8"/>
          <p:cNvSpPr>
            <a:spLocks noGrp="1"/>
          </p:cNvSpPr>
          <p:nvPr>
            <p:ph type="body" sz="quarter" idx="13" hasCustomPrompt="1"/>
          </p:nvPr>
        </p:nvSpPr>
        <p:spPr>
          <a:xfrm>
            <a:off x="488948" y="1799485"/>
            <a:ext cx="11224685" cy="1092510"/>
          </a:xfrm>
          <a:prstGeom prst="rect">
            <a:avLst/>
          </a:prstGeom>
        </p:spPr>
        <p:txBody>
          <a:bodyPr lIns="0" tIns="0" rIns="0" bIns="0" anchor="b">
            <a:noAutofit/>
          </a:bodyPr>
          <a:lstStyle>
            <a:lvl1pPr marL="0" indent="0">
              <a:lnSpc>
                <a:spcPts val="4000"/>
              </a:lnSpc>
              <a:spcBef>
                <a:spcPts val="0"/>
              </a:spcBef>
              <a:buNone/>
              <a:defRPr sz="3900" b="1" cap="all" baseline="0">
                <a:solidFill>
                  <a:srgbClr val="667084"/>
                </a:solidFill>
                <a:latin typeface="+mj-lt"/>
              </a:defRPr>
            </a:lvl1pPr>
          </a:lstStyle>
          <a:p>
            <a:pPr lvl="0"/>
            <a:r>
              <a:rPr lang="en-US" noProof="0" dirty="0"/>
              <a:t>Single or Double-Line Headline.</a:t>
            </a:r>
          </a:p>
        </p:txBody>
      </p:sp>
      <p:sp>
        <p:nvSpPr>
          <p:cNvPr id="20" name="Textplatzhalter 8"/>
          <p:cNvSpPr>
            <a:spLocks noGrp="1"/>
          </p:cNvSpPr>
          <p:nvPr>
            <p:ph type="body" sz="quarter" idx="14" hasCustomPrompt="1"/>
          </p:nvPr>
        </p:nvSpPr>
        <p:spPr>
          <a:xfrm>
            <a:off x="488948" y="2916667"/>
            <a:ext cx="11224685" cy="534059"/>
          </a:xfrm>
          <a:prstGeom prst="rect">
            <a:avLst/>
          </a:prstGeom>
        </p:spPr>
        <p:txBody>
          <a:bodyPr lIns="0" tIns="0" rIns="0" bIns="0"/>
          <a:lstStyle>
            <a:lvl1pPr marL="0" indent="0">
              <a:lnSpc>
                <a:spcPts val="2100"/>
              </a:lnSpc>
              <a:spcBef>
                <a:spcPts val="0"/>
              </a:spcBef>
              <a:buNone/>
              <a:defRPr sz="2000" b="1" cap="all" baseline="0">
                <a:solidFill>
                  <a:srgbClr val="667084"/>
                </a:solidFill>
                <a:latin typeface="+mj-lt"/>
              </a:defRPr>
            </a:lvl1pPr>
          </a:lstStyle>
          <a:p>
            <a:pPr lvl="0"/>
            <a:r>
              <a:rPr lang="en-US" noProof="0" dirty="0"/>
              <a:t>Single or Double-Line </a:t>
            </a:r>
            <a:r>
              <a:rPr lang="en-US" noProof="0" dirty="0" err="1"/>
              <a:t>Subheadline</a:t>
            </a:r>
            <a:r>
              <a:rPr lang="en-US" noProof="0" dirty="0"/>
              <a:t>.</a:t>
            </a:r>
          </a:p>
        </p:txBody>
      </p:sp>
      <p:pic>
        <p:nvPicPr>
          <p:cNvPr id="14" name="Bild 8" descr="BMWMINIRR_5fbg Kopie.jp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999870" y="6137292"/>
            <a:ext cx="1724211" cy="3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platzhalter 24"/>
          <p:cNvSpPr>
            <a:spLocks noGrp="1"/>
          </p:cNvSpPr>
          <p:nvPr>
            <p:ph type="body" sz="quarter" idx="18" hasCustomPrompt="1"/>
          </p:nvPr>
        </p:nvSpPr>
        <p:spPr>
          <a:xfrm>
            <a:off x="492111" y="5431512"/>
            <a:ext cx="1620000" cy="31941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Symbol" panose="05050102010706020507" pitchFamily="18" charset="2"/>
              <a:buNone/>
              <a:defRPr lang="de-DE" sz="1100" b="1" i="0" baseline="0" dirty="0" smtClean="0">
                <a:latin typeface="BMW Group Condensed Bold"/>
                <a:ea typeface="BMW Type Global Pro Regular" pitchFamily="2" charset="0"/>
                <a:cs typeface="BMW Group Condensed Bold"/>
              </a:defRPr>
            </a:lvl1pPr>
          </a:lstStyle>
          <a:p>
            <a:pPr marL="0" lvl="0" indent="0" algn="l" defTabSz="914400" rtl="0" eaLnBrk="1" latinLnBrk="0" hangingPunct="1">
              <a:spcBef>
                <a:spcPts val="0"/>
              </a:spcBef>
              <a:spcAft>
                <a:spcPts val="600"/>
              </a:spcAft>
              <a:buFont typeface="Symbol" panose="05050102010706020507" pitchFamily="18" charset="2"/>
              <a:buNone/>
            </a:pPr>
            <a:r>
              <a:rPr lang="de-DE" dirty="0"/>
              <a:t>Department | Date</a:t>
            </a:r>
          </a:p>
        </p:txBody>
      </p:sp>
      <p:pic>
        <p:nvPicPr>
          <p:cNvPr id="13" name="Bild 7" descr="WortmarkeBMWGROUP Kopie.jp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84410" y="5927742"/>
            <a:ext cx="75773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feld 14"/>
          <p:cNvSpPr txBox="1"/>
          <p:nvPr userDrawn="1"/>
        </p:nvSpPr>
        <p:spPr>
          <a:xfrm>
            <a:off x="391291" y="6282548"/>
            <a:ext cx="2230445" cy="292388"/>
          </a:xfrm>
          <a:prstGeom prst="rect">
            <a:avLst/>
          </a:prstGeom>
          <a:noFill/>
        </p:spPr>
        <p:txBody>
          <a:bodyPr vert="horz" wrap="square" rtlCol="0">
            <a:spAutoFit/>
          </a:bodyPr>
          <a:lstStyle/>
          <a:p>
            <a:pPr algn="l" rtl="0" eaLnBrk="1" fontAlgn="auto" hangingPunct="1">
              <a:lnSpc>
                <a:spcPct val="100000"/>
              </a:lnSpc>
              <a:spcBef>
                <a:spcPts val="0"/>
              </a:spcBef>
              <a:spcAft>
                <a:spcPts val="0"/>
              </a:spcAft>
            </a:pPr>
            <a:r>
              <a:rPr lang="de-DE" sz="1300" kern="1200" dirty="0">
                <a:solidFill>
                  <a:schemeClr val="tx1"/>
                </a:solidFill>
                <a:latin typeface="BMW Group Light" pitchFamily="2" charset="0"/>
                <a:ea typeface="+mn-ea"/>
                <a:cs typeface="BMW Group Light" pitchFamily="2" charset="0"/>
              </a:rPr>
              <a:t>Financial Services</a:t>
            </a:r>
          </a:p>
        </p:txBody>
      </p:sp>
    </p:spTree>
    <p:extLst/>
  </p:cSld>
  <p:clrMapOvr>
    <a:masterClrMapping/>
  </p:clrMapOvr>
  <p:extLst mod="1">
    <p:ext uri="{DCECCB84-F9BA-43D5-87BE-67443E8EF086}">
      <p15:sldGuideLst xmlns:p15="http://schemas.microsoft.com/office/powerpoint/2012/main">
        <p15:guide id="1" orient="horz" pos="2179" userDrawn="1">
          <p15:clr>
            <a:srgbClr val="FBAE40"/>
          </p15:clr>
        </p15:guide>
        <p15:guide id="2" orient="horz" pos="1128" userDrawn="1">
          <p15:clr>
            <a:srgbClr val="FBAE40"/>
          </p15:clr>
        </p15:guide>
        <p15:guide id="3" orient="horz" pos="3544" userDrawn="1">
          <p15:clr>
            <a:srgbClr val="FBAE40"/>
          </p15:clr>
        </p15:guide>
        <p15:guide id="4" orient="horz" pos="1832" userDrawn="1">
          <p15:clr>
            <a:srgbClr val="FBAE40"/>
          </p15:clr>
        </p15:guide>
        <p15:guide id="5" pos="301" userDrawn="1">
          <p15:clr>
            <a:srgbClr val="FBAE40"/>
          </p15:clr>
        </p15:guide>
        <p15:guide id="6" pos="7384" userDrawn="1">
          <p15:clr>
            <a:srgbClr val="FBAE40"/>
          </p15:clr>
        </p15:guide>
        <p15:guide id="7" orient="horz" pos="3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Header">
    <p:spTree>
      <p:nvGrpSpPr>
        <p:cNvPr id="1" name=""/>
        <p:cNvGrpSpPr/>
        <p:nvPr/>
      </p:nvGrpSpPr>
      <p:grpSpPr>
        <a:xfrm>
          <a:off x="0" y="0"/>
          <a:ext cx="0" cy="0"/>
          <a:chOff x="0" y="0"/>
          <a:chExt cx="0" cy="0"/>
        </a:xfrm>
      </p:grpSpPr>
      <p:sp>
        <p:nvSpPr>
          <p:cNvPr id="15" name="Rechteck 8"/>
          <p:cNvSpPr/>
          <p:nvPr userDrawn="1"/>
        </p:nvSpPr>
        <p:spPr>
          <a:xfrm>
            <a:off x="0" y="0"/>
            <a:ext cx="12192000" cy="6294964"/>
          </a:xfrm>
          <a:prstGeom prst="rect">
            <a:avLst/>
          </a:prstGeom>
          <a:gradFill flip="none" rotWithShape="1">
            <a:gsLst>
              <a:gs pos="0">
                <a:schemeClr val="bg2">
                  <a:lumMod val="60000"/>
                  <a:lumOff val="40000"/>
                </a:schemeClr>
              </a:gs>
              <a:gs pos="100000">
                <a:srgbClr val="E4E8EE"/>
              </a:gs>
            </a:gsLst>
            <a:lin ang="1662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16" name="Bild 10" descr="Next_100_Years_Signet.png"/>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1290" t="31947" r="48537" b="3"/>
          <a:stretch/>
        </p:blipFill>
        <p:spPr>
          <a:xfrm>
            <a:off x="4664261" y="1"/>
            <a:ext cx="7527739" cy="6330218"/>
          </a:xfrm>
          <a:prstGeom prst="rect">
            <a:avLst/>
          </a:prstGeom>
        </p:spPr>
      </p:pic>
      <p:sp>
        <p:nvSpPr>
          <p:cNvPr id="8" name="Textplatzhalter 8"/>
          <p:cNvSpPr>
            <a:spLocks noGrp="1"/>
          </p:cNvSpPr>
          <p:nvPr>
            <p:ph type="body" sz="quarter" idx="14" hasCustomPrompt="1"/>
          </p:nvPr>
        </p:nvSpPr>
        <p:spPr>
          <a:xfrm>
            <a:off x="488949" y="1412875"/>
            <a:ext cx="2989019" cy="924620"/>
          </a:xfrm>
          <a:prstGeom prst="rect">
            <a:avLst/>
          </a:prstGeom>
        </p:spPr>
        <p:txBody>
          <a:bodyPr wrap="square" lIns="0" tIns="0" rIns="0" bIns="0">
            <a:noAutofit/>
          </a:bodyPr>
          <a:lstStyle>
            <a:lvl1pPr marL="0" indent="0">
              <a:lnSpc>
                <a:spcPts val="7200"/>
              </a:lnSpc>
              <a:spcBef>
                <a:spcPts val="0"/>
              </a:spcBef>
              <a:buNone/>
              <a:defRPr sz="7200" b="1" cap="all" baseline="0">
                <a:solidFill>
                  <a:srgbClr val="667084"/>
                </a:solidFill>
                <a:latin typeface="+mj-lt"/>
              </a:defRPr>
            </a:lvl1pPr>
          </a:lstStyle>
          <a:p>
            <a:pPr lvl="0"/>
            <a:r>
              <a:rPr lang="en-US" noProof="0" dirty="0"/>
              <a:t>01</a:t>
            </a:r>
          </a:p>
        </p:txBody>
      </p:sp>
      <p:sp>
        <p:nvSpPr>
          <p:cNvPr id="10" name="Textplatzhalter 8"/>
          <p:cNvSpPr>
            <a:spLocks noGrp="1"/>
          </p:cNvSpPr>
          <p:nvPr>
            <p:ph type="body" sz="quarter" idx="15" hasCustomPrompt="1"/>
          </p:nvPr>
        </p:nvSpPr>
        <p:spPr>
          <a:xfrm>
            <a:off x="488948" y="2362896"/>
            <a:ext cx="11224685" cy="548868"/>
          </a:xfrm>
          <a:prstGeom prst="rect">
            <a:avLst/>
          </a:prstGeom>
        </p:spPr>
        <p:txBody>
          <a:bodyPr lIns="0" tIns="0" rIns="0" bIns="0">
            <a:spAutoFit/>
          </a:bodyPr>
          <a:lstStyle>
            <a:lvl1pPr marL="0" indent="0">
              <a:lnSpc>
                <a:spcPts val="4200"/>
              </a:lnSpc>
              <a:spcBef>
                <a:spcPts val="0"/>
              </a:spcBef>
              <a:buNone/>
              <a:defRPr sz="4000" b="1" cap="all" baseline="0">
                <a:solidFill>
                  <a:srgbClr val="667084"/>
                </a:solidFill>
                <a:latin typeface="+mj-lt"/>
              </a:defRPr>
            </a:lvl1pPr>
          </a:lstStyle>
          <a:p>
            <a:pPr lvl="0"/>
            <a:r>
              <a:rPr lang="en-US" noProof="0" dirty="0"/>
              <a:t>Chapter.</a:t>
            </a:r>
          </a:p>
        </p:txBody>
      </p:sp>
      <p:sp>
        <p:nvSpPr>
          <p:cNvPr id="2" name="Footer Placeholder 1"/>
          <p:cNvSpPr>
            <a:spLocks noGrp="1"/>
          </p:cNvSpPr>
          <p:nvPr>
            <p:ph type="ftr" sz="quarter" idx="16"/>
          </p:nvPr>
        </p:nvSpPr>
        <p:spPr/>
        <p:txBody>
          <a:bodyPr/>
          <a:lstStyle/>
          <a:p>
            <a:pPr algn="l"/>
            <a:r>
              <a:rPr lang="en-GB" noProof="0" dirty="0"/>
              <a:t>Subject | Department | Date</a:t>
            </a:r>
          </a:p>
        </p:txBody>
      </p:sp>
      <p:sp>
        <p:nvSpPr>
          <p:cNvPr id="5" name="Slide Number Placeholder 4"/>
          <p:cNvSpPr>
            <a:spLocks noGrp="1"/>
          </p:cNvSpPr>
          <p:nvPr>
            <p:ph type="sldNum" sz="quarter" idx="17"/>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1836" userDrawn="1">
          <p15:clr>
            <a:srgbClr val="FBAE40"/>
          </p15:clr>
        </p15:guide>
        <p15:guide id="2" orient="horz" pos="887" userDrawn="1">
          <p15:clr>
            <a:srgbClr val="FBAE40"/>
          </p15:clr>
        </p15:guide>
        <p15:guide id="3" pos="7384" userDrawn="1">
          <p15:clr>
            <a:srgbClr val="FBAE40"/>
          </p15:clr>
        </p15:guide>
        <p15:guide id="4" pos="30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baseline="0"/>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3"/>
          </p:nvPr>
        </p:nvSpPr>
        <p:spPr/>
        <p:txBody>
          <a:bodyPr/>
          <a:lstStyle/>
          <a:p>
            <a:pPr algn="l"/>
            <a:r>
              <a:rPr lang="en-GB" noProof="0" dirty="0"/>
              <a:t>Subject | Department | Date</a:t>
            </a:r>
          </a:p>
        </p:txBody>
      </p:sp>
      <p:sp>
        <p:nvSpPr>
          <p:cNvPr id="8" name="Slide Number Placeholder 7"/>
          <p:cNvSpPr>
            <a:spLocks noGrp="1"/>
          </p:cNvSpPr>
          <p:nvPr>
            <p:ph type="sldNum" sz="quarter" idx="14"/>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pos="301" userDrawn="1">
          <p15:clr>
            <a:srgbClr val="FBAE40"/>
          </p15:clr>
        </p15:guide>
        <p15:guide id="2" pos="7384" userDrawn="1">
          <p15:clr>
            <a:srgbClr val="FBAE40"/>
          </p15:clr>
        </p15:guide>
        <p15:guide id="3" orient="horz" pos="216" userDrawn="1">
          <p15:clr>
            <a:srgbClr val="FBAE40"/>
          </p15:clr>
        </p15:guide>
        <p15:guide id="4" orient="horz" pos="663" userDrawn="1">
          <p15:clr>
            <a:srgbClr val="FBAE40"/>
          </p15:clr>
        </p15:guide>
        <p15:guide id="5" orient="horz" pos="890" userDrawn="1">
          <p15:clr>
            <a:srgbClr val="FBAE40"/>
          </p15:clr>
        </p15:guide>
        <p15:guide id="6" orient="horz" pos="3858" userDrawn="1">
          <p15:clr>
            <a:srgbClr val="FBAE40"/>
          </p15:clr>
        </p15:guide>
        <p15:guide id="7" orient="horz" pos="4260" userDrawn="1">
          <p15:clr>
            <a:srgbClr val="FBAE40"/>
          </p15:clr>
        </p15:guide>
        <p15:guide id="8" orient="horz" pos="40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with Background">
    <p:spTree>
      <p:nvGrpSpPr>
        <p:cNvPr id="1" name=""/>
        <p:cNvGrpSpPr/>
        <p:nvPr/>
      </p:nvGrpSpPr>
      <p:grpSpPr>
        <a:xfrm>
          <a:off x="0" y="0"/>
          <a:ext cx="0" cy="0"/>
          <a:chOff x="0" y="0"/>
          <a:chExt cx="0" cy="0"/>
        </a:xfrm>
      </p:grpSpPr>
      <p:pic>
        <p:nvPicPr>
          <p:cNvPr id="9" name="Bild 11"/>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l="69656" t="46096" r="-1521" b="2091"/>
          <a:stretch/>
        </p:blipFill>
        <p:spPr>
          <a:xfrm>
            <a:off x="-9832" y="0"/>
            <a:ext cx="6028267" cy="6293905"/>
          </a:xfrm>
          <a:prstGeom prst="rect">
            <a:avLst/>
          </a:prstGeom>
        </p:spPr>
      </p:pic>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7" name="Content Placeholder 5"/>
          <p:cNvSpPr>
            <a:spLocks noGrp="1"/>
          </p:cNvSpPr>
          <p:nvPr>
            <p:ph sz="quarter" idx="12"/>
          </p:nvPr>
        </p:nvSpPr>
        <p:spPr>
          <a:xfrm>
            <a:off x="488948" y="1413933"/>
            <a:ext cx="11224685"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3"/>
          </p:nvPr>
        </p:nvSpPr>
        <p:spPr/>
        <p:txBody>
          <a:bodyPr/>
          <a:lstStyle/>
          <a:p>
            <a:pPr algn="l"/>
            <a:r>
              <a:rPr lang="en-GB" noProof="0" dirty="0"/>
              <a:t>Subject | Department | Date</a:t>
            </a:r>
          </a:p>
        </p:txBody>
      </p:sp>
      <p:sp>
        <p:nvSpPr>
          <p:cNvPr id="6" name="Slide Number Placeholder 5"/>
          <p:cNvSpPr>
            <a:spLocks noGrp="1"/>
          </p:cNvSpPr>
          <p:nvPr>
            <p:ph type="sldNum" sz="quarter" idx="14"/>
          </p:nvPr>
        </p:nvSpPr>
        <p:spPr/>
        <p:txBody>
          <a:bodyPr/>
          <a:lstStyle/>
          <a:p>
            <a:r>
              <a:rPr lang="en-US" noProof="0" dirty="0"/>
              <a:t>Page </a:t>
            </a:r>
            <a:fld id="{AA807A42-CF27-4B84-8583-18EBE418342E}" type="slidenum">
              <a:rPr lang="en-US" noProof="0" smtClean="0"/>
              <a:pPr/>
              <a:t>‹#›</a:t>
            </a:fld>
            <a:endParaRPr lang="en-US" noProof="0" dirty="0"/>
          </a:p>
        </p:txBody>
      </p:sp>
      <p:cxnSp>
        <p:nvCxnSpPr>
          <p:cNvPr id="8" name="Gerade Verbindung 7"/>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01" userDrawn="1">
          <p15:clr>
            <a:srgbClr val="FBAE40"/>
          </p15:clr>
        </p15:guide>
        <p15:guide id="8" pos="73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6" name="Content Placeholder 5"/>
          <p:cNvSpPr>
            <a:spLocks noGrp="1"/>
          </p:cNvSpPr>
          <p:nvPr>
            <p:ph sz="quarter" idx="18"/>
          </p:nvPr>
        </p:nvSpPr>
        <p:spPr>
          <a:xfrm>
            <a:off x="488948" y="1413933"/>
            <a:ext cx="5486400"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9"/>
          </p:nvPr>
        </p:nvSpPr>
        <p:spPr>
          <a:xfrm>
            <a:off x="6193368" y="1413933"/>
            <a:ext cx="5520267" cy="4707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20"/>
          </p:nvPr>
        </p:nvSpPr>
        <p:spPr/>
        <p:txBody>
          <a:bodyPr/>
          <a:lstStyle/>
          <a:p>
            <a:pPr algn="l"/>
            <a:r>
              <a:rPr lang="en-GB" noProof="0" dirty="0"/>
              <a:t>Subject | Department | Date</a:t>
            </a:r>
          </a:p>
        </p:txBody>
      </p:sp>
      <p:sp>
        <p:nvSpPr>
          <p:cNvPr id="10" name="Slide Number Placeholder 9"/>
          <p:cNvSpPr>
            <a:spLocks noGrp="1"/>
          </p:cNvSpPr>
          <p:nvPr>
            <p:ph type="sldNum" sz="quarter" idx="21"/>
          </p:nvPr>
        </p:nvSpPr>
        <p:spPr/>
        <p:txBody>
          <a:bodyPr/>
          <a:lstStyle/>
          <a:p>
            <a:r>
              <a:rPr lang="en-US" noProof="0" dirty="0"/>
              <a:t>Page </a:t>
            </a:r>
            <a:fld id="{AA807A42-CF27-4B84-8583-18EBE418342E}" type="slidenum">
              <a:rPr lang="en-US" noProof="0" smtClean="0"/>
              <a:pPr/>
              <a:t>‹#›</a:t>
            </a:fld>
            <a:endParaRPr lang="en-US" noProof="0" dirty="0"/>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6" userDrawn="1">
          <p15:clr>
            <a:srgbClr val="FBAE40"/>
          </p15:clr>
        </p15:guide>
        <p15:guide id="8" pos="3768" userDrawn="1">
          <p15:clr>
            <a:srgbClr val="FBAE40"/>
          </p15:clr>
        </p15:guide>
        <p15:guide id="9" pos="7384" userDrawn="1">
          <p15:clr>
            <a:srgbClr val="FBAE40"/>
          </p15:clr>
        </p15:guide>
        <p15:guide id="10" pos="30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with Subhead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10" name="Content Placeholder 9"/>
          <p:cNvSpPr>
            <a:spLocks noGrp="1"/>
          </p:cNvSpPr>
          <p:nvPr>
            <p:ph sz="quarter" idx="22"/>
          </p:nvPr>
        </p:nvSpPr>
        <p:spPr>
          <a:xfrm>
            <a:off x="6193368" y="1795463"/>
            <a:ext cx="5520267"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23"/>
          </p:nvPr>
        </p:nvSpPr>
        <p:spPr>
          <a:xfrm>
            <a:off x="488948" y="1795463"/>
            <a:ext cx="5486400" cy="4325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Footer Placeholder 16"/>
          <p:cNvSpPr>
            <a:spLocks noGrp="1"/>
          </p:cNvSpPr>
          <p:nvPr>
            <p:ph type="ftr" sz="quarter" idx="24"/>
          </p:nvPr>
        </p:nvSpPr>
        <p:spPr/>
        <p:txBody>
          <a:bodyPr/>
          <a:lstStyle/>
          <a:p>
            <a:pPr algn="l"/>
            <a:r>
              <a:rPr lang="en-GB" noProof="0" dirty="0"/>
              <a:t>Subject | Department | Date</a:t>
            </a:r>
          </a:p>
        </p:txBody>
      </p:sp>
      <p:sp>
        <p:nvSpPr>
          <p:cNvPr id="18" name="Slide Number Placeholder 17"/>
          <p:cNvSpPr>
            <a:spLocks noGrp="1"/>
          </p:cNvSpPr>
          <p:nvPr>
            <p:ph type="sldNum" sz="quarter" idx="25"/>
          </p:nvPr>
        </p:nvSpPr>
        <p:spPr/>
        <p:txBody>
          <a:bodyPr/>
          <a:lstStyle/>
          <a:p>
            <a:r>
              <a:rPr lang="en-US" noProof="0" dirty="0"/>
              <a:t>Page </a:t>
            </a:r>
            <a:fld id="{AA807A42-CF27-4B84-8583-18EBE418342E}" type="slidenum">
              <a:rPr lang="en-US" noProof="0" smtClean="0"/>
              <a:pPr/>
              <a:t>‹#›</a:t>
            </a:fld>
            <a:endParaRPr lang="en-US" noProof="0" dirty="0"/>
          </a:p>
        </p:txBody>
      </p:sp>
      <p:sp>
        <p:nvSpPr>
          <p:cNvPr id="4" name="Textplatzhalter 3"/>
          <p:cNvSpPr>
            <a:spLocks noGrp="1"/>
          </p:cNvSpPr>
          <p:nvPr>
            <p:ph type="body" sz="quarter" idx="26" hasCustomPrompt="1"/>
          </p:nvPr>
        </p:nvSpPr>
        <p:spPr>
          <a:xfrm>
            <a:off x="488950" y="1412875"/>
            <a:ext cx="5486400" cy="323850"/>
          </a:xfrm>
        </p:spPr>
        <p:txBody>
          <a:bodyPr/>
          <a:lstStyle>
            <a:lvl1pPr marL="0" indent="0">
              <a:buNone/>
              <a:defRPr b="1"/>
            </a:lvl1pPr>
          </a:lstStyle>
          <a:p>
            <a:pPr lvl="0"/>
            <a:r>
              <a:rPr lang="en-US" noProof="0" dirty="0"/>
              <a:t>Click to edit Master text styles</a:t>
            </a:r>
          </a:p>
        </p:txBody>
      </p:sp>
      <p:sp>
        <p:nvSpPr>
          <p:cNvPr id="11" name="Textplatzhalter 3"/>
          <p:cNvSpPr>
            <a:spLocks noGrp="1"/>
          </p:cNvSpPr>
          <p:nvPr>
            <p:ph type="body" sz="quarter" idx="27" hasCustomPrompt="1"/>
          </p:nvPr>
        </p:nvSpPr>
        <p:spPr>
          <a:xfrm>
            <a:off x="6193368" y="1412875"/>
            <a:ext cx="5486400" cy="323850"/>
          </a:xfrm>
        </p:spPr>
        <p:txBody>
          <a:bodyPr/>
          <a:lstStyle>
            <a:lvl1pPr marL="0" indent="0">
              <a:buNone/>
              <a:defRPr b="1"/>
            </a:lvl1pPr>
          </a:lstStyle>
          <a:p>
            <a:pPr lvl="0"/>
            <a:r>
              <a:rPr lang="en-US" noProof="0" dirty="0"/>
              <a:t>Click to edit Master text styles</a:t>
            </a:r>
          </a:p>
        </p:txBody>
      </p:sp>
    </p:spTree>
    <p:extLst/>
  </p:cSld>
  <p:clrMapOvr>
    <a:masterClrMapping/>
  </p:clrMapOvr>
  <p:extLst mod="1">
    <p:ext uri="{DCECCB84-F9BA-43D5-87BE-67443E8EF086}">
      <p15:sldGuideLst xmlns:p15="http://schemas.microsoft.com/office/powerpoint/2012/main">
        <p15:guide id="1" orient="horz" pos="216" userDrawn="1">
          <p15:clr>
            <a:srgbClr val="FBAE40"/>
          </p15:clr>
        </p15:guide>
        <p15:guide id="2" orient="horz" pos="663" userDrawn="1">
          <p15:clr>
            <a:srgbClr val="FBAE40"/>
          </p15:clr>
        </p15:guide>
        <p15:guide id="3" orient="horz" pos="890" userDrawn="1">
          <p15:clr>
            <a:srgbClr val="FBAE40"/>
          </p15:clr>
        </p15:guide>
        <p15:guide id="4" orient="horz" pos="3858" userDrawn="1">
          <p15:clr>
            <a:srgbClr val="FBAE40"/>
          </p15:clr>
        </p15:guide>
        <p15:guide id="5" orient="horz" pos="4042" userDrawn="1">
          <p15:clr>
            <a:srgbClr val="FBAE40"/>
          </p15:clr>
        </p15:guide>
        <p15:guide id="6" orient="horz" pos="4260" userDrawn="1">
          <p15:clr>
            <a:srgbClr val="FBAE40"/>
          </p15:clr>
        </p15:guide>
        <p15:guide id="7" pos="3897" userDrawn="1">
          <p15:clr>
            <a:srgbClr val="FBAE40"/>
          </p15:clr>
        </p15:guide>
        <p15:guide id="8" pos="3769" userDrawn="1">
          <p15:clr>
            <a:srgbClr val="FBAE40"/>
          </p15:clr>
        </p15:guide>
        <p15:guide id="9" pos="7384" userDrawn="1">
          <p15:clr>
            <a:srgbClr val="FBAE40"/>
          </p15:clr>
        </p15:guide>
        <p15:guide id="10" orient="horz" pos="1131" userDrawn="1">
          <p15:clr>
            <a:srgbClr val="FBAE40"/>
          </p15:clr>
        </p15:guide>
        <p15:guide id="11" orient="horz" pos="1094" userDrawn="1">
          <p15:clr>
            <a:srgbClr val="FBAE40"/>
          </p15:clr>
        </p15:guide>
        <p15:guide id="12" pos="30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Picture with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5" name="Footer Placeholder 4"/>
          <p:cNvSpPr>
            <a:spLocks noGrp="1"/>
          </p:cNvSpPr>
          <p:nvPr>
            <p:ph type="ftr" sz="quarter" idx="34"/>
          </p:nvPr>
        </p:nvSpPr>
        <p:spPr/>
        <p:txBody>
          <a:bodyPr/>
          <a:lstStyle>
            <a:lvl1pPr algn="l">
              <a:defRPr/>
            </a:lvl1pPr>
          </a:lstStyle>
          <a:p>
            <a:r>
              <a:rPr lang="en-GB" dirty="0"/>
              <a:t>Subject | Department | Date</a:t>
            </a:r>
          </a:p>
        </p:txBody>
      </p:sp>
      <p:sp>
        <p:nvSpPr>
          <p:cNvPr id="8" name="Slide Number Placeholder 7"/>
          <p:cNvSpPr>
            <a:spLocks noGrp="1"/>
          </p:cNvSpPr>
          <p:nvPr>
            <p:ph type="sldNum" sz="quarter" idx="35"/>
          </p:nvPr>
        </p:nvSpPr>
        <p:spPr/>
        <p:txBody>
          <a:bodyPr/>
          <a:lstStyle/>
          <a:p>
            <a:r>
              <a:rPr lang="en-US" noProof="0" dirty="0"/>
              <a:t>Page </a:t>
            </a:r>
            <a:fld id="{AA807A42-CF27-4B84-8583-18EBE418342E}" type="slidenum">
              <a:rPr lang="en-US" noProof="0" smtClean="0"/>
              <a:pPr/>
              <a:t>‹#›</a:t>
            </a:fld>
            <a:endParaRPr lang="en-US" noProof="0" dirty="0"/>
          </a:p>
        </p:txBody>
      </p:sp>
      <p:sp>
        <p:nvSpPr>
          <p:cNvPr id="10" name="Picture Placeholder 9"/>
          <p:cNvSpPr>
            <a:spLocks noGrp="1"/>
          </p:cNvSpPr>
          <p:nvPr>
            <p:ph type="pic" sz="quarter" idx="36"/>
          </p:nvPr>
        </p:nvSpPr>
        <p:spPr>
          <a:xfrm>
            <a:off x="488948" y="1413933"/>
            <a:ext cx="11224685" cy="4707467"/>
          </a:xfrm>
          <a:pattFill prst="wdUpDiag">
            <a:fgClr>
              <a:srgbClr val="BFBFBF"/>
            </a:fgClr>
            <a:bgClr>
              <a:schemeClr val="bg1"/>
            </a:bgClr>
          </a:pattFill>
        </p:spPr>
        <p:txBody>
          <a:bodyPr tIns="540000" anchor="ctr"/>
          <a:lstStyle>
            <a:lvl1pPr marL="0" indent="0" algn="ctr">
              <a:buNone/>
              <a:defRPr sz="2000"/>
            </a:lvl1pPr>
          </a:lstStyle>
          <a:p>
            <a:r>
              <a:rPr lang="en-US" dirty="0" smtClean="0"/>
              <a:t>Click icon to add picture</a:t>
            </a:r>
            <a:endParaRPr lang="en-US" dirty="0"/>
          </a:p>
        </p:txBody>
      </p:sp>
      <p:cxnSp>
        <p:nvCxnSpPr>
          <p:cNvPr id="6" name="Gerade Verbindung 5"/>
          <p:cNvCxnSpPr/>
          <p:nvPr userDrawn="1"/>
        </p:nvCxnSpPr>
        <p:spPr>
          <a:xfrm>
            <a:off x="-1" y="629873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orient="horz" pos="890" userDrawn="1">
          <p15:clr>
            <a:srgbClr val="FBAE40"/>
          </p15:clr>
        </p15:guide>
        <p15:guide id="4" orient="horz" pos="3858" userDrawn="1">
          <p15:clr>
            <a:srgbClr val="FBAE40"/>
          </p15:clr>
        </p15:guide>
        <p15:guide id="5" pos="301" userDrawn="1">
          <p15:clr>
            <a:srgbClr val="FBAE40"/>
          </p15:clr>
        </p15:guide>
        <p15:guide id="6" pos="7384" userDrawn="1">
          <p15:clr>
            <a:srgbClr val="FBAE40"/>
          </p15:clr>
        </p15:guide>
        <p15:guide id="7" orient="horz" pos="4042" userDrawn="1">
          <p15:clr>
            <a:srgbClr val="FBAE40"/>
          </p15:clr>
        </p15:guide>
        <p15:guide id="8" orient="horz" pos="42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icture without Footer">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88948" y="347184"/>
            <a:ext cx="11224685" cy="701474"/>
          </a:xfrm>
          <a:prstGeom prst="rect">
            <a:avLst/>
          </a:prstGeom>
        </p:spPr>
        <p:txBody>
          <a:bodyPr/>
          <a:lstStyle>
            <a:lvl1pPr>
              <a:lnSpc>
                <a:spcPts val="2700"/>
              </a:lnSpc>
              <a:defRPr/>
            </a:lvl1pPr>
          </a:lstStyle>
          <a:p>
            <a:r>
              <a:rPr lang="en-US" noProof="0" dirty="0"/>
              <a:t>Click to edit Master title style.</a:t>
            </a:r>
            <a:br>
              <a:rPr lang="en-US" noProof="0" dirty="0"/>
            </a:br>
            <a:r>
              <a:rPr lang="en-US" noProof="0" dirty="0"/>
              <a:t>Second Line Lorem Ipsum.</a:t>
            </a:r>
          </a:p>
        </p:txBody>
      </p:sp>
      <p:sp>
        <p:nvSpPr>
          <p:cNvPr id="4" name="Picture Placeholder 6"/>
          <p:cNvSpPr>
            <a:spLocks noGrp="1"/>
          </p:cNvSpPr>
          <p:nvPr>
            <p:ph type="pic" sz="quarter" idx="33"/>
          </p:nvPr>
        </p:nvSpPr>
        <p:spPr>
          <a:xfrm>
            <a:off x="5" y="1413933"/>
            <a:ext cx="12192003" cy="5444068"/>
          </a:xfrm>
          <a:pattFill prst="wdUpDiag">
            <a:fgClr>
              <a:schemeClr val="bg1">
                <a:lumMod val="75000"/>
              </a:schemeClr>
            </a:fgClr>
            <a:bgClr>
              <a:schemeClr val="bg1"/>
            </a:bgClr>
          </a:pattFill>
        </p:spPr>
        <p:txBody>
          <a:bodyPr vert="horz" lIns="0" tIns="540000" rIns="0" bIns="0" rtlCol="0" anchor="ctr" anchorCtr="0">
            <a:noAutofit/>
          </a:bodyPr>
          <a:lstStyle>
            <a:lvl1pPr algn="ctr">
              <a:buFontTx/>
              <a:buNone/>
              <a:defRPr lang="en-US" sz="2000">
                <a:ea typeface="BMW Type Global Pro Regular" pitchFamily="2" charset="0"/>
                <a:cs typeface="BMW Group" pitchFamily="2" charset="0"/>
              </a:defRPr>
            </a:lvl1pPr>
          </a:lstStyle>
          <a:p>
            <a:pPr lvl="0" indent="0" algn="ctr">
              <a:buNone/>
            </a:pPr>
            <a:r>
              <a:rPr lang="en-US" dirty="0" smtClean="0"/>
              <a:t>Click icon to add picture</a:t>
            </a:r>
            <a:endParaRPr lang="en-US" dirty="0"/>
          </a:p>
        </p:txBody>
      </p:sp>
    </p:spTree>
    <p:extLst/>
  </p:cSld>
  <p:clrMapOvr>
    <a:masterClrMapping/>
  </p:clrMapOvr>
  <p:extLst mod="1">
    <p:ext uri="{DCECCB84-F9BA-43D5-87BE-67443E8EF086}">
      <p15:sldGuideLst xmlns:p15="http://schemas.microsoft.com/office/powerpoint/2012/main">
        <p15:guide id="1" orient="horz" pos="663" userDrawn="1">
          <p15:clr>
            <a:srgbClr val="FBAE40"/>
          </p15:clr>
        </p15:guide>
        <p15:guide id="2" orient="horz" pos="216" userDrawn="1">
          <p15:clr>
            <a:srgbClr val="FBAE40"/>
          </p15:clr>
        </p15:guide>
        <p15:guide id="3" pos="301" userDrawn="1">
          <p15:clr>
            <a:srgbClr val="FBAE40"/>
          </p15:clr>
        </p15:guide>
        <p15:guide id="4" pos="738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ußzeilenplatzhalter 3"/>
          <p:cNvSpPr>
            <a:spLocks noGrp="1"/>
          </p:cNvSpPr>
          <p:nvPr>
            <p:ph type="ftr" sz="quarter" idx="3"/>
          </p:nvPr>
        </p:nvSpPr>
        <p:spPr>
          <a:xfrm>
            <a:off x="488949" y="6425350"/>
            <a:ext cx="9851675" cy="331787"/>
          </a:xfrm>
          <a:prstGeom prst="rect">
            <a:avLst/>
          </a:prstGeom>
        </p:spPr>
        <p:txBody>
          <a:bodyPr vert="horz" lIns="0" tIns="0" rIns="0" bIns="0" rtlCol="0" anchor="ctr"/>
          <a:lstStyle>
            <a:lvl1pPr algn="ctr">
              <a:defRPr sz="800">
                <a:solidFill>
                  <a:srgbClr val="404040"/>
                </a:solidFill>
              </a:defRPr>
            </a:lvl1pPr>
          </a:lstStyle>
          <a:p>
            <a:pPr algn="l"/>
            <a:r>
              <a:rPr lang="en-GB" noProof="0" dirty="0"/>
              <a:t>Subject | Department | Date</a:t>
            </a:r>
          </a:p>
        </p:txBody>
      </p:sp>
      <p:sp>
        <p:nvSpPr>
          <p:cNvPr id="5" name="Foliennummernplatzhalter 4"/>
          <p:cNvSpPr>
            <a:spLocks noGrp="1"/>
          </p:cNvSpPr>
          <p:nvPr>
            <p:ph type="sldNum" sz="quarter" idx="4"/>
          </p:nvPr>
        </p:nvSpPr>
        <p:spPr>
          <a:xfrm>
            <a:off x="10586156" y="6425347"/>
            <a:ext cx="1127477" cy="331788"/>
          </a:xfrm>
          <a:prstGeom prst="rect">
            <a:avLst/>
          </a:prstGeom>
        </p:spPr>
        <p:txBody>
          <a:bodyPr vert="horz" lIns="0" tIns="0" rIns="0" bIns="0" rtlCol="0" anchor="ctr"/>
          <a:lstStyle>
            <a:lvl1pPr algn="r">
              <a:defRPr sz="800">
                <a:solidFill>
                  <a:srgbClr val="404040"/>
                </a:solidFill>
              </a:defRPr>
            </a:lvl1pPr>
          </a:lstStyle>
          <a:p>
            <a:r>
              <a:rPr lang="en-US" noProof="0" dirty="0"/>
              <a:t>Page </a:t>
            </a:r>
            <a:fld id="{AA807A42-CF27-4B84-8583-18EBE418342E}" type="slidenum">
              <a:rPr lang="en-US" noProof="0" smtClean="0"/>
              <a:pPr/>
              <a:t>‹#›</a:t>
            </a:fld>
            <a:endParaRPr lang="en-US" noProof="0" dirty="0"/>
          </a:p>
        </p:txBody>
      </p:sp>
      <p:sp>
        <p:nvSpPr>
          <p:cNvPr id="280" name="Rechteck 279"/>
          <p:cNvSpPr/>
          <p:nvPr/>
        </p:nvSpPr>
        <p:spPr>
          <a:xfrm>
            <a:off x="237067" y="177800"/>
            <a:ext cx="240000" cy="1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empower - DO NOT DELETE!!!" hidden="1"/>
          <p:cNvSpPr/>
          <p:nvPr userDrawn="1">
            <p:custDataLst>
              <p:tags r:id="rId18"/>
            </p:custDataLst>
          </p:nvPr>
        </p:nvSpPr>
        <p:spPr>
          <a:xfrm>
            <a:off x="-1693333" y="-1270000"/>
            <a:ext cx="0" cy="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2" name="Title Placeholder 1"/>
          <p:cNvSpPr>
            <a:spLocks noGrp="1"/>
          </p:cNvSpPr>
          <p:nvPr>
            <p:ph type="title"/>
          </p:nvPr>
        </p:nvSpPr>
        <p:spPr>
          <a:xfrm>
            <a:off x="488948" y="347184"/>
            <a:ext cx="11224685" cy="701474"/>
          </a:xfrm>
          <a:prstGeom prst="rect">
            <a:avLst/>
          </a:prstGeom>
        </p:spPr>
        <p:txBody>
          <a:bodyPr vert="horz" lIns="0" tIns="0" rIns="0" bIns="0" rtlCol="0" anchor="t">
            <a:noAutofit/>
          </a:bodyPr>
          <a:lstStyle/>
          <a:p>
            <a:pPr lvl="0">
              <a:lnSpc>
                <a:spcPts val="2700"/>
              </a:lnSpc>
            </a:pPr>
            <a:r>
              <a:rPr lang="en-US" noProof="0" smtClean="0"/>
              <a:t>Click to edit Master title style</a:t>
            </a:r>
            <a:endParaRPr lang="en-US" noProof="0" dirty="0"/>
          </a:p>
        </p:txBody>
      </p:sp>
      <p:sp>
        <p:nvSpPr>
          <p:cNvPr id="3" name="Text Placeholder 2"/>
          <p:cNvSpPr>
            <a:spLocks noGrp="1"/>
          </p:cNvSpPr>
          <p:nvPr>
            <p:ph type="body" idx="1"/>
          </p:nvPr>
        </p:nvSpPr>
        <p:spPr>
          <a:xfrm>
            <a:off x="488948" y="1413933"/>
            <a:ext cx="11224685" cy="4707467"/>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cSld>
  <p:clrMap bg1="lt1" tx1="dk1" bg2="lt2" tx2="dk2" accent1="accent1" accent2="accent2" accent3="accent3" accent4="accent4" accent5="accent5" accent6="accent6" hlink="hlink" folHlink="folHlink"/>
  <p:sldLayoutIdLst>
    <p:sldLayoutId id="2147483747" r:id="rId1"/>
    <p:sldLayoutId id="2147483746" r:id="rId2"/>
    <p:sldLayoutId id="2147483748" r:id="rId3"/>
    <p:sldLayoutId id="2147483749" r:id="rId4"/>
    <p:sldLayoutId id="2147483752" r:id="rId5"/>
    <p:sldLayoutId id="2147483750" r:id="rId6"/>
    <p:sldLayoutId id="2147483751" r:id="rId7"/>
    <p:sldLayoutId id="2147483753" r:id="rId8"/>
    <p:sldLayoutId id="2147483754" r:id="rId9"/>
    <p:sldLayoutId id="2147483755" r:id="rId10"/>
    <p:sldLayoutId id="2147483756" r:id="rId11"/>
    <p:sldLayoutId id="2147483757" r:id="rId12"/>
    <p:sldLayoutId id="2147483758" r:id="rId13"/>
    <p:sldLayoutId id="2147483765" r:id="rId14"/>
    <p:sldLayoutId id="2147483762" r:id="rId15"/>
    <p:sldLayoutId id="2147483764" r:id="rId16"/>
  </p:sldLayoutIdLst>
  <p:hf hdr="0" dt="0"/>
  <p:txStyles>
    <p:titleStyle>
      <a:lvl1pPr algn="l" defTabSz="914400" rtl="0" eaLnBrk="1" latinLnBrk="0" hangingPunct="1">
        <a:lnSpc>
          <a:spcPts val="3400"/>
        </a:lnSpc>
        <a:spcBef>
          <a:spcPct val="0"/>
        </a:spcBef>
        <a:buNone/>
        <a:defRPr lang="de-DE" sz="2600" b="1" kern="1200" cap="all" baseline="0" smtClean="0">
          <a:solidFill>
            <a:srgbClr val="92A2BD"/>
          </a:solidFill>
          <a:latin typeface="+mj-lt"/>
          <a:ea typeface="+mn-ea"/>
          <a:cs typeface="+mn-cs"/>
        </a:defRPr>
      </a:lvl1pPr>
    </p:titleStyle>
    <p:bodyStyle>
      <a:lvl1pPr marL="176213" indent="-176213"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1pPr>
      <a:lvl2pPr marL="36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2pPr>
      <a:lvl3pPr marL="54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3pPr>
      <a:lvl4pPr marL="72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4pPr>
      <a:lvl5pPr marL="900000" indent="-180000" algn="l" defTabSz="914400" rtl="0" eaLnBrk="1" latinLnBrk="0" hangingPunct="1">
        <a:spcBef>
          <a:spcPts val="0"/>
        </a:spcBef>
        <a:spcAft>
          <a:spcPts val="600"/>
        </a:spcAft>
        <a:buFont typeface="Symbol" panose="05050102010706020507" pitchFamily="18" charset="2"/>
        <a:buChar char="-"/>
        <a:defRPr lang="en-US" sz="1800" kern="120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488949" y="1412875"/>
            <a:ext cx="4125092" cy="924620"/>
          </a:xfrm>
        </p:spPr>
        <p:txBody>
          <a:bodyPr/>
          <a:lstStyle/>
          <a:p>
            <a:r>
              <a:rPr lang="en-US" b="0" dirty="0" smtClean="0">
                <a:solidFill>
                  <a:srgbClr val="404040"/>
                </a:solidFill>
                <a:latin typeface="BMW Group Condensed" panose="020B0606020202020204" pitchFamily="34" charset="0"/>
              </a:rPr>
              <a:t>EP011</a:t>
            </a:r>
          </a:p>
          <a:p>
            <a:endParaRPr lang="en-US" dirty="0"/>
          </a:p>
        </p:txBody>
      </p:sp>
      <p:sp>
        <p:nvSpPr>
          <p:cNvPr id="7" name="Text Placeholder 6"/>
          <p:cNvSpPr>
            <a:spLocks noGrp="1"/>
          </p:cNvSpPr>
          <p:nvPr>
            <p:ph type="body" sz="quarter" idx="15"/>
          </p:nvPr>
        </p:nvSpPr>
        <p:spPr>
          <a:xfrm>
            <a:off x="488948" y="2362896"/>
            <a:ext cx="10849611" cy="1231106"/>
          </a:xfrm>
        </p:spPr>
        <p:txBody>
          <a:bodyPr/>
          <a:lstStyle/>
          <a:p>
            <a:pPr>
              <a:lnSpc>
                <a:spcPct val="100000"/>
              </a:lnSpc>
              <a:spcAft>
                <a:spcPts val="0"/>
              </a:spcAft>
            </a:pPr>
            <a:r>
              <a:rPr lang="en-US" altLang="zh-CN" dirty="0">
                <a:solidFill>
                  <a:srgbClr val="666666"/>
                </a:solidFill>
                <a:latin typeface="BMW Group Condensed" panose="020B0606020202020204" pitchFamily="34" charset="0"/>
              </a:rPr>
              <a:t>EPIC: </a:t>
            </a:r>
          </a:p>
          <a:p>
            <a:pPr>
              <a:lnSpc>
                <a:spcPct val="100000"/>
              </a:lnSpc>
              <a:spcAft>
                <a:spcPts val="0"/>
              </a:spcAft>
            </a:pPr>
            <a:r>
              <a:rPr lang="en-US" dirty="0" smtClean="0">
                <a:solidFill>
                  <a:srgbClr val="666666"/>
                </a:solidFill>
                <a:latin typeface="BMW Group Condensed" panose="020B0606020202020204" pitchFamily="34" charset="0"/>
              </a:rPr>
              <a:t>Application Submission.</a:t>
            </a:r>
            <a:endParaRPr lang="en-US"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4081767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EP011-S002-PK : </a:t>
            </a:r>
            <a:br>
              <a:rPr lang="en-US" dirty="0"/>
            </a:br>
            <a:endParaRPr lang="en-US" dirty="0"/>
          </a:p>
        </p:txBody>
      </p:sp>
      <p:sp>
        <p:nvSpPr>
          <p:cNvPr id="3" name="Content Placeholder 2"/>
          <p:cNvSpPr>
            <a:spLocks noGrp="1"/>
          </p:cNvSpPr>
          <p:nvPr>
            <p:ph sz="quarter" idx="12"/>
          </p:nvPr>
        </p:nvSpPr>
        <p:spPr>
          <a:xfrm>
            <a:off x="488948" y="1048659"/>
            <a:ext cx="11224685" cy="6001070"/>
          </a:xfrm>
        </p:spPr>
        <p:txBody>
          <a:bodyPr/>
          <a:lstStyle/>
          <a:p>
            <a:pPr marL="0" indent="0">
              <a:buNone/>
            </a:pPr>
            <a:r>
              <a:rPr lang="en-US" dirty="0" smtClean="0"/>
              <a:t>As </a:t>
            </a:r>
            <a:r>
              <a:rPr lang="en-US" dirty="0"/>
              <a:t>a Easy Finance App User I want to view my submitted application status in App so that I can take next step based on BMW Evaluation. </a:t>
            </a:r>
            <a:r>
              <a:rPr lang="en-US" dirty="0">
                <a:solidFill>
                  <a:srgbClr val="FF0000"/>
                </a:solidFill>
              </a:rPr>
              <a:t>Dependency with Story EP011-S001-PK</a:t>
            </a: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a:solidFill>
                  <a:srgbClr val="172B4D"/>
                </a:solidFill>
              </a:rPr>
              <a:t>User</a:t>
            </a:r>
            <a:r>
              <a:rPr lang="en-US" altLang="zh-CN" sz="1600" dirty="0" smtClean="0">
                <a:solidFill>
                  <a:srgbClr val="172B4D"/>
                </a:solidFill>
                <a:latin typeface="+mj-lt"/>
              </a:rPr>
              <a:t> has pre-installed the Easy Finance App in his/her mobile devices. </a:t>
            </a:r>
          </a:p>
          <a:p>
            <a:r>
              <a:rPr lang="en-US" sz="1600" dirty="0">
                <a:solidFill>
                  <a:srgbClr val="172B4D"/>
                </a:solidFill>
              </a:rPr>
              <a:t>User</a:t>
            </a:r>
            <a:r>
              <a:rPr lang="en-US" sz="1600" dirty="0" smtClean="0">
                <a:solidFill>
                  <a:srgbClr val="172B4D"/>
                </a:solidFill>
                <a:latin typeface="+mj-lt"/>
              </a:rPr>
              <a:t> has Active Internet Connection &amp; </a:t>
            </a:r>
            <a:r>
              <a:rPr lang="en-US" sz="1600" dirty="0">
                <a:solidFill>
                  <a:srgbClr val="172B4D"/>
                </a:solidFill>
                <a:latin typeface="+mj-lt"/>
              </a:rPr>
              <a:t>T</a:t>
            </a:r>
            <a:r>
              <a:rPr lang="en-US" sz="1600" dirty="0" smtClean="0">
                <a:solidFill>
                  <a:srgbClr val="172B4D"/>
                </a:solidFill>
                <a:latin typeface="+mj-lt"/>
              </a:rPr>
              <a:t>elecom Connection.</a:t>
            </a:r>
          </a:p>
          <a:p>
            <a:r>
              <a:rPr lang="en-US" sz="1600" dirty="0">
                <a:solidFill>
                  <a:srgbClr val="172B4D"/>
                </a:solidFill>
              </a:rPr>
              <a:t>User</a:t>
            </a:r>
            <a:r>
              <a:rPr lang="en-US" sz="1600" dirty="0" smtClean="0">
                <a:solidFill>
                  <a:srgbClr val="172B4D"/>
                </a:solidFill>
                <a:latin typeface="+mj-lt"/>
              </a:rPr>
              <a:t> Accepted T&amp;C to receive SMS &amp; App push notifications.</a:t>
            </a: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dirty="0" smtClean="0">
                <a:solidFill>
                  <a:srgbClr val="172B4D"/>
                </a:solidFill>
              </a:rPr>
              <a:t>User Must have submitted Loan application using Easy Finance App.</a:t>
            </a:r>
          </a:p>
          <a:p>
            <a:r>
              <a:rPr lang="en-US" sz="1600" dirty="0">
                <a:solidFill>
                  <a:srgbClr val="172B4D"/>
                </a:solidFill>
              </a:rPr>
              <a:t>User</a:t>
            </a:r>
            <a:r>
              <a:rPr lang="en-US" sz="1600" dirty="0" smtClean="0">
                <a:solidFill>
                  <a:srgbClr val="172B4D"/>
                </a:solidFill>
              </a:rPr>
              <a:t> Must have an open application that is submitted and waiting Feedback from BMW and (or) from BMW Dealer. </a:t>
            </a:r>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dirty="0" smtClean="0">
                <a:solidFill>
                  <a:srgbClr val="172B4D"/>
                </a:solidFill>
                <a:latin typeface="+mj-lt"/>
              </a:rPr>
              <a:t>User is able to view his/her application status in real-time with push notification &amp; SMS Notifications. </a:t>
            </a:r>
          </a:p>
          <a:p>
            <a:pPr marL="342900" lvl="0" indent="-342900">
              <a:buAutoNum type="arabicPeriod"/>
            </a:pPr>
            <a:r>
              <a:rPr lang="en-US" dirty="0" smtClean="0">
                <a:solidFill>
                  <a:srgbClr val="172B4D"/>
                </a:solidFill>
                <a:latin typeface="+mj-lt"/>
              </a:rPr>
              <a:t>Ref. to Mockup for more details. </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3521499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EP011-S002-PK : </a:t>
            </a:r>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 name="Rectangle 5"/>
          <p:cNvSpPr/>
          <p:nvPr/>
        </p:nvSpPr>
        <p:spPr>
          <a:xfrm>
            <a:off x="2847165" y="1738587"/>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4" name="Rectangle 3"/>
          <p:cNvSpPr/>
          <p:nvPr/>
        </p:nvSpPr>
        <p:spPr>
          <a:xfrm>
            <a:off x="3036671" y="2161307"/>
            <a:ext cx="2217042" cy="294105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My Open Applications</a:t>
            </a:r>
          </a:p>
        </p:txBody>
      </p:sp>
      <p:sp>
        <p:nvSpPr>
          <p:cNvPr id="18" name="Rectangle 17"/>
          <p:cNvSpPr/>
          <p:nvPr/>
        </p:nvSpPr>
        <p:spPr>
          <a:xfrm>
            <a:off x="6868973" y="1731061"/>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0" name="Rectangle 19"/>
          <p:cNvSpPr/>
          <p:nvPr/>
        </p:nvSpPr>
        <p:spPr>
          <a:xfrm>
            <a:off x="7058479" y="2153782"/>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Product Data is Previewed</a:t>
            </a:r>
          </a:p>
        </p:txBody>
      </p:sp>
      <p:sp>
        <p:nvSpPr>
          <p:cNvPr id="21" name="Rectangle 20"/>
          <p:cNvSpPr/>
          <p:nvPr/>
        </p:nvSpPr>
        <p:spPr>
          <a:xfrm>
            <a:off x="7058479" y="2875234"/>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E Authentication Status is Previewed</a:t>
            </a:r>
          </a:p>
        </p:txBody>
      </p:sp>
      <p:sp>
        <p:nvSpPr>
          <p:cNvPr id="22" name="Rectangle 21"/>
          <p:cNvSpPr/>
          <p:nvPr/>
        </p:nvSpPr>
        <p:spPr>
          <a:xfrm>
            <a:off x="7058479" y="3596686"/>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Data is Previewed</a:t>
            </a:r>
          </a:p>
        </p:txBody>
      </p:sp>
      <p:sp>
        <p:nvSpPr>
          <p:cNvPr id="23" name="Rectangle 22"/>
          <p:cNvSpPr/>
          <p:nvPr/>
        </p:nvSpPr>
        <p:spPr>
          <a:xfrm>
            <a:off x="7058479" y="4311872"/>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Uploaded are Previewed</a:t>
            </a:r>
          </a:p>
        </p:txBody>
      </p:sp>
      <p:sp>
        <p:nvSpPr>
          <p:cNvPr id="16" name="Rectangle 15"/>
          <p:cNvSpPr/>
          <p:nvPr/>
        </p:nvSpPr>
        <p:spPr>
          <a:xfrm>
            <a:off x="2837333"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Home</a:t>
            </a:r>
            <a:endParaRPr lang="en-US" sz="1200" dirty="0">
              <a:solidFill>
                <a:srgbClr val="666666"/>
              </a:solidFill>
              <a:latin typeface="BMW Group Condensed" panose="020B0606020202020204" pitchFamily="34" charset="0"/>
            </a:endParaRPr>
          </a:p>
        </p:txBody>
      </p:sp>
      <p:sp>
        <p:nvSpPr>
          <p:cNvPr id="25" name="Rectangle 24"/>
          <p:cNvSpPr/>
          <p:nvPr/>
        </p:nvSpPr>
        <p:spPr>
          <a:xfrm>
            <a:off x="3392130"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666666"/>
                </a:solidFill>
                <a:latin typeface="BMW Group Condensed" panose="020B0606020202020204" pitchFamily="34" charset="0"/>
              </a:rPr>
              <a:t>Status</a:t>
            </a:r>
          </a:p>
        </p:txBody>
      </p:sp>
      <p:sp>
        <p:nvSpPr>
          <p:cNvPr id="26" name="Rectangle 25"/>
          <p:cNvSpPr/>
          <p:nvPr/>
        </p:nvSpPr>
        <p:spPr>
          <a:xfrm>
            <a:off x="3935037"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Chat</a:t>
            </a:r>
            <a:endParaRPr lang="en-US" sz="1200" dirty="0">
              <a:solidFill>
                <a:srgbClr val="666666"/>
              </a:solidFill>
              <a:latin typeface="BMW Group Condensed" panose="020B0606020202020204" pitchFamily="34" charset="0"/>
            </a:endParaRPr>
          </a:p>
        </p:txBody>
      </p:sp>
      <p:sp>
        <p:nvSpPr>
          <p:cNvPr id="27" name="Rectangle 26"/>
          <p:cNvSpPr/>
          <p:nvPr/>
        </p:nvSpPr>
        <p:spPr>
          <a:xfrm>
            <a:off x="4503855" y="5774412"/>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Me</a:t>
            </a:r>
            <a:endParaRPr lang="en-US" sz="1200" dirty="0">
              <a:solidFill>
                <a:srgbClr val="666666"/>
              </a:solidFill>
              <a:latin typeface="BMW Group Condensed" panose="020B0606020202020204" pitchFamily="34" charset="0"/>
            </a:endParaRPr>
          </a:p>
        </p:txBody>
      </p:sp>
      <p:sp>
        <p:nvSpPr>
          <p:cNvPr id="28" name="Rectangle 27"/>
          <p:cNvSpPr/>
          <p:nvPr/>
        </p:nvSpPr>
        <p:spPr>
          <a:xfrm>
            <a:off x="5072069" y="5774412"/>
            <a:ext cx="385302"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a:t>
            </a:r>
            <a:endParaRPr lang="en-US" sz="1200" dirty="0">
              <a:solidFill>
                <a:srgbClr val="666666"/>
              </a:solidFill>
              <a:latin typeface="BMW Group Condensed" panose="020B0606020202020204" pitchFamily="34" charset="0"/>
            </a:endParaRPr>
          </a:p>
        </p:txBody>
      </p:sp>
      <p:sp>
        <p:nvSpPr>
          <p:cNvPr id="29" name="Rectangle 28"/>
          <p:cNvSpPr/>
          <p:nvPr/>
        </p:nvSpPr>
        <p:spPr>
          <a:xfrm>
            <a:off x="3033915" y="2780818"/>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#3424324</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F0"/>
                </a:solidFill>
                <a:latin typeface="BMW Group Condensed" panose="020B0606020202020204" pitchFamily="34" charset="0"/>
              </a:rPr>
              <a:t>Submitted</a:t>
            </a:r>
            <a:endParaRPr lang="en-US" sz="1000" dirty="0">
              <a:solidFill>
                <a:srgbClr val="00B0F0"/>
              </a:solidFill>
              <a:latin typeface="BMW Group Condensed" panose="020B0606020202020204" pitchFamily="34" charset="0"/>
            </a:endParaRPr>
          </a:p>
        </p:txBody>
      </p:sp>
      <p:sp>
        <p:nvSpPr>
          <p:cNvPr id="30" name="Rectangle 29"/>
          <p:cNvSpPr/>
          <p:nvPr/>
        </p:nvSpPr>
        <p:spPr>
          <a:xfrm>
            <a:off x="7058479" y="5573861"/>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500" b="0" i="0" u="none" baseline="0" dirty="0" smtClean="0">
                <a:solidFill>
                  <a:srgbClr val="666666"/>
                </a:solidFill>
                <a:latin typeface="BMW Group Condensed" panose="020B0606020202020204" pitchFamily="34" charset="0"/>
              </a:rPr>
              <a:t>Close &amp; Go</a:t>
            </a:r>
            <a:r>
              <a:rPr lang="en-US" sz="1500" b="0" i="0" u="none" dirty="0" smtClean="0">
                <a:solidFill>
                  <a:srgbClr val="666666"/>
                </a:solidFill>
                <a:latin typeface="BMW Group Condensed" panose="020B0606020202020204" pitchFamily="34" charset="0"/>
              </a:rPr>
              <a:t> to Home</a:t>
            </a:r>
            <a:endParaRPr lang="en-US" sz="1500" b="0" i="0" u="none" baseline="0" dirty="0" smtClean="0">
              <a:solidFill>
                <a:srgbClr val="666666"/>
              </a:solidFill>
              <a:latin typeface="BMW Group Condensed" panose="020B0606020202020204" pitchFamily="34" charset="0"/>
            </a:endParaRPr>
          </a:p>
        </p:txBody>
      </p:sp>
      <p:sp>
        <p:nvSpPr>
          <p:cNvPr id="31" name="Rectangle 30"/>
          <p:cNvSpPr/>
          <p:nvPr/>
        </p:nvSpPr>
        <p:spPr>
          <a:xfrm>
            <a:off x="6868972" y="1731061"/>
            <a:ext cx="2596055" cy="298732"/>
          </a:xfrm>
          <a:prstGeom prst="rect">
            <a:avLst/>
          </a:prstGeom>
          <a:solidFill>
            <a:schemeClr val="accent5">
              <a:lumMod val="75000"/>
            </a:schemeClr>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666666"/>
                </a:solidFill>
                <a:latin typeface="BMW Group Condensed" panose="020B0606020202020204" pitchFamily="34" charset="0"/>
              </a:rPr>
              <a:t>Application Detail </a:t>
            </a:r>
            <a:r>
              <a:rPr lang="en-US" sz="1200" dirty="0" smtClean="0">
                <a:solidFill>
                  <a:srgbClr val="666666"/>
                </a:solidFill>
                <a:latin typeface="BMW Group Condensed" panose="020B0606020202020204" pitchFamily="34" charset="0"/>
              </a:rPr>
              <a:t>Page </a:t>
            </a:r>
            <a:r>
              <a:rPr lang="en-US" sz="1200" dirty="0">
                <a:solidFill>
                  <a:srgbClr val="666666"/>
                </a:solidFill>
                <a:latin typeface="BMW Group Condensed" panose="020B0606020202020204" pitchFamily="34" charset="0"/>
              </a:rPr>
              <a:t>View</a:t>
            </a:r>
          </a:p>
        </p:txBody>
      </p:sp>
      <p:sp>
        <p:nvSpPr>
          <p:cNvPr id="32" name="Rectangle 31"/>
          <p:cNvSpPr/>
          <p:nvPr/>
        </p:nvSpPr>
        <p:spPr>
          <a:xfrm>
            <a:off x="3031709" y="3563445"/>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#5345345</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50"/>
                </a:solidFill>
                <a:latin typeface="BMW Group Condensed" panose="020B0606020202020204" pitchFamily="34" charset="0"/>
              </a:rPr>
              <a:t>Approved</a:t>
            </a:r>
            <a:endParaRPr lang="en-US" sz="800" dirty="0">
              <a:solidFill>
                <a:srgbClr val="00B050"/>
              </a:solidFill>
              <a:latin typeface="BMW Group Condensed" panose="020B0606020202020204" pitchFamily="34" charset="0"/>
            </a:endParaRPr>
          </a:p>
        </p:txBody>
      </p:sp>
      <p:sp>
        <p:nvSpPr>
          <p:cNvPr id="33" name="Rectangle 32"/>
          <p:cNvSpPr/>
          <p:nvPr/>
        </p:nvSpPr>
        <p:spPr>
          <a:xfrm>
            <a:off x="3022520" y="4391633"/>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#0957867</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C00000"/>
                </a:solidFill>
                <a:latin typeface="BMW Group Condensed" panose="020B0606020202020204" pitchFamily="34" charset="0"/>
              </a:rPr>
              <a:t>Denied</a:t>
            </a:r>
            <a:endParaRPr lang="en-US" sz="800" dirty="0">
              <a:solidFill>
                <a:srgbClr val="C00000"/>
              </a:solidFill>
              <a:latin typeface="BMW Group Condensed" panose="020B0606020202020204" pitchFamily="34" charset="0"/>
            </a:endParaRPr>
          </a:p>
        </p:txBody>
      </p:sp>
    </p:spTree>
    <p:extLst>
      <p:ext uri="{BB962C8B-B14F-4D97-AF65-F5344CB8AC3E}">
        <p14:creationId xmlns:p14="http://schemas.microsoft.com/office/powerpoint/2010/main" val="3453302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EP011-S003-PK :</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6001070"/>
          </a:xfrm>
        </p:spPr>
        <p:txBody>
          <a:bodyPr/>
          <a:lstStyle/>
          <a:p>
            <a:pPr marL="0" indent="0">
              <a:buNone/>
            </a:pPr>
            <a:r>
              <a:rPr lang="en-US" dirty="0"/>
              <a:t>As a Easy Finance App User I want to submit my returned loan application from App so that my vehicle loan application can be reevaluated by BMW. </a:t>
            </a:r>
            <a:r>
              <a:rPr lang="en-US" dirty="0">
                <a:solidFill>
                  <a:srgbClr val="FF0000"/>
                </a:solidFill>
              </a:rPr>
              <a:t>Dependency with Story </a:t>
            </a:r>
            <a:r>
              <a:rPr lang="en-US" dirty="0" smtClean="0">
                <a:solidFill>
                  <a:srgbClr val="FF0000"/>
                </a:solidFill>
              </a:rPr>
              <a:t>EP011-S001-PK &amp; EP011-S002-PK</a:t>
            </a:r>
          </a:p>
          <a:p>
            <a:pPr marL="0" indent="0">
              <a:buNone/>
            </a:pPr>
            <a:endParaRPr lang="en-US" dirty="0">
              <a:solidFill>
                <a:srgbClr val="FF0000"/>
              </a:solidFill>
            </a:endParaRPr>
          </a:p>
          <a:p>
            <a:pPr marL="0" indent="0">
              <a:buNone/>
            </a:pPr>
            <a:r>
              <a:rPr lang="en-US" sz="1600" u="sng" dirty="0" smtClean="0">
                <a:solidFill>
                  <a:srgbClr val="00B0F0"/>
                </a:solidFill>
                <a:latin typeface="+mj-lt"/>
              </a:rPr>
              <a:t>Assumptions</a:t>
            </a:r>
            <a:r>
              <a:rPr lang="en-US" sz="1600" u="sng" dirty="0">
                <a:solidFill>
                  <a:srgbClr val="00B0F0"/>
                </a:solidFill>
                <a:latin typeface="+mj-lt"/>
              </a:rPr>
              <a:t>:</a:t>
            </a:r>
          </a:p>
          <a:p>
            <a:r>
              <a:rPr lang="en-US" sz="1600" dirty="0" smtClean="0">
                <a:solidFill>
                  <a:srgbClr val="172B4D"/>
                </a:solidFill>
              </a:rPr>
              <a:t>Users Initial Independent Application request has been returned to application due to insufficient Credit Score.</a:t>
            </a:r>
          </a:p>
          <a:p>
            <a:endParaRPr lang="en-US" sz="1600" dirty="0" smtClean="0">
              <a:solidFill>
                <a:srgbClr val="172B4D"/>
              </a:solidFill>
              <a:latin typeface="+mj-lt"/>
            </a:endParaRP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dirty="0" smtClean="0">
                <a:solidFill>
                  <a:srgbClr val="172B4D"/>
                </a:solidFill>
              </a:rPr>
              <a:t>User Must have submitted Loan application using Easy Finance App.</a:t>
            </a:r>
          </a:p>
          <a:p>
            <a:r>
              <a:rPr lang="en-US" sz="1600" dirty="0">
                <a:solidFill>
                  <a:srgbClr val="172B4D"/>
                </a:solidFill>
              </a:rPr>
              <a:t>User</a:t>
            </a:r>
            <a:r>
              <a:rPr lang="en-US" sz="1600" dirty="0" smtClean="0">
                <a:solidFill>
                  <a:srgbClr val="172B4D"/>
                </a:solidFill>
              </a:rPr>
              <a:t> Must have an open resubmitted application that is submitted and waiting Feedback from BMW and (or) from BMW Dealer. </a:t>
            </a:r>
          </a:p>
          <a:p>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dirty="0" smtClean="0">
                <a:solidFill>
                  <a:srgbClr val="172B4D"/>
                </a:solidFill>
                <a:latin typeface="+mj-lt"/>
              </a:rPr>
              <a:t>The user is allowed to resubmit the Returned applicant with co-borrower’s information and proof documents for review.</a:t>
            </a:r>
          </a:p>
          <a:p>
            <a:pPr marL="342900" lvl="0" indent="-342900">
              <a:buAutoNum type="arabicPeriod"/>
            </a:pPr>
            <a:r>
              <a:rPr lang="en-US" dirty="0" smtClean="0">
                <a:solidFill>
                  <a:srgbClr val="172B4D"/>
                </a:solidFill>
                <a:latin typeface="+mj-lt"/>
              </a:rPr>
              <a:t>Refer to </a:t>
            </a:r>
            <a:r>
              <a:rPr lang="en-US" dirty="0">
                <a:solidFill>
                  <a:srgbClr val="172B4D"/>
                </a:solidFill>
                <a:latin typeface="+mj-lt"/>
              </a:rPr>
              <a:t>Story EP011-S001-PK &amp; </a:t>
            </a:r>
            <a:r>
              <a:rPr lang="en-US" dirty="0" smtClean="0">
                <a:solidFill>
                  <a:srgbClr val="172B4D"/>
                </a:solidFill>
                <a:latin typeface="+mj-lt"/>
              </a:rPr>
              <a:t>EP011-S002-PK for Co-Borrower and Guarantor process. </a:t>
            </a:r>
          </a:p>
          <a:p>
            <a:pPr marL="342900" indent="-342900">
              <a:buFont typeface="Symbol" panose="05050102010706020507" pitchFamily="18" charset="2"/>
              <a:buAutoNum type="arabicPeriod"/>
            </a:pPr>
            <a:r>
              <a:rPr lang="en-US" b="1" dirty="0">
                <a:solidFill>
                  <a:srgbClr val="FF0000"/>
                </a:solidFill>
              </a:rPr>
              <a:t>F&amp;I do not review &amp; approve the final application that is submitted by customer</a:t>
            </a:r>
            <a:r>
              <a:rPr lang="en-US" b="1" dirty="0" smtClean="0">
                <a:solidFill>
                  <a:srgbClr val="FF0000"/>
                </a:solidFill>
              </a:rPr>
              <a:t>.</a:t>
            </a:r>
            <a:r>
              <a:rPr lang="en-US" b="1" dirty="0" smtClean="0">
                <a:solidFill>
                  <a:srgbClr val="FF0000"/>
                </a:solidFill>
              </a:rPr>
              <a:t> </a:t>
            </a:r>
            <a:endParaRPr lang="en-US" dirty="0" smtClean="0">
              <a:solidFill>
                <a:srgbClr val="172B4D"/>
              </a:solidFill>
              <a:latin typeface="+mj-lt"/>
            </a:endParaRPr>
          </a:p>
          <a:p>
            <a:pPr marL="342900" lvl="0" indent="-342900">
              <a:buAutoNum type="arabicPeriod"/>
            </a:pPr>
            <a:r>
              <a:rPr lang="en-US" dirty="0" smtClean="0">
                <a:solidFill>
                  <a:srgbClr val="172B4D"/>
                </a:solidFill>
                <a:latin typeface="+mj-lt"/>
              </a:rPr>
              <a:t>Refer to Mockup for more details. </a:t>
            </a: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1003655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EP011-S003-PK </a:t>
            </a:r>
            <a:r>
              <a:rPr lang="en-US" dirty="0" smtClean="0"/>
              <a:t>:</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 name="Rectangle 5"/>
          <p:cNvSpPr/>
          <p:nvPr/>
        </p:nvSpPr>
        <p:spPr>
          <a:xfrm>
            <a:off x="497255" y="1720712"/>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3" name="Rectangle 12"/>
          <p:cNvSpPr/>
          <p:nvPr/>
        </p:nvSpPr>
        <p:spPr>
          <a:xfrm>
            <a:off x="6122135" y="1710947"/>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Congratulations</a:t>
            </a:r>
            <a:r>
              <a:rPr lang="en-US" dirty="0" smtClean="0">
                <a:solidFill>
                  <a:srgbClr val="666666"/>
                </a:solidFill>
                <a:latin typeface="BMW Group Condensed" panose="020B0606020202020204" pitchFamily="34" charset="0"/>
              </a:rPr>
              <a:t>!!! </a:t>
            </a: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b="0" i="0" u="none" baseline="0" dirty="0" smtClean="0">
                <a:solidFill>
                  <a:srgbClr val="666666"/>
                </a:solidFill>
                <a:latin typeface="BMW Group Condensed" panose="020B0606020202020204" pitchFamily="34" charset="0"/>
              </a:rPr>
              <a:t>Your BMW</a:t>
            </a:r>
            <a:r>
              <a:rPr lang="en-US" sz="1400" b="0" i="0" u="none" dirty="0" smtClean="0">
                <a:solidFill>
                  <a:srgbClr val="666666"/>
                </a:solidFill>
                <a:latin typeface="BMW Group Condensed" panose="020B0606020202020204" pitchFamily="34" charset="0"/>
              </a:rPr>
              <a:t> Easy Finance Application  has been Submitted Successfully.</a:t>
            </a:r>
          </a:p>
          <a:p>
            <a:pPr algn="ctr" rtl="0" eaLnBrk="1" fontAlgn="auto" hangingPunct="1">
              <a:lnSpc>
                <a:spcPct val="100000"/>
              </a:lnSpc>
              <a:spcBef>
                <a:spcPts val="0"/>
              </a:spcBef>
              <a:spcAft>
                <a:spcPts val="0"/>
              </a:spcAft>
            </a:pPr>
            <a:endParaRPr lang="en-US" sz="1400"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Come Back Check your Application Status!</a:t>
            </a:r>
            <a:endParaRPr lang="en-US" sz="14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900" dirty="0" smtClean="0">
                <a:solidFill>
                  <a:srgbClr val="666666"/>
                </a:solidFill>
                <a:latin typeface="BMW Group Condensed" panose="020B0606020202020204" pitchFamily="34" charset="0"/>
              </a:rPr>
              <a:t>Call Us if you had any Queries</a:t>
            </a: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Helpline</a:t>
            </a:r>
            <a:r>
              <a:rPr lang="en-US" dirty="0">
                <a:solidFill>
                  <a:srgbClr val="666666"/>
                </a:solidFill>
                <a:latin typeface="BMW Group Condensed" panose="020B0606020202020204" pitchFamily="34" charset="0"/>
              </a:rPr>
              <a:t>: XX-XXXX-XXX</a:t>
            </a:r>
          </a:p>
        </p:txBody>
      </p:sp>
      <p:sp>
        <p:nvSpPr>
          <p:cNvPr id="14" name="Rectangle 13"/>
          <p:cNvSpPr/>
          <p:nvPr/>
        </p:nvSpPr>
        <p:spPr>
          <a:xfrm>
            <a:off x="6494589" y="4839387"/>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500" b="0" i="0" u="none" baseline="0" dirty="0" smtClean="0">
                <a:solidFill>
                  <a:srgbClr val="666666"/>
                </a:solidFill>
                <a:latin typeface="BMW Group Condensed" panose="020B0606020202020204" pitchFamily="34" charset="0"/>
              </a:rPr>
              <a:t>Close &amp; Go</a:t>
            </a:r>
            <a:r>
              <a:rPr lang="en-US" sz="1500" b="0" i="0" u="none" dirty="0" smtClean="0">
                <a:solidFill>
                  <a:srgbClr val="666666"/>
                </a:solidFill>
                <a:latin typeface="BMW Group Condensed" panose="020B0606020202020204" pitchFamily="34" charset="0"/>
              </a:rPr>
              <a:t> to Home</a:t>
            </a:r>
            <a:endParaRPr lang="en-US" sz="1500" b="0" i="0" u="none" baseline="0" dirty="0" smtClean="0">
              <a:solidFill>
                <a:srgbClr val="666666"/>
              </a:solidFill>
              <a:latin typeface="BMW Group Condensed" panose="020B0606020202020204" pitchFamily="34" charset="0"/>
            </a:endParaRPr>
          </a:p>
        </p:txBody>
      </p:sp>
      <p:sp>
        <p:nvSpPr>
          <p:cNvPr id="17" name="Rectangle 16"/>
          <p:cNvSpPr/>
          <p:nvPr/>
        </p:nvSpPr>
        <p:spPr>
          <a:xfrm>
            <a:off x="686761" y="5648435"/>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Proceed to Submit</a:t>
            </a:r>
            <a:endParaRPr lang="en-US" sz="1500" dirty="0">
              <a:solidFill>
                <a:srgbClr val="666666"/>
              </a:solidFill>
              <a:latin typeface="BMW Group Condensed" panose="020B0606020202020204" pitchFamily="34" charset="0"/>
            </a:endParaRPr>
          </a:p>
        </p:txBody>
      </p:sp>
      <p:sp>
        <p:nvSpPr>
          <p:cNvPr id="4" name="Rectangle 3"/>
          <p:cNvSpPr/>
          <p:nvPr/>
        </p:nvSpPr>
        <p:spPr>
          <a:xfrm>
            <a:off x="686761" y="2143432"/>
            <a:ext cx="2217042" cy="2104103"/>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Handling Page.</a:t>
            </a:r>
          </a:p>
          <a:p>
            <a:pPr algn="ctr" rtl="0" eaLnBrk="1" fontAlgn="auto" hangingPunct="1">
              <a:lnSpc>
                <a:spcPct val="100000"/>
              </a:lnSpc>
              <a:spcBef>
                <a:spcPts val="0"/>
              </a:spcBef>
              <a:spcAft>
                <a:spcPts val="0"/>
              </a:spcAft>
            </a:pPr>
            <a:endParaRPr lang="en-US" sz="1800" b="0" i="0" u="none" baseline="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This is where all the uploaded Documents are previewed &amp; Approved.</a:t>
            </a:r>
            <a:endParaRPr lang="en-US" sz="1800" b="0" i="0" u="none" baseline="0" dirty="0" smtClean="0">
              <a:solidFill>
                <a:srgbClr val="666666"/>
              </a:solidFill>
              <a:latin typeface="BMW Group Condensed" panose="020B0606020202020204" pitchFamily="34" charset="0"/>
            </a:endParaRPr>
          </a:p>
        </p:txBody>
      </p:sp>
      <p:sp>
        <p:nvSpPr>
          <p:cNvPr id="18" name="Rectangle 17"/>
          <p:cNvSpPr/>
          <p:nvPr/>
        </p:nvSpPr>
        <p:spPr>
          <a:xfrm>
            <a:off x="3309695" y="171318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9" name="Rectangle 18"/>
          <p:cNvSpPr/>
          <p:nvPr/>
        </p:nvSpPr>
        <p:spPr>
          <a:xfrm>
            <a:off x="3499201" y="5084484"/>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Submit Application</a:t>
            </a:r>
            <a:endParaRPr lang="en-US" sz="1500" dirty="0">
              <a:solidFill>
                <a:srgbClr val="666666"/>
              </a:solidFill>
              <a:latin typeface="BMW Group Condensed" panose="020B0606020202020204" pitchFamily="34" charset="0"/>
            </a:endParaRPr>
          </a:p>
        </p:txBody>
      </p:sp>
      <p:sp>
        <p:nvSpPr>
          <p:cNvPr id="20" name="Rectangle 19"/>
          <p:cNvSpPr/>
          <p:nvPr/>
        </p:nvSpPr>
        <p:spPr>
          <a:xfrm>
            <a:off x="3499201" y="213590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Product Data is Previewed</a:t>
            </a:r>
          </a:p>
        </p:txBody>
      </p:sp>
      <p:sp>
        <p:nvSpPr>
          <p:cNvPr id="21" name="Rectangle 20"/>
          <p:cNvSpPr/>
          <p:nvPr/>
        </p:nvSpPr>
        <p:spPr>
          <a:xfrm>
            <a:off x="3499201" y="2857359"/>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E Authentication Status is Previewed</a:t>
            </a:r>
          </a:p>
        </p:txBody>
      </p:sp>
      <p:sp>
        <p:nvSpPr>
          <p:cNvPr id="22" name="Rectangle 21"/>
          <p:cNvSpPr/>
          <p:nvPr/>
        </p:nvSpPr>
        <p:spPr>
          <a:xfrm>
            <a:off x="3499201" y="3578811"/>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Data is Previewed</a:t>
            </a:r>
          </a:p>
        </p:txBody>
      </p:sp>
      <p:sp>
        <p:nvSpPr>
          <p:cNvPr id="23" name="Rectangle 22"/>
          <p:cNvSpPr/>
          <p:nvPr/>
        </p:nvSpPr>
        <p:spPr>
          <a:xfrm>
            <a:off x="3499201" y="429399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Uploaded are Previewed</a:t>
            </a:r>
          </a:p>
        </p:txBody>
      </p:sp>
      <p:sp>
        <p:nvSpPr>
          <p:cNvPr id="24" name="Rectangle 23"/>
          <p:cNvSpPr/>
          <p:nvPr/>
        </p:nvSpPr>
        <p:spPr>
          <a:xfrm>
            <a:off x="3499201" y="5490779"/>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a:solidFill>
                  <a:srgbClr val="666666"/>
                </a:solidFill>
                <a:latin typeface="BMW Group Condensed" panose="020B0606020202020204" pitchFamily="34" charset="0"/>
              </a:rPr>
              <a:t>Cancel </a:t>
            </a:r>
            <a:r>
              <a:rPr lang="en-US" altLang="zh-CN" sz="1500" dirty="0" smtClean="0">
                <a:solidFill>
                  <a:srgbClr val="666666"/>
                </a:solidFill>
                <a:latin typeface="BMW Group Condensed" panose="020B0606020202020204" pitchFamily="34" charset="0"/>
              </a:rPr>
              <a:t>&amp; Set Status to Draft</a:t>
            </a:r>
            <a:endParaRPr lang="en-US" sz="1500" dirty="0">
              <a:solidFill>
                <a:srgbClr val="666666"/>
              </a:solidFill>
              <a:latin typeface="BMW Group Condensed" panose="020B0606020202020204" pitchFamily="34" charset="0"/>
            </a:endParaRPr>
          </a:p>
        </p:txBody>
      </p:sp>
      <p:sp>
        <p:nvSpPr>
          <p:cNvPr id="25" name="Rectangle 24"/>
          <p:cNvSpPr/>
          <p:nvPr/>
        </p:nvSpPr>
        <p:spPr>
          <a:xfrm>
            <a:off x="6494589" y="5249665"/>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smtClean="0">
                <a:solidFill>
                  <a:srgbClr val="666666"/>
                </a:solidFill>
                <a:latin typeface="BMW Group Condensed" panose="020B0606020202020204" pitchFamily="34" charset="0"/>
              </a:rPr>
              <a:t>Check Application Status</a:t>
            </a:r>
            <a:endParaRPr lang="en-US" sz="1500" dirty="0">
              <a:solidFill>
                <a:srgbClr val="666666"/>
              </a:solidFill>
              <a:latin typeface="BMW Group Condensed" panose="020B0606020202020204" pitchFamily="34" charset="0"/>
            </a:endParaRPr>
          </a:p>
        </p:txBody>
      </p:sp>
      <p:sp>
        <p:nvSpPr>
          <p:cNvPr id="26" name="Rectangle 25"/>
          <p:cNvSpPr/>
          <p:nvPr/>
        </p:nvSpPr>
        <p:spPr>
          <a:xfrm>
            <a:off x="8942882" y="1720712"/>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27" name="Rectangle 26"/>
          <p:cNvSpPr/>
          <p:nvPr/>
        </p:nvSpPr>
        <p:spPr>
          <a:xfrm>
            <a:off x="9132388" y="2143432"/>
            <a:ext cx="2217042" cy="294105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My Open Applications</a:t>
            </a:r>
          </a:p>
        </p:txBody>
      </p:sp>
      <p:sp>
        <p:nvSpPr>
          <p:cNvPr id="28" name="Rectangle 27"/>
          <p:cNvSpPr/>
          <p:nvPr/>
        </p:nvSpPr>
        <p:spPr>
          <a:xfrm>
            <a:off x="8933050" y="5756537"/>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Home</a:t>
            </a:r>
            <a:endParaRPr lang="en-US" sz="1200" dirty="0">
              <a:solidFill>
                <a:srgbClr val="666666"/>
              </a:solidFill>
              <a:latin typeface="BMW Group Condensed" panose="020B0606020202020204" pitchFamily="34" charset="0"/>
            </a:endParaRPr>
          </a:p>
        </p:txBody>
      </p:sp>
      <p:sp>
        <p:nvSpPr>
          <p:cNvPr id="29" name="Rectangle 28"/>
          <p:cNvSpPr/>
          <p:nvPr/>
        </p:nvSpPr>
        <p:spPr>
          <a:xfrm>
            <a:off x="9487847" y="5756537"/>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666666"/>
                </a:solidFill>
                <a:latin typeface="BMW Group Condensed" panose="020B0606020202020204" pitchFamily="34" charset="0"/>
              </a:rPr>
              <a:t>Status</a:t>
            </a:r>
          </a:p>
        </p:txBody>
      </p:sp>
      <p:sp>
        <p:nvSpPr>
          <p:cNvPr id="30" name="Rectangle 29"/>
          <p:cNvSpPr/>
          <p:nvPr/>
        </p:nvSpPr>
        <p:spPr>
          <a:xfrm>
            <a:off x="10030754" y="5756537"/>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Chat</a:t>
            </a:r>
            <a:endParaRPr lang="en-US" sz="1200" dirty="0">
              <a:solidFill>
                <a:srgbClr val="666666"/>
              </a:solidFill>
              <a:latin typeface="BMW Group Condensed" panose="020B0606020202020204" pitchFamily="34" charset="0"/>
            </a:endParaRPr>
          </a:p>
        </p:txBody>
      </p:sp>
      <p:sp>
        <p:nvSpPr>
          <p:cNvPr id="31" name="Rectangle 30"/>
          <p:cNvSpPr/>
          <p:nvPr/>
        </p:nvSpPr>
        <p:spPr>
          <a:xfrm>
            <a:off x="10599572" y="5756537"/>
            <a:ext cx="584293"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Me</a:t>
            </a:r>
            <a:endParaRPr lang="en-US" sz="1200" dirty="0">
              <a:solidFill>
                <a:srgbClr val="666666"/>
              </a:solidFill>
              <a:latin typeface="BMW Group Condensed" panose="020B0606020202020204" pitchFamily="34" charset="0"/>
            </a:endParaRPr>
          </a:p>
        </p:txBody>
      </p:sp>
      <p:sp>
        <p:nvSpPr>
          <p:cNvPr id="32" name="Rectangle 31"/>
          <p:cNvSpPr/>
          <p:nvPr/>
        </p:nvSpPr>
        <p:spPr>
          <a:xfrm>
            <a:off x="11167786" y="5756537"/>
            <a:ext cx="385302" cy="356577"/>
          </a:xfrm>
          <a:prstGeom prst="rect">
            <a:avLst/>
          </a:prstGeom>
          <a:solidFill>
            <a:schemeClr val="bg1">
              <a:lumMod val="6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66666"/>
                </a:solidFill>
                <a:latin typeface="BMW Group Condensed" panose="020B0606020202020204" pitchFamily="34" charset="0"/>
              </a:rPr>
              <a:t>…</a:t>
            </a:r>
            <a:endParaRPr lang="en-US" sz="1200" dirty="0">
              <a:solidFill>
                <a:srgbClr val="666666"/>
              </a:solidFill>
              <a:latin typeface="BMW Group Condensed" panose="020B0606020202020204" pitchFamily="34" charset="0"/>
            </a:endParaRPr>
          </a:p>
        </p:txBody>
      </p:sp>
      <p:sp>
        <p:nvSpPr>
          <p:cNvPr id="33" name="Rectangle 32"/>
          <p:cNvSpPr/>
          <p:nvPr/>
        </p:nvSpPr>
        <p:spPr>
          <a:xfrm>
            <a:off x="9129632" y="2762943"/>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#3424324</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F0"/>
                </a:solidFill>
                <a:latin typeface="BMW Group Condensed" panose="020B0606020202020204" pitchFamily="34" charset="0"/>
              </a:rPr>
              <a:t>Submitted</a:t>
            </a:r>
            <a:endParaRPr lang="en-US" sz="1000" dirty="0">
              <a:solidFill>
                <a:srgbClr val="00B0F0"/>
              </a:solidFill>
              <a:latin typeface="BMW Group Condensed" panose="020B0606020202020204" pitchFamily="34" charset="0"/>
            </a:endParaRPr>
          </a:p>
        </p:txBody>
      </p:sp>
      <p:sp>
        <p:nvSpPr>
          <p:cNvPr id="34" name="Rectangle 33"/>
          <p:cNvSpPr/>
          <p:nvPr/>
        </p:nvSpPr>
        <p:spPr>
          <a:xfrm>
            <a:off x="9127426" y="3545570"/>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#5345345</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00B050"/>
                </a:solidFill>
                <a:latin typeface="BMW Group Condensed" panose="020B0606020202020204" pitchFamily="34" charset="0"/>
              </a:rPr>
              <a:t>Approved</a:t>
            </a:r>
            <a:endParaRPr lang="en-US" sz="800" dirty="0">
              <a:solidFill>
                <a:srgbClr val="00B050"/>
              </a:solidFill>
              <a:latin typeface="BMW Group Condensed" panose="020B0606020202020204" pitchFamily="34" charset="0"/>
            </a:endParaRPr>
          </a:p>
        </p:txBody>
      </p:sp>
      <p:sp>
        <p:nvSpPr>
          <p:cNvPr id="35" name="Rectangle 34"/>
          <p:cNvSpPr/>
          <p:nvPr/>
        </p:nvSpPr>
        <p:spPr>
          <a:xfrm>
            <a:off x="9118237" y="4373758"/>
            <a:ext cx="2217042" cy="691877"/>
          </a:xfrm>
          <a:prstGeom prst="rect">
            <a:avLst/>
          </a:prstGeom>
          <a:solidFill>
            <a:srgbClr val="FFEA99"/>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#0957867</a:t>
            </a:r>
          </a:p>
          <a:p>
            <a:pPr rtl="0" eaLnBrk="1" fontAlgn="auto" hangingPunct="1">
              <a:lnSpc>
                <a:spcPct val="100000"/>
              </a:lnSpc>
              <a:spcBef>
                <a:spcPts val="0"/>
              </a:spcBef>
              <a:spcAft>
                <a:spcPts val="0"/>
              </a:spcAft>
            </a:pPr>
            <a:endParaRPr lang="en-US" sz="800" dirty="0" smtClean="0">
              <a:solidFill>
                <a:srgbClr val="666666"/>
              </a:solidFill>
              <a:latin typeface="BMW Group Condensed" panose="020B0606020202020204" pitchFamily="34" charset="0"/>
            </a:endParaRPr>
          </a:p>
          <a:p>
            <a:pPr rtl="0" eaLnBrk="1" fontAlgn="auto" hangingPunct="1">
              <a:lnSpc>
                <a:spcPct val="100000"/>
              </a:lnSpc>
              <a:spcBef>
                <a:spcPts val="0"/>
              </a:spcBef>
              <a:spcAft>
                <a:spcPts val="0"/>
              </a:spcAft>
            </a:pPr>
            <a:r>
              <a:rPr lang="en-US" sz="800" dirty="0" smtClean="0">
                <a:solidFill>
                  <a:srgbClr val="666666"/>
                </a:solidFill>
                <a:latin typeface="BMW Group Condensed" panose="020B0606020202020204" pitchFamily="34" charset="0"/>
              </a:rPr>
              <a:t>Submitted: 2018/10/14		                </a:t>
            </a:r>
            <a:r>
              <a:rPr lang="en-US" sz="1000" dirty="0" smtClean="0">
                <a:solidFill>
                  <a:srgbClr val="C00000"/>
                </a:solidFill>
                <a:latin typeface="BMW Group Condensed" panose="020B0606020202020204" pitchFamily="34" charset="0"/>
              </a:rPr>
              <a:t>Denied</a:t>
            </a:r>
            <a:endParaRPr lang="en-US" sz="800" dirty="0">
              <a:solidFill>
                <a:srgbClr val="C00000"/>
              </a:solidFill>
              <a:latin typeface="BMW Group Condensed" panose="020B0606020202020204" pitchFamily="34" charset="0"/>
            </a:endParaRPr>
          </a:p>
        </p:txBody>
      </p:sp>
    </p:spTree>
    <p:extLst>
      <p:ext uri="{BB962C8B-B14F-4D97-AF65-F5344CB8AC3E}">
        <p14:creationId xmlns:p14="http://schemas.microsoft.com/office/powerpoint/2010/main" val="2787265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EP011-S003-PK :</a:t>
            </a: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14</a:t>
            </a:fld>
            <a:endParaRPr lang="en-US" noProof="0" dirty="0"/>
          </a:p>
        </p:txBody>
      </p:sp>
      <p:sp>
        <p:nvSpPr>
          <p:cNvPr id="6" name="Rectangle 5"/>
          <p:cNvSpPr/>
          <p:nvPr/>
        </p:nvSpPr>
        <p:spPr>
          <a:xfrm>
            <a:off x="630621" y="1048658"/>
            <a:ext cx="10773103" cy="5307724"/>
          </a:xfrm>
          <a:prstGeom prst="rect">
            <a:avLst/>
          </a:prstGeom>
          <a:solidFill>
            <a:schemeClr val="accent1">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Dealer Front End</a:t>
            </a:r>
          </a:p>
        </p:txBody>
      </p:sp>
      <p:sp>
        <p:nvSpPr>
          <p:cNvPr id="7" name="Rectangle 6"/>
          <p:cNvSpPr/>
          <p:nvPr/>
        </p:nvSpPr>
        <p:spPr>
          <a:xfrm>
            <a:off x="945931" y="1608083"/>
            <a:ext cx="10026869" cy="3026979"/>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Application Data:</a:t>
            </a: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 name="Rectangle 7"/>
          <p:cNvSpPr/>
          <p:nvPr/>
        </p:nvSpPr>
        <p:spPr>
          <a:xfrm>
            <a:off x="1135117"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Application Profile</a:t>
            </a:r>
            <a:r>
              <a:rPr lang="en-US" sz="1800" b="0" i="0" u="none" dirty="0" smtClean="0">
                <a:solidFill>
                  <a:srgbClr val="666666"/>
                </a:solidFill>
                <a:latin typeface="BMW Group Condensed" panose="020B0606020202020204" pitchFamily="34" charset="0"/>
              </a:rPr>
              <a:t> Data</a:t>
            </a:r>
            <a:endParaRPr lang="en-US" sz="1800" b="0" i="0" u="none" baseline="0" dirty="0" smtClean="0">
              <a:solidFill>
                <a:srgbClr val="666666"/>
              </a:solidFill>
              <a:latin typeface="BMW Group Condensed" panose="020B0606020202020204" pitchFamily="34" charset="0"/>
            </a:endParaRPr>
          </a:p>
        </p:txBody>
      </p:sp>
      <p:sp>
        <p:nvSpPr>
          <p:cNvPr id="9" name="Rectangle 8"/>
          <p:cNvSpPr/>
          <p:nvPr/>
        </p:nvSpPr>
        <p:spPr>
          <a:xfrm>
            <a:off x="4640334"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Product &amp;</a:t>
            </a:r>
            <a:r>
              <a:rPr lang="en-US" sz="1800" b="0" i="0" u="none" dirty="0" smtClean="0">
                <a:solidFill>
                  <a:srgbClr val="666666"/>
                </a:solidFill>
                <a:latin typeface="BMW Group Condensed" panose="020B0606020202020204" pitchFamily="34" charset="0"/>
              </a:rPr>
              <a:t> Binding Offer Data</a:t>
            </a:r>
            <a:endParaRPr lang="en-US" sz="1800" b="0" i="0" u="none" baseline="0" dirty="0" smtClean="0">
              <a:solidFill>
                <a:srgbClr val="666666"/>
              </a:solidFill>
              <a:latin typeface="BMW Group Condensed" panose="020B0606020202020204" pitchFamily="34" charset="0"/>
            </a:endParaRPr>
          </a:p>
        </p:txBody>
      </p:sp>
      <p:sp>
        <p:nvSpPr>
          <p:cNvPr id="10" name="Rectangle 9"/>
          <p:cNvSpPr/>
          <p:nvPr/>
        </p:nvSpPr>
        <p:spPr>
          <a:xfrm>
            <a:off x="8145552"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Authentication</a:t>
            </a:r>
            <a:r>
              <a:rPr lang="en-US" sz="1800" b="0" i="0" u="none" dirty="0" smtClean="0">
                <a:solidFill>
                  <a:srgbClr val="666666"/>
                </a:solidFill>
                <a:latin typeface="BMW Group Condensed" panose="020B0606020202020204" pitchFamily="34" charset="0"/>
              </a:rPr>
              <a:t> / </a:t>
            </a:r>
            <a:r>
              <a:rPr lang="en-US" sz="1800" b="0" i="0" u="none" baseline="0" dirty="0" smtClean="0">
                <a:solidFill>
                  <a:srgbClr val="666666"/>
                </a:solidFill>
                <a:latin typeface="BMW Group Condensed" panose="020B0606020202020204" pitchFamily="34" charset="0"/>
              </a:rPr>
              <a:t>Authorization</a:t>
            </a:r>
            <a:r>
              <a:rPr lang="en-US" sz="1800" b="0" i="0" u="none" dirty="0" smtClean="0">
                <a:solidFill>
                  <a:srgbClr val="666666"/>
                </a:solidFill>
                <a:latin typeface="BMW Group Condensed" panose="020B0606020202020204" pitchFamily="34" charset="0"/>
              </a:rPr>
              <a:t> &amp; Review Data</a:t>
            </a:r>
          </a:p>
          <a:p>
            <a:pPr algn="ctr" rtl="0" eaLnBrk="1" fontAlgn="auto" hangingPunct="1">
              <a:lnSpc>
                <a:spcPct val="100000"/>
              </a:lnSpc>
              <a:spcBef>
                <a:spcPts val="0"/>
              </a:spcBef>
              <a:spcAft>
                <a:spcPts val="0"/>
              </a:spcAft>
            </a:pPr>
            <a:endParaRPr lang="en-US" baseline="0" dirty="0">
              <a:solidFill>
                <a:srgbClr val="666666"/>
              </a:solidFill>
              <a:latin typeface="BMW Group Condensed" panose="020B0606020202020204" pitchFamily="34" charset="0"/>
            </a:endParaRPr>
          </a:p>
          <a:p>
            <a:pPr algn="ctr"/>
            <a:r>
              <a:rPr lang="en-US" dirty="0">
                <a:solidFill>
                  <a:srgbClr val="666666"/>
                </a:solidFill>
                <a:latin typeface="BMW Group Condensed" panose="020B0606020202020204" pitchFamily="34" charset="0"/>
              </a:rPr>
              <a:t>++</a:t>
            </a:r>
            <a:r>
              <a:rPr lang="en-US" dirty="0" smtClean="0">
                <a:solidFill>
                  <a:srgbClr val="666666"/>
                </a:solidFill>
                <a:latin typeface="BMW Group Condensed" panose="020B0606020202020204" pitchFamily="34" charset="0"/>
              </a:rPr>
              <a:t>Attachments</a:t>
            </a:r>
            <a:endParaRPr lang="en-US" dirty="0">
              <a:solidFill>
                <a:srgbClr val="666666"/>
              </a:solidFill>
              <a:latin typeface="BMW Group Condensed" panose="020B0606020202020204" pitchFamily="34" charset="0"/>
            </a:endParaRPr>
          </a:p>
        </p:txBody>
      </p:sp>
      <p:sp>
        <p:nvSpPr>
          <p:cNvPr id="11" name="Rectangle 10"/>
          <p:cNvSpPr/>
          <p:nvPr/>
        </p:nvSpPr>
        <p:spPr>
          <a:xfrm>
            <a:off x="945931" y="4942239"/>
            <a:ext cx="2354317" cy="504496"/>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latin typeface="BMW Group Condensed" panose="020B0606020202020204" pitchFamily="34" charset="0"/>
              </a:rPr>
              <a:t>Application </a:t>
            </a:r>
            <a:r>
              <a:rPr lang="en-US" dirty="0">
                <a:solidFill>
                  <a:schemeClr val="bg1"/>
                </a:solidFill>
                <a:latin typeface="BMW Group Condensed" panose="020B0606020202020204" pitchFamily="34" charset="0"/>
              </a:rPr>
              <a:t>Status</a:t>
            </a:r>
          </a:p>
        </p:txBody>
      </p:sp>
      <p:sp>
        <p:nvSpPr>
          <p:cNvPr id="12" name="Rectangle 11"/>
          <p:cNvSpPr/>
          <p:nvPr/>
        </p:nvSpPr>
        <p:spPr>
          <a:xfrm>
            <a:off x="3662855" y="4942239"/>
            <a:ext cx="2354317" cy="50449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Submitted</a:t>
            </a:r>
          </a:p>
        </p:txBody>
      </p:sp>
      <p:sp>
        <p:nvSpPr>
          <p:cNvPr id="13" name="Rectangle 12"/>
          <p:cNvSpPr/>
          <p:nvPr/>
        </p:nvSpPr>
        <p:spPr>
          <a:xfrm>
            <a:off x="7052406" y="5758748"/>
            <a:ext cx="1881352" cy="420414"/>
          </a:xfrm>
          <a:prstGeom prst="rect">
            <a:avLst/>
          </a:prstGeom>
          <a:solidFill>
            <a:srgbClr val="FECB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Return</a:t>
            </a:r>
            <a:r>
              <a:rPr lang="en-US" sz="1800" b="0" i="0" u="none" dirty="0" smtClean="0">
                <a:solidFill>
                  <a:srgbClr val="666666"/>
                </a:solidFill>
                <a:latin typeface="BMW Group Condensed" panose="020B0606020202020204" pitchFamily="34" charset="0"/>
              </a:rPr>
              <a:t> for Update</a:t>
            </a:r>
            <a:endParaRPr lang="en-US" sz="1800" b="0" i="0" u="none" baseline="0" dirty="0" smtClean="0">
              <a:solidFill>
                <a:srgbClr val="666666"/>
              </a:solidFill>
              <a:latin typeface="BMW Group Condensed" panose="020B0606020202020204" pitchFamily="34" charset="0"/>
            </a:endParaRPr>
          </a:p>
        </p:txBody>
      </p:sp>
      <p:sp>
        <p:nvSpPr>
          <p:cNvPr id="14" name="Rectangle 13"/>
          <p:cNvSpPr/>
          <p:nvPr/>
        </p:nvSpPr>
        <p:spPr>
          <a:xfrm>
            <a:off x="9091448" y="5758748"/>
            <a:ext cx="1881352" cy="420414"/>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Cancel Request</a:t>
            </a:r>
            <a:endParaRPr lang="en-US" sz="1800" b="0" i="0" u="none" baseline="0" dirty="0" smtClean="0">
              <a:solidFill>
                <a:srgbClr val="666666"/>
              </a:solidFill>
              <a:latin typeface="BMW Group Condensed" panose="020B0606020202020204" pitchFamily="34" charset="0"/>
            </a:endParaRPr>
          </a:p>
        </p:txBody>
      </p:sp>
      <p:sp>
        <p:nvSpPr>
          <p:cNvPr id="15" name="Rectangle 14"/>
          <p:cNvSpPr/>
          <p:nvPr/>
        </p:nvSpPr>
        <p:spPr>
          <a:xfrm>
            <a:off x="5013364" y="5755759"/>
            <a:ext cx="1881352" cy="420414"/>
          </a:xfrm>
          <a:prstGeom prst="rect">
            <a:avLst/>
          </a:prstGeom>
          <a:solidFill>
            <a:srgbClr val="00B05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Approve</a:t>
            </a:r>
          </a:p>
        </p:txBody>
      </p:sp>
      <p:sp>
        <p:nvSpPr>
          <p:cNvPr id="16" name="&quot;No&quot; Symbol 15"/>
          <p:cNvSpPr/>
          <p:nvPr/>
        </p:nvSpPr>
        <p:spPr>
          <a:xfrm>
            <a:off x="2404872" y="1371600"/>
            <a:ext cx="7607808" cy="4384159"/>
          </a:xfrm>
          <a:prstGeom prst="noSmoking">
            <a:avLst/>
          </a:prstGeom>
          <a:solidFill>
            <a:srgbClr val="DF9A9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6000" b="0" i="0" u="none" baseline="0" dirty="0" smtClean="0">
                <a:solidFill>
                  <a:srgbClr val="FF0000"/>
                </a:solidFill>
                <a:latin typeface="BMW Group Condensed" panose="020B0606020202020204" pitchFamily="34" charset="0"/>
              </a:rPr>
              <a:t>Not Neede</a:t>
            </a:r>
            <a:r>
              <a:rPr lang="en-US" sz="6000" dirty="0" smtClean="0">
                <a:solidFill>
                  <a:srgbClr val="FF0000"/>
                </a:solidFill>
                <a:latin typeface="BMW Group Condensed" panose="020B0606020202020204" pitchFamily="34" charset="0"/>
              </a:rPr>
              <a:t>d as per Business Decision</a:t>
            </a:r>
            <a:endParaRPr lang="en-US" sz="6000" b="0" i="0" u="none" baseline="0" dirty="0" smtClean="0">
              <a:solidFill>
                <a:srgbClr val="FF0000"/>
              </a:solidFill>
              <a:latin typeface="BMW Group Condensed" panose="020B0606020202020204" pitchFamily="34" charset="0"/>
            </a:endParaRPr>
          </a:p>
        </p:txBody>
      </p:sp>
    </p:spTree>
    <p:extLst>
      <p:ext uri="{BB962C8B-B14F-4D97-AF65-F5344CB8AC3E}">
        <p14:creationId xmlns:p14="http://schemas.microsoft.com/office/powerpoint/2010/main" val="330886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EP011: Application Submission</a:t>
            </a:r>
            <a:endParaRPr lang="en-US" dirty="0"/>
          </a:p>
        </p:txBody>
      </p:sp>
      <p:sp>
        <p:nvSpPr>
          <p:cNvPr id="3" name="Content Placeholder 2"/>
          <p:cNvSpPr>
            <a:spLocks noGrp="1"/>
          </p:cNvSpPr>
          <p:nvPr>
            <p:ph sz="quarter" idx="12"/>
          </p:nvPr>
        </p:nvSpPr>
        <p:spPr/>
        <p:txBody>
          <a:bodyPr/>
          <a:lstStyle/>
          <a:p>
            <a:pPr marL="0" indent="0">
              <a:buNone/>
            </a:pPr>
            <a:r>
              <a:rPr lang="en-US" dirty="0">
                <a:solidFill>
                  <a:srgbClr val="0070C0"/>
                </a:solidFill>
              </a:rPr>
              <a:t>Story ID: </a:t>
            </a:r>
            <a:r>
              <a:rPr lang="en-US" dirty="0" smtClean="0">
                <a:solidFill>
                  <a:srgbClr val="0070C0"/>
                </a:solidFill>
              </a:rPr>
              <a:t>E</a:t>
            </a:r>
            <a:r>
              <a:rPr lang="en-US" altLang="zh-CN" dirty="0" smtClean="0">
                <a:solidFill>
                  <a:srgbClr val="0070C0"/>
                </a:solidFill>
              </a:rPr>
              <a:t>P011</a:t>
            </a:r>
            <a:r>
              <a:rPr lang="en-US" dirty="0" smtClean="0">
                <a:solidFill>
                  <a:srgbClr val="0070C0"/>
                </a:solidFill>
              </a:rPr>
              <a:t>-S001</a:t>
            </a:r>
            <a:r>
              <a:rPr lang="en-US" altLang="zh-CN" dirty="0" smtClean="0">
                <a:solidFill>
                  <a:srgbClr val="0070C0"/>
                </a:solidFill>
              </a:rPr>
              <a:t>-PK</a:t>
            </a:r>
            <a:r>
              <a:rPr lang="en-US" dirty="0" smtClean="0">
                <a:solidFill>
                  <a:srgbClr val="0070C0"/>
                </a:solidFill>
              </a:rPr>
              <a:t>:</a:t>
            </a:r>
            <a:endParaRPr lang="en-US" dirty="0">
              <a:solidFill>
                <a:srgbClr val="0070C0"/>
              </a:solidFill>
            </a:endParaRPr>
          </a:p>
          <a:p>
            <a:pPr marL="0" indent="0">
              <a:buNone/>
            </a:pPr>
            <a:r>
              <a:rPr lang="en-US" dirty="0" smtClean="0"/>
              <a:t>As </a:t>
            </a:r>
            <a:r>
              <a:rPr lang="en-US" dirty="0"/>
              <a:t>a Easy Finance App </a:t>
            </a:r>
            <a:r>
              <a:rPr lang="en-US" dirty="0" smtClean="0"/>
              <a:t>User</a:t>
            </a:r>
            <a:r>
              <a:rPr lang="en-US" dirty="0"/>
              <a:t>,</a:t>
            </a:r>
            <a:r>
              <a:rPr lang="en-US" dirty="0" smtClean="0"/>
              <a:t> </a:t>
            </a:r>
            <a:r>
              <a:rPr lang="en-US" dirty="0"/>
              <a:t>I want to submit my </a:t>
            </a:r>
            <a:r>
              <a:rPr lang="en-US" dirty="0" smtClean="0"/>
              <a:t>loan application from App </a:t>
            </a:r>
            <a:r>
              <a:rPr lang="en-US" dirty="0"/>
              <a:t>so that my </a:t>
            </a:r>
            <a:r>
              <a:rPr lang="en-US" dirty="0" smtClean="0"/>
              <a:t>loan Application </a:t>
            </a:r>
            <a:r>
              <a:rPr lang="en-US" dirty="0"/>
              <a:t>for purchasing a </a:t>
            </a:r>
            <a:r>
              <a:rPr lang="en-US" dirty="0" smtClean="0"/>
              <a:t>new BMW Vehicle </a:t>
            </a:r>
            <a:r>
              <a:rPr lang="en-US" dirty="0"/>
              <a:t>be can be evaluated by </a:t>
            </a:r>
            <a:r>
              <a:rPr lang="en-US" dirty="0" smtClean="0"/>
              <a:t>BMW  </a:t>
            </a:r>
            <a:r>
              <a:rPr lang="en-US" altLang="zh-CN" dirty="0" smtClean="0"/>
              <a:t>- </a:t>
            </a:r>
            <a:r>
              <a:rPr lang="en-US" altLang="zh-CN" dirty="0" smtClean="0">
                <a:solidFill>
                  <a:srgbClr val="C00000"/>
                </a:solidFill>
              </a:rPr>
              <a:t>Dependency with Epic 10 (Document Handling).</a:t>
            </a:r>
            <a:endParaRPr lang="en-US" dirty="0" smtClean="0">
              <a:solidFill>
                <a:srgbClr val="C00000"/>
              </a:solidFill>
            </a:endParaRPr>
          </a:p>
          <a:p>
            <a:pPr marL="0" indent="0">
              <a:buNone/>
            </a:pPr>
            <a:endParaRPr lang="en-US" dirty="0"/>
          </a:p>
          <a:p>
            <a:pPr marL="0" indent="0">
              <a:buNone/>
            </a:pPr>
            <a:r>
              <a:rPr lang="en-US" dirty="0">
                <a:solidFill>
                  <a:srgbClr val="0070C0"/>
                </a:solidFill>
              </a:rPr>
              <a:t>Story ID: E</a:t>
            </a:r>
            <a:r>
              <a:rPr lang="en-US" altLang="zh-CN" dirty="0">
                <a:solidFill>
                  <a:srgbClr val="0070C0"/>
                </a:solidFill>
              </a:rPr>
              <a:t>P011</a:t>
            </a:r>
            <a:r>
              <a:rPr lang="en-US" dirty="0" smtClean="0">
                <a:solidFill>
                  <a:srgbClr val="0070C0"/>
                </a:solidFill>
              </a:rPr>
              <a:t>-S002</a:t>
            </a:r>
            <a:r>
              <a:rPr lang="en-US" altLang="zh-CN" dirty="0" smtClean="0">
                <a:solidFill>
                  <a:srgbClr val="0070C0"/>
                </a:solidFill>
              </a:rPr>
              <a:t>-PK </a:t>
            </a:r>
            <a:r>
              <a:rPr lang="en-US" dirty="0" smtClean="0">
                <a:solidFill>
                  <a:srgbClr val="0070C0"/>
                </a:solidFill>
              </a:rPr>
              <a:t>: </a:t>
            </a:r>
            <a:endParaRPr lang="en-US" dirty="0">
              <a:solidFill>
                <a:srgbClr val="0070C0"/>
              </a:solidFill>
            </a:endParaRPr>
          </a:p>
          <a:p>
            <a:pPr marL="0" indent="0">
              <a:buNone/>
            </a:pPr>
            <a:r>
              <a:rPr lang="en-US" dirty="0"/>
              <a:t>As a Easy Finance App User I want to </a:t>
            </a:r>
            <a:r>
              <a:rPr lang="en-US" dirty="0" smtClean="0"/>
              <a:t>view my submitted application status in App so that I can take next step based on BMW Evaluation. </a:t>
            </a:r>
            <a:r>
              <a:rPr lang="en-US" dirty="0" smtClean="0">
                <a:solidFill>
                  <a:srgbClr val="C00000"/>
                </a:solidFill>
              </a:rPr>
              <a:t>Dependency with </a:t>
            </a:r>
            <a:r>
              <a:rPr lang="en-US" dirty="0">
                <a:solidFill>
                  <a:srgbClr val="C00000"/>
                </a:solidFill>
              </a:rPr>
              <a:t>Story </a:t>
            </a:r>
            <a:r>
              <a:rPr lang="en-US" dirty="0" smtClean="0">
                <a:solidFill>
                  <a:srgbClr val="C00000"/>
                </a:solidFill>
              </a:rPr>
              <a:t>EP011-S001-PK.</a:t>
            </a:r>
            <a:endParaRPr lang="en-US" dirty="0" smtClean="0">
              <a:solidFill>
                <a:srgbClr val="C00000"/>
              </a:solidFill>
            </a:endParaRPr>
          </a:p>
          <a:p>
            <a:pPr marL="0" indent="0">
              <a:buNone/>
            </a:pPr>
            <a:endParaRPr lang="en-US" dirty="0"/>
          </a:p>
          <a:p>
            <a:pPr marL="0" indent="0">
              <a:buNone/>
            </a:pPr>
            <a:r>
              <a:rPr lang="en-US" dirty="0">
                <a:solidFill>
                  <a:srgbClr val="0070C0"/>
                </a:solidFill>
              </a:rPr>
              <a:t>Story ID: E</a:t>
            </a:r>
            <a:r>
              <a:rPr lang="en-US" altLang="zh-CN" dirty="0">
                <a:solidFill>
                  <a:srgbClr val="0070C0"/>
                </a:solidFill>
              </a:rPr>
              <a:t>P011</a:t>
            </a:r>
            <a:r>
              <a:rPr lang="en-US" dirty="0" smtClean="0">
                <a:solidFill>
                  <a:srgbClr val="0070C0"/>
                </a:solidFill>
              </a:rPr>
              <a:t>-S003</a:t>
            </a:r>
            <a:r>
              <a:rPr lang="en-US" altLang="zh-CN" dirty="0" smtClean="0">
                <a:solidFill>
                  <a:srgbClr val="0070C0"/>
                </a:solidFill>
              </a:rPr>
              <a:t>-PK </a:t>
            </a:r>
            <a:r>
              <a:rPr lang="en-US" dirty="0" smtClean="0">
                <a:solidFill>
                  <a:srgbClr val="0070C0"/>
                </a:solidFill>
              </a:rPr>
              <a:t>: </a:t>
            </a:r>
            <a:endParaRPr lang="en-US" dirty="0">
              <a:solidFill>
                <a:srgbClr val="0070C0"/>
              </a:solidFill>
            </a:endParaRPr>
          </a:p>
          <a:p>
            <a:pPr marL="0" indent="0">
              <a:buNone/>
            </a:pPr>
            <a:r>
              <a:rPr lang="en-US" dirty="0" smtClean="0"/>
              <a:t>As a Easy Finance App User I want to submit my returned loan application from App so that my vehicle loan application can be reevaluated by BMW</a:t>
            </a:r>
            <a:r>
              <a:rPr lang="en-US" dirty="0"/>
              <a:t>. </a:t>
            </a:r>
            <a:r>
              <a:rPr lang="en-US" dirty="0">
                <a:solidFill>
                  <a:srgbClr val="C00000"/>
                </a:solidFill>
              </a:rPr>
              <a:t>Dependency with Story </a:t>
            </a:r>
            <a:r>
              <a:rPr lang="en-US" dirty="0" smtClean="0">
                <a:solidFill>
                  <a:srgbClr val="C00000"/>
                </a:solidFill>
              </a:rPr>
              <a:t>EP011-S001-PK; </a:t>
            </a:r>
            <a:r>
              <a:rPr lang="en-US" dirty="0">
                <a:solidFill>
                  <a:srgbClr val="C00000"/>
                </a:solidFill>
              </a:rPr>
              <a:t>Dependency with Story </a:t>
            </a:r>
            <a:r>
              <a:rPr lang="en-US" dirty="0" smtClean="0">
                <a:solidFill>
                  <a:srgbClr val="C00000"/>
                </a:solidFill>
              </a:rPr>
              <a:t>EP011-S002-PK.</a:t>
            </a:r>
            <a:endParaRPr lang="en-US" dirty="0">
              <a:solidFill>
                <a:srgbClr val="C0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6812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a:t>
            </a:r>
            <a:r>
              <a:rPr lang="en-US" dirty="0" smtClean="0"/>
              <a:t>ES-S001</a:t>
            </a:r>
            <a:r>
              <a:rPr lang="en-US" dirty="0"/>
              <a:t>:</a:t>
            </a:r>
            <a:br>
              <a:rPr lang="en-US" dirty="0"/>
            </a:br>
            <a:endParaRPr lang="en-US" dirty="0"/>
          </a:p>
        </p:txBody>
      </p:sp>
      <p:sp>
        <p:nvSpPr>
          <p:cNvPr id="3" name="Content Placeholder 2"/>
          <p:cNvSpPr>
            <a:spLocks noGrp="1"/>
          </p:cNvSpPr>
          <p:nvPr>
            <p:ph sz="quarter" idx="12"/>
          </p:nvPr>
        </p:nvSpPr>
        <p:spPr>
          <a:xfrm>
            <a:off x="488948" y="856930"/>
            <a:ext cx="11224685" cy="6001070"/>
          </a:xfrm>
        </p:spPr>
        <p:txBody>
          <a:bodyPr/>
          <a:lstStyle/>
          <a:p>
            <a:pPr marL="0" indent="0">
              <a:buNone/>
            </a:pPr>
            <a:r>
              <a:rPr lang="en-US" dirty="0"/>
              <a:t>As a Easy Finance App User, I want to submit my loan application from App so that my loan Application for </a:t>
            </a:r>
            <a:r>
              <a:rPr lang="en-US" dirty="0" smtClean="0"/>
              <a:t>purchasing a </a:t>
            </a:r>
            <a:r>
              <a:rPr lang="en-US" dirty="0"/>
              <a:t>new BMW Vehicle be can be evaluated by BMW  - Dependency with Epic 10 (Document Handling</a:t>
            </a:r>
            <a:r>
              <a:rPr lang="en-US" dirty="0" smtClean="0"/>
              <a:t>)</a:t>
            </a:r>
            <a:r>
              <a:rPr lang="en-US" dirty="0" smtClean="0"/>
              <a:t>.</a:t>
            </a:r>
            <a:endParaRPr lang="en-US" dirty="0" smtClean="0"/>
          </a:p>
          <a:p>
            <a:pPr marL="0" indent="0">
              <a:buNone/>
            </a:pPr>
            <a:r>
              <a:rPr lang="en-US" sz="1600" u="sng" dirty="0">
                <a:solidFill>
                  <a:srgbClr val="00B0F0"/>
                </a:solidFill>
                <a:latin typeface="+mj-lt"/>
              </a:rPr>
              <a:t>Assumptions:</a:t>
            </a:r>
          </a:p>
          <a:p>
            <a:r>
              <a:rPr lang="en-US" altLang="zh-CN" sz="1600" dirty="0" smtClean="0">
                <a:solidFill>
                  <a:srgbClr val="172B4D"/>
                </a:solidFill>
                <a:latin typeface="+mj-lt"/>
              </a:rPr>
              <a:t>User has passed/completed all the steps before document handling </a:t>
            </a:r>
            <a:r>
              <a:rPr lang="en-US" altLang="zh-CN" sz="1600" dirty="0" smtClean="0">
                <a:solidFill>
                  <a:srgbClr val="172B4D"/>
                </a:solidFill>
                <a:latin typeface="+mj-lt"/>
              </a:rPr>
              <a:t>and has </a:t>
            </a:r>
            <a:r>
              <a:rPr lang="en-US" sz="1600" dirty="0" smtClean="0">
                <a:solidFill>
                  <a:srgbClr val="172B4D"/>
                </a:solidFill>
                <a:latin typeface="+mj-lt"/>
              </a:rPr>
              <a:t>uploaded </a:t>
            </a:r>
            <a:r>
              <a:rPr lang="en-US" sz="1600" dirty="0">
                <a:solidFill>
                  <a:srgbClr val="172B4D"/>
                </a:solidFill>
                <a:latin typeface="+mj-lt"/>
              </a:rPr>
              <a:t>all necessary documents as needed.</a:t>
            </a:r>
          </a:p>
          <a:p>
            <a:r>
              <a:rPr lang="en-US" sz="1600" dirty="0" smtClean="0">
                <a:solidFill>
                  <a:srgbClr val="172B4D"/>
                </a:solidFill>
                <a:latin typeface="+mj-lt"/>
              </a:rPr>
              <a:t>User is Using Easy Finance App to submit the </a:t>
            </a:r>
            <a:r>
              <a:rPr lang="en-US" sz="1600" dirty="0" smtClean="0">
                <a:solidFill>
                  <a:srgbClr val="172B4D"/>
                </a:solidFill>
                <a:latin typeface="+mj-lt"/>
              </a:rPr>
              <a:t>Loan Application </a:t>
            </a:r>
            <a:r>
              <a:rPr lang="en-US" sz="1600" dirty="0" smtClean="0">
                <a:solidFill>
                  <a:srgbClr val="172B4D"/>
                </a:solidFill>
                <a:latin typeface="+mj-lt"/>
              </a:rPr>
              <a:t>for BMW Evaluation. </a:t>
            </a:r>
          </a:p>
          <a:p>
            <a:pPr marL="0" indent="0">
              <a:buNone/>
            </a:pPr>
            <a:r>
              <a:rPr lang="en-US" sz="1600" u="sng" dirty="0" smtClean="0">
                <a:solidFill>
                  <a:srgbClr val="00B0F0"/>
                </a:solidFill>
                <a:latin typeface="+mj-lt"/>
              </a:rPr>
              <a:t>Pre-Conditions:</a:t>
            </a:r>
            <a:endParaRPr lang="en-US" sz="1600" dirty="0">
              <a:solidFill>
                <a:srgbClr val="172B4D"/>
              </a:solidFill>
            </a:endParaRPr>
          </a:p>
          <a:p>
            <a:r>
              <a:rPr lang="en-US" sz="1600" dirty="0" smtClean="0">
                <a:solidFill>
                  <a:srgbClr val="172B4D"/>
                </a:solidFill>
              </a:rPr>
              <a:t>Easy Finance App user has filled in all mandatory information and completed all necessary steps before application Submission.</a:t>
            </a:r>
            <a:endParaRPr lang="en-US" sz="1600" dirty="0">
              <a:solidFill>
                <a:srgbClr val="172B4D"/>
              </a:solidFill>
            </a:endParaRPr>
          </a:p>
          <a:p>
            <a:r>
              <a:rPr lang="en-US" sz="1600" dirty="0" smtClean="0">
                <a:solidFill>
                  <a:srgbClr val="172B4D"/>
                </a:solidFill>
                <a:latin typeface="+mj-lt"/>
              </a:rPr>
              <a:t>Easy Finance App user </a:t>
            </a:r>
            <a:r>
              <a:rPr lang="en-US" sz="1600" dirty="0" smtClean="0">
                <a:solidFill>
                  <a:srgbClr val="172B4D"/>
                </a:solidFill>
                <a:latin typeface="+mj-lt"/>
              </a:rPr>
              <a:t>have to </a:t>
            </a:r>
            <a:r>
              <a:rPr lang="en-US" sz="1600" dirty="0" smtClean="0">
                <a:solidFill>
                  <a:srgbClr val="172B4D"/>
                </a:solidFill>
                <a:latin typeface="+mj-lt"/>
              </a:rPr>
              <a:t>receive </a:t>
            </a:r>
            <a:r>
              <a:rPr lang="en-US" sz="1600" dirty="0" smtClean="0">
                <a:solidFill>
                  <a:srgbClr val="172B4D"/>
                </a:solidFill>
                <a:latin typeface="+mj-lt"/>
              </a:rPr>
              <a:t>SMS / Push notification upon Application </a:t>
            </a:r>
            <a:r>
              <a:rPr lang="en-US" sz="1600" dirty="0" smtClean="0">
                <a:solidFill>
                  <a:srgbClr val="172B4D"/>
                </a:solidFill>
                <a:latin typeface="+mj-lt"/>
              </a:rPr>
              <a:t>Submission from Easy Finance App.</a:t>
            </a:r>
            <a:endParaRPr lang="en-US" sz="1600" dirty="0" smtClean="0">
              <a:solidFill>
                <a:srgbClr val="172B4D"/>
              </a:solidFill>
              <a:latin typeface="+mj-lt"/>
            </a:endParaRPr>
          </a:p>
          <a:p>
            <a:r>
              <a:rPr lang="en-US" sz="1600" dirty="0" smtClean="0">
                <a:solidFill>
                  <a:srgbClr val="172B4D"/>
                </a:solidFill>
                <a:latin typeface="+mj-lt"/>
              </a:rPr>
              <a:t>Fixed Application Status is Synchronized across various systems involved i.e., DFE, Easy Finance APP Administration portal </a:t>
            </a:r>
            <a:r>
              <a:rPr lang="en-US" sz="1600" dirty="0" smtClean="0">
                <a:solidFill>
                  <a:srgbClr val="172B4D"/>
                </a:solidFill>
                <a:latin typeface="+mj-lt"/>
              </a:rPr>
              <a:t>and Easy Finance App etc</a:t>
            </a:r>
            <a:r>
              <a:rPr lang="en-US" sz="1600" dirty="0" smtClean="0">
                <a:solidFill>
                  <a:srgbClr val="172B4D"/>
                </a:solidFill>
                <a:latin typeface="+mj-lt"/>
              </a:rPr>
              <a:t>.,</a:t>
            </a:r>
            <a:endParaRPr lang="en-US" sz="1600" dirty="0">
              <a:latin typeface="+mj-lt"/>
            </a:endParaRPr>
          </a:p>
          <a:p>
            <a:pPr marL="0" lvl="0" indent="0">
              <a:buNone/>
            </a:pPr>
            <a:r>
              <a:rPr lang="en-US" sz="1600" u="sng" dirty="0">
                <a:solidFill>
                  <a:srgbClr val="00B0F0"/>
                </a:solidFill>
                <a:latin typeface="+mj-lt"/>
              </a:rPr>
              <a:t>Acceptance Criteria: </a:t>
            </a:r>
          </a:p>
          <a:p>
            <a:pPr marL="0" lvl="0" indent="0">
              <a:buNone/>
            </a:pPr>
            <a:r>
              <a:rPr lang="en-US" dirty="0" smtClean="0">
                <a:solidFill>
                  <a:srgbClr val="172B4D"/>
                </a:solidFill>
                <a:latin typeface="+mj-lt"/>
              </a:rPr>
              <a:t>The story is complete when below criteria are met:</a:t>
            </a:r>
          </a:p>
          <a:p>
            <a:pPr marL="342900" lvl="0" indent="-342900">
              <a:buAutoNum type="arabicPeriod"/>
            </a:pPr>
            <a:r>
              <a:rPr lang="en-US" dirty="0" smtClean="0">
                <a:solidFill>
                  <a:srgbClr val="172B4D"/>
                </a:solidFill>
                <a:latin typeface="+mj-lt"/>
              </a:rPr>
              <a:t>Easy Finance App user is faced with options to Submit Application and proceed to next phase with a Submit, Back &amp; Cancel buttons. </a:t>
            </a:r>
            <a:r>
              <a:rPr lang="en-US" b="1" dirty="0" smtClean="0">
                <a:solidFill>
                  <a:srgbClr val="FF0000"/>
                </a:solidFill>
                <a:latin typeface="+mj-lt"/>
              </a:rPr>
              <a:t>F&amp;I WILL NOT review &amp; approve the final application that is submitted by customer. </a:t>
            </a:r>
            <a:endParaRPr lang="en-US" b="1" dirty="0" smtClean="0">
              <a:solidFill>
                <a:srgbClr val="FF0000"/>
              </a:solidFill>
              <a:latin typeface="+mj-lt"/>
            </a:endParaRPr>
          </a:p>
          <a:p>
            <a:pPr marL="342900" lvl="0" indent="-342900">
              <a:buAutoNum type="arabicPeriod"/>
            </a:pPr>
            <a:r>
              <a:rPr lang="en-US" dirty="0" smtClean="0">
                <a:solidFill>
                  <a:srgbClr val="172B4D"/>
                </a:solidFill>
                <a:latin typeface="+mj-lt"/>
              </a:rPr>
              <a:t>Application Status is set to “</a:t>
            </a:r>
            <a:r>
              <a:rPr lang="en-US" u="sng" dirty="0" smtClean="0">
                <a:solidFill>
                  <a:srgbClr val="172B4D"/>
                </a:solidFill>
                <a:latin typeface="+mj-lt"/>
              </a:rPr>
              <a:t>Application Submitted</a:t>
            </a:r>
            <a:r>
              <a:rPr lang="en-US" dirty="0" smtClean="0">
                <a:solidFill>
                  <a:srgbClr val="172B4D"/>
                </a:solidFill>
                <a:latin typeface="+mj-lt"/>
              </a:rPr>
              <a:t>” and prompted to Potential Customer. </a:t>
            </a:r>
          </a:p>
          <a:p>
            <a:pPr marL="342900" lvl="0" indent="-342900">
              <a:buAutoNum type="arabicPeriod"/>
            </a:pPr>
            <a:r>
              <a:rPr lang="en-US" dirty="0" smtClean="0">
                <a:solidFill>
                  <a:srgbClr val="172B4D"/>
                </a:solidFill>
                <a:latin typeface="+mj-lt"/>
              </a:rPr>
              <a:t>BMW’s Internal SF Application GCAP will receive Application submitted by Potential customer from Easy Finance App. </a:t>
            </a:r>
          </a:p>
          <a:p>
            <a:pPr marL="526687" lvl="1" indent="-342900">
              <a:buFont typeface="Arial" panose="020B0604020202020204" pitchFamily="34" charset="0"/>
              <a:buChar char="•"/>
            </a:pPr>
            <a:r>
              <a:rPr lang="en-US" dirty="0" smtClean="0">
                <a:solidFill>
                  <a:srgbClr val="172B4D"/>
                </a:solidFill>
                <a:latin typeface="+mj-lt"/>
              </a:rPr>
              <a:t>GCAP Automatically reviews the application with pre-set BMW’s Business Policy Rule Matrix to Score the application.</a:t>
            </a:r>
          </a:p>
          <a:p>
            <a:pPr marL="526687" lvl="1" indent="-342900">
              <a:buFont typeface="Arial" panose="020B0604020202020204" pitchFamily="34" charset="0"/>
              <a:buChar char="•"/>
            </a:pPr>
            <a:r>
              <a:rPr lang="en-US" dirty="0" smtClean="0">
                <a:solidFill>
                  <a:srgbClr val="172B4D"/>
                </a:solidFill>
                <a:latin typeface="+mj-lt"/>
              </a:rPr>
              <a:t>Based in GCAP’s Scoring Application Status is set to one of the 3 status and </a:t>
            </a:r>
          </a:p>
          <a:p>
            <a:pPr marL="363787" lvl="2" indent="0">
              <a:buNone/>
            </a:pPr>
            <a:r>
              <a:rPr lang="en-US" dirty="0">
                <a:solidFill>
                  <a:srgbClr val="172B4D"/>
                </a:solidFill>
                <a:latin typeface="+mj-lt"/>
              </a:rPr>
              <a:t>	</a:t>
            </a:r>
            <a:r>
              <a:rPr lang="en-US" b="1" u="sng" dirty="0" smtClean="0">
                <a:solidFill>
                  <a:srgbClr val="172B4D"/>
                </a:solidFill>
                <a:latin typeface="+mj-lt"/>
              </a:rPr>
              <a:t>Auto Approved </a:t>
            </a:r>
            <a:r>
              <a:rPr lang="en-US" dirty="0" smtClean="0">
                <a:solidFill>
                  <a:srgbClr val="172B4D"/>
                </a:solidFill>
                <a:latin typeface="+mj-lt"/>
              </a:rPr>
              <a:t>(or) </a:t>
            </a:r>
            <a:r>
              <a:rPr lang="en-US" b="1" u="sng" dirty="0" smtClean="0">
                <a:solidFill>
                  <a:srgbClr val="172B4D"/>
                </a:solidFill>
                <a:latin typeface="+mj-lt"/>
              </a:rPr>
              <a:t>Auto Declined </a:t>
            </a:r>
            <a:r>
              <a:rPr lang="en-US" dirty="0" smtClean="0">
                <a:solidFill>
                  <a:srgbClr val="172B4D"/>
                </a:solidFill>
                <a:latin typeface="+mj-lt"/>
              </a:rPr>
              <a:t>(or) </a:t>
            </a:r>
            <a:r>
              <a:rPr lang="en-US" b="1" u="sng" dirty="0" smtClean="0">
                <a:solidFill>
                  <a:srgbClr val="172B4D"/>
                </a:solidFill>
                <a:latin typeface="+mj-lt"/>
              </a:rPr>
              <a:t>Send Back: Add </a:t>
            </a:r>
            <a:r>
              <a:rPr lang="en-US" b="1" u="sng" dirty="0" smtClean="0">
                <a:solidFill>
                  <a:srgbClr val="172B4D"/>
                </a:solidFill>
                <a:latin typeface="+mj-lt"/>
              </a:rPr>
              <a:t>Co-borrower/Guarantor</a:t>
            </a:r>
            <a:r>
              <a:rPr lang="en-US" b="1" dirty="0" smtClean="0">
                <a:solidFill>
                  <a:srgbClr val="172B4D"/>
                </a:solidFill>
                <a:latin typeface="+mj-lt"/>
              </a:rPr>
              <a:t> </a:t>
            </a:r>
            <a:r>
              <a:rPr lang="en-US" dirty="0" smtClean="0">
                <a:solidFill>
                  <a:srgbClr val="172B4D"/>
                </a:solidFill>
                <a:latin typeface="+mj-lt"/>
              </a:rPr>
              <a:t>(or) MU</a:t>
            </a:r>
            <a:r>
              <a:rPr lang="en-US" altLang="zh-CN" dirty="0" smtClean="0">
                <a:solidFill>
                  <a:srgbClr val="172B4D"/>
                </a:solidFill>
                <a:latin typeface="+mj-lt"/>
              </a:rPr>
              <a:t>W</a:t>
            </a:r>
            <a:endParaRPr lang="en-US" dirty="0">
              <a:solidFill>
                <a:srgbClr val="172B4D"/>
              </a:solidFill>
              <a:latin typeface="+mj-lt"/>
            </a:endParaRPr>
          </a:p>
          <a:p>
            <a:pPr marL="342900" lvl="0" indent="-342900">
              <a:buAutoNum type="arabicPeriod"/>
            </a:pPr>
            <a:endParaRPr lang="en-US" dirty="0" smtClean="0">
              <a:solidFill>
                <a:srgbClr val="172B4D"/>
              </a:solidFill>
              <a:latin typeface="+mj-lt"/>
            </a:endParaRPr>
          </a:p>
          <a:p>
            <a:pPr marL="342900" lvl="0" indent="-342900">
              <a:buAutoNum type="arabicPeriod"/>
            </a:pPr>
            <a:endParaRPr lang="en-US" dirty="0">
              <a:solidFill>
                <a:srgbClr val="172B4D"/>
              </a:solidFill>
              <a:latin typeface="+mj-lt"/>
            </a:endParaRPr>
          </a:p>
          <a:p>
            <a:pPr marL="0" indent="0">
              <a:buNone/>
            </a:pPr>
            <a:endParaRPr lang="en-US" dirty="0"/>
          </a:p>
          <a:p>
            <a:endParaRPr lang="en-US" dirty="0"/>
          </a:p>
        </p:txBody>
      </p:sp>
      <p:sp>
        <p:nvSpPr>
          <p:cNvPr id="4" name="Rectangle 3"/>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529756"/>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Oval 9"/>
          <p:cNvSpPr/>
          <p:nvPr/>
        </p:nvSpPr>
        <p:spPr>
          <a:xfrm>
            <a:off x="10268610" y="1529757"/>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1" name="Rectangle 10"/>
          <p:cNvSpPr/>
          <p:nvPr/>
        </p:nvSpPr>
        <p:spPr>
          <a:xfrm>
            <a:off x="10794127" y="2010854"/>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2" name="Oval 11"/>
          <p:cNvSpPr/>
          <p:nvPr/>
        </p:nvSpPr>
        <p:spPr>
          <a:xfrm>
            <a:off x="10268610" y="2010855"/>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4" name="Rectangle 13"/>
          <p:cNvSpPr/>
          <p:nvPr/>
        </p:nvSpPr>
        <p:spPr>
          <a:xfrm>
            <a:off x="10794127" y="249195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5" name="Oval 14"/>
          <p:cNvSpPr/>
          <p:nvPr/>
        </p:nvSpPr>
        <p:spPr>
          <a:xfrm>
            <a:off x="10268610" y="249195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302047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a:t>
            </a:r>
            <a:r>
              <a:rPr lang="en-US" altLang="zh-CN" dirty="0" smtClean="0"/>
              <a:t>Cont.</a:t>
            </a:r>
            <a:r>
              <a:rPr lang="zh-CN" altLang="en-US" dirty="0" smtClean="0"/>
              <a:t>）</a:t>
            </a:r>
            <a:r>
              <a:rPr lang="en-US" dirty="0" smtClean="0"/>
              <a:t>Story </a:t>
            </a:r>
            <a:r>
              <a:rPr lang="en-US" dirty="0"/>
              <a:t>ID: ES-S001</a:t>
            </a:r>
            <a:r>
              <a:rPr lang="en-US" dirty="0" smtClean="0"/>
              <a:t>:</a:t>
            </a:r>
            <a:endParaRPr lang="en-US" dirty="0"/>
          </a:p>
        </p:txBody>
      </p:sp>
      <p:sp>
        <p:nvSpPr>
          <p:cNvPr id="3" name="Content Placeholder 2"/>
          <p:cNvSpPr>
            <a:spLocks noGrp="1"/>
          </p:cNvSpPr>
          <p:nvPr>
            <p:ph sz="quarter" idx="12"/>
          </p:nvPr>
        </p:nvSpPr>
        <p:spPr>
          <a:xfrm>
            <a:off x="488948" y="698091"/>
            <a:ext cx="11224685" cy="5860026"/>
          </a:xfrm>
        </p:spPr>
        <p:txBody>
          <a:bodyPr/>
          <a:lstStyle/>
          <a:p>
            <a:pPr marL="0" lvl="0" indent="0">
              <a:buNone/>
            </a:pPr>
            <a:r>
              <a:rPr lang="en-US" sz="1600" u="sng" dirty="0">
                <a:solidFill>
                  <a:srgbClr val="00B0F0"/>
                </a:solidFill>
              </a:rPr>
              <a:t>Acceptance </a:t>
            </a:r>
            <a:r>
              <a:rPr lang="en-US" sz="1600" u="sng" dirty="0" smtClean="0">
                <a:solidFill>
                  <a:srgbClr val="00B0F0"/>
                </a:solidFill>
              </a:rPr>
              <a:t>Criteria</a:t>
            </a:r>
          </a:p>
          <a:p>
            <a:pPr marL="0" lvl="0" indent="0">
              <a:buNone/>
            </a:pPr>
            <a:r>
              <a:rPr lang="en-US" sz="1500" dirty="0" smtClean="0">
                <a:solidFill>
                  <a:srgbClr val="172B4D"/>
                </a:solidFill>
              </a:rPr>
              <a:t>Potential customer is notified with SMS &amp; push notification from easy finance app about his/her application status change. Same status is sync-</a:t>
            </a:r>
            <a:r>
              <a:rPr lang="en-US" sz="1500" dirty="0" err="1" smtClean="0">
                <a:solidFill>
                  <a:srgbClr val="172B4D"/>
                </a:solidFill>
              </a:rPr>
              <a:t>ed</a:t>
            </a:r>
            <a:r>
              <a:rPr lang="en-US" sz="1500" dirty="0" smtClean="0">
                <a:solidFill>
                  <a:srgbClr val="172B4D"/>
                </a:solidFill>
              </a:rPr>
              <a:t> &amp; maintained </a:t>
            </a:r>
            <a:r>
              <a:rPr lang="en-US" sz="1500" dirty="0" smtClean="0">
                <a:solidFill>
                  <a:srgbClr val="172B4D"/>
                </a:solidFill>
              </a:rPr>
              <a:t>at DFE, APP frontend and in app admin portal </a:t>
            </a:r>
            <a:r>
              <a:rPr lang="en-US" sz="1500" dirty="0" smtClean="0">
                <a:solidFill>
                  <a:srgbClr val="172B4D"/>
                </a:solidFill>
              </a:rPr>
              <a:t>for future references. </a:t>
            </a:r>
          </a:p>
          <a:p>
            <a:pPr marL="0" lvl="0" indent="0">
              <a:buNone/>
            </a:pPr>
            <a:endParaRPr lang="en-US" sz="1600" u="sng" dirty="0">
              <a:solidFill>
                <a:srgbClr val="00B0F0"/>
              </a:solidFill>
            </a:endParaRPr>
          </a:p>
          <a:p>
            <a:pPr marL="0" lvl="0" indent="0">
              <a:buNone/>
            </a:pPr>
            <a:r>
              <a:rPr lang="en-US" dirty="0">
                <a:solidFill>
                  <a:srgbClr val="172B4D"/>
                </a:solidFill>
              </a:rPr>
              <a:t>When </a:t>
            </a:r>
            <a:r>
              <a:rPr lang="en-US" dirty="0" smtClean="0">
                <a:solidFill>
                  <a:srgbClr val="172B4D"/>
                </a:solidFill>
              </a:rPr>
              <a:t>status </a:t>
            </a:r>
            <a:r>
              <a:rPr lang="en-US" dirty="0">
                <a:solidFill>
                  <a:srgbClr val="172B4D"/>
                </a:solidFill>
              </a:rPr>
              <a:t>= </a:t>
            </a:r>
            <a:r>
              <a:rPr lang="en-US" dirty="0" smtClean="0">
                <a:solidFill>
                  <a:srgbClr val="C00000"/>
                </a:solidFill>
              </a:rPr>
              <a:t>Auto Approved.</a:t>
            </a:r>
          </a:p>
          <a:p>
            <a:r>
              <a:rPr lang="en-US" dirty="0" smtClean="0">
                <a:solidFill>
                  <a:srgbClr val="172B4D"/>
                </a:solidFill>
              </a:rPr>
              <a:t>Customer continues to proceed with vehicle purchasing process at the dealership and application status is set </a:t>
            </a:r>
          </a:p>
          <a:p>
            <a:pPr marL="0" indent="0">
              <a:buNone/>
            </a:pPr>
            <a:r>
              <a:rPr lang="en-US" dirty="0" smtClean="0">
                <a:solidFill>
                  <a:srgbClr val="172B4D"/>
                </a:solidFill>
              </a:rPr>
              <a:t>As </a:t>
            </a:r>
            <a:r>
              <a:rPr lang="en-US" b="1" u="sng" dirty="0" smtClean="0">
                <a:solidFill>
                  <a:srgbClr val="172B4D"/>
                </a:solidFill>
              </a:rPr>
              <a:t>Accepted &amp; Processing</a:t>
            </a:r>
            <a:endParaRPr lang="en-US" b="1" u="sng" dirty="0" smtClean="0">
              <a:solidFill>
                <a:srgbClr val="172B4D"/>
              </a:solidFill>
            </a:endParaRPr>
          </a:p>
          <a:p>
            <a:r>
              <a:rPr lang="en-US" dirty="0" smtClean="0">
                <a:solidFill>
                  <a:srgbClr val="172B4D"/>
                </a:solidFill>
              </a:rPr>
              <a:t>Potential customer is provided with hotline number in application status check page and in notification SMS to reach out to for application support if any support needed from customer interaction center.</a:t>
            </a:r>
          </a:p>
          <a:p>
            <a:pPr marL="0" indent="0">
              <a:buNone/>
            </a:pPr>
            <a:r>
              <a:rPr lang="en-US" dirty="0" smtClean="0">
                <a:solidFill>
                  <a:srgbClr val="172B4D"/>
                </a:solidFill>
              </a:rPr>
              <a:t>When status </a:t>
            </a:r>
            <a:r>
              <a:rPr lang="en-US" dirty="0">
                <a:solidFill>
                  <a:srgbClr val="172B4D"/>
                </a:solidFill>
              </a:rPr>
              <a:t>= </a:t>
            </a:r>
            <a:r>
              <a:rPr lang="en-US" dirty="0">
                <a:solidFill>
                  <a:srgbClr val="C00000"/>
                </a:solidFill>
              </a:rPr>
              <a:t>Auto </a:t>
            </a:r>
            <a:r>
              <a:rPr lang="en-US" dirty="0" smtClean="0">
                <a:solidFill>
                  <a:srgbClr val="C00000"/>
                </a:solidFill>
              </a:rPr>
              <a:t>Denied.</a:t>
            </a:r>
          </a:p>
          <a:p>
            <a:r>
              <a:rPr lang="en-US" dirty="0" smtClean="0">
                <a:solidFill>
                  <a:srgbClr val="172B4D"/>
                </a:solidFill>
              </a:rPr>
              <a:t>Easy Finance App user is allowed to </a:t>
            </a:r>
            <a:r>
              <a:rPr lang="en-US" dirty="0" smtClean="0">
                <a:solidFill>
                  <a:srgbClr val="172B4D"/>
                </a:solidFill>
              </a:rPr>
              <a:t>start </a:t>
            </a:r>
            <a:r>
              <a:rPr lang="en-US" dirty="0" smtClean="0">
                <a:solidFill>
                  <a:srgbClr val="172B4D"/>
                </a:solidFill>
              </a:rPr>
              <a:t>a new Application process but not allowed to </a:t>
            </a:r>
            <a:r>
              <a:rPr lang="en-US" dirty="0" smtClean="0">
                <a:solidFill>
                  <a:srgbClr val="172B4D"/>
                </a:solidFill>
              </a:rPr>
              <a:t>edit </a:t>
            </a:r>
            <a:r>
              <a:rPr lang="en-US" dirty="0" smtClean="0">
                <a:solidFill>
                  <a:srgbClr val="172B4D"/>
                </a:solidFill>
              </a:rPr>
              <a:t>the Denied Applications. </a:t>
            </a:r>
          </a:p>
          <a:p>
            <a:pPr marL="0" indent="0">
              <a:buNone/>
            </a:pPr>
            <a:r>
              <a:rPr lang="en-US" sz="1200" dirty="0" smtClean="0">
                <a:solidFill>
                  <a:srgbClr val="C00000"/>
                </a:solidFill>
              </a:rPr>
              <a:t>Important Note: </a:t>
            </a:r>
            <a:r>
              <a:rPr lang="en-US" sz="1200" dirty="0" smtClean="0"/>
              <a:t>History records to be maintained for future reference -  Thus not allowing Customer to edit the denied applications. If time and resource permits a functionality such as Creating  a new Application from old application can be build and made available</a:t>
            </a:r>
            <a:endParaRPr lang="en-US" dirty="0">
              <a:solidFill>
                <a:srgbClr val="172B4D"/>
              </a:solidFill>
            </a:endParaRPr>
          </a:p>
          <a:p>
            <a:pPr marL="0" indent="0">
              <a:buNone/>
            </a:pPr>
            <a:r>
              <a:rPr lang="en-US" dirty="0">
                <a:solidFill>
                  <a:srgbClr val="172B4D"/>
                </a:solidFill>
              </a:rPr>
              <a:t>When </a:t>
            </a:r>
            <a:r>
              <a:rPr lang="en-US" dirty="0" smtClean="0">
                <a:solidFill>
                  <a:srgbClr val="172B4D"/>
                </a:solidFill>
              </a:rPr>
              <a:t>status </a:t>
            </a:r>
            <a:r>
              <a:rPr lang="en-US" dirty="0">
                <a:solidFill>
                  <a:srgbClr val="172B4D"/>
                </a:solidFill>
              </a:rPr>
              <a:t>= </a:t>
            </a:r>
            <a:r>
              <a:rPr lang="en-US" dirty="0" smtClean="0">
                <a:solidFill>
                  <a:srgbClr val="C00000"/>
                </a:solidFill>
              </a:rPr>
              <a:t>Send it back: Add Co-borrower </a:t>
            </a:r>
            <a:r>
              <a:rPr lang="en-US" dirty="0">
                <a:solidFill>
                  <a:srgbClr val="C00000"/>
                </a:solidFill>
              </a:rPr>
              <a:t>or Guarantor: </a:t>
            </a:r>
            <a:r>
              <a:rPr lang="en-US" dirty="0" smtClean="0">
                <a:solidFill>
                  <a:srgbClr val="C00000"/>
                </a:solidFill>
              </a:rPr>
              <a:t>(Story Dependency: EPIC 9).</a:t>
            </a:r>
            <a:endParaRPr lang="en-US" dirty="0">
              <a:solidFill>
                <a:srgbClr val="C00000"/>
              </a:solidFill>
            </a:endParaRPr>
          </a:p>
          <a:p>
            <a:r>
              <a:rPr lang="en-US" dirty="0" smtClean="0">
                <a:solidFill>
                  <a:srgbClr val="172B4D"/>
                </a:solidFill>
              </a:rPr>
              <a:t>Potential Customer can invite a co-borrower to join the application process. </a:t>
            </a:r>
            <a:endParaRPr lang="en-US" dirty="0">
              <a:solidFill>
                <a:srgbClr val="172B4D"/>
              </a:solidFill>
            </a:endParaRPr>
          </a:p>
          <a:p>
            <a:pPr marL="0" indent="0">
              <a:buNone/>
            </a:pPr>
            <a:r>
              <a:rPr lang="en-US" dirty="0">
                <a:solidFill>
                  <a:srgbClr val="172B4D"/>
                </a:solidFill>
              </a:rPr>
              <a:t>When </a:t>
            </a:r>
            <a:r>
              <a:rPr lang="en-US" dirty="0" smtClean="0">
                <a:solidFill>
                  <a:srgbClr val="172B4D"/>
                </a:solidFill>
              </a:rPr>
              <a:t>status </a:t>
            </a:r>
            <a:r>
              <a:rPr lang="en-US" dirty="0" smtClean="0">
                <a:solidFill>
                  <a:srgbClr val="172B4D"/>
                </a:solidFill>
              </a:rPr>
              <a:t>= </a:t>
            </a:r>
            <a:r>
              <a:rPr lang="en-US" dirty="0" smtClean="0">
                <a:solidFill>
                  <a:srgbClr val="C00000"/>
                </a:solidFill>
              </a:rPr>
              <a:t>MUW (Manual Under Writing).</a:t>
            </a:r>
          </a:p>
          <a:p>
            <a:pPr>
              <a:buFontTx/>
              <a:buChar char="-"/>
            </a:pPr>
            <a:r>
              <a:rPr lang="en-US" dirty="0" smtClean="0"/>
              <a:t>Current CA process is followed and notified to user with ca’s feedback as necessary.  A note/remark section is added in DEF to collected CA process feedback.</a:t>
            </a:r>
            <a:endParaRPr lang="en-US" dirty="0" smtClean="0"/>
          </a:p>
        </p:txBody>
      </p:sp>
      <p:sp>
        <p:nvSpPr>
          <p:cNvPr id="4" name="Footer Placeholder 3"/>
          <p:cNvSpPr>
            <a:spLocks noGrp="1"/>
          </p:cNvSpPr>
          <p:nvPr>
            <p:ph type="ftr" sz="quarter" idx="13"/>
          </p:nvPr>
        </p:nvSpPr>
        <p:spPr/>
        <p:txBody>
          <a:bodyPr/>
          <a:lstStyle/>
          <a:p>
            <a:pPr algn="l"/>
            <a:r>
              <a:rPr lang="en-GB" noProof="0" dirty="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4</a:t>
            </a:fld>
            <a:endParaRPr lang="en-US" noProof="0" dirty="0"/>
          </a:p>
        </p:txBody>
      </p:sp>
      <p:sp>
        <p:nvSpPr>
          <p:cNvPr id="6" name="Rectangle 5"/>
          <p:cNvSpPr/>
          <p:nvPr/>
        </p:nvSpPr>
        <p:spPr>
          <a:xfrm>
            <a:off x="10794127" y="56756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Business</a:t>
            </a:r>
          </a:p>
        </p:txBody>
      </p:sp>
      <p:sp>
        <p:nvSpPr>
          <p:cNvPr id="7" name="Rectangle 6"/>
          <p:cNvSpPr/>
          <p:nvPr/>
        </p:nvSpPr>
        <p:spPr>
          <a:xfrm>
            <a:off x="10794127" y="1234792"/>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Security</a:t>
            </a:r>
          </a:p>
        </p:txBody>
      </p:sp>
      <p:sp>
        <p:nvSpPr>
          <p:cNvPr id="8" name="Oval 7"/>
          <p:cNvSpPr/>
          <p:nvPr/>
        </p:nvSpPr>
        <p:spPr>
          <a:xfrm>
            <a:off x="10268610" y="56756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9" name="Oval 8"/>
          <p:cNvSpPr/>
          <p:nvPr/>
        </p:nvSpPr>
        <p:spPr>
          <a:xfrm>
            <a:off x="10268610" y="1234793"/>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0" name="Rectangle 9"/>
          <p:cNvSpPr/>
          <p:nvPr/>
        </p:nvSpPr>
        <p:spPr>
          <a:xfrm>
            <a:off x="10794127" y="1715890"/>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Compliance</a:t>
            </a:r>
          </a:p>
        </p:txBody>
      </p:sp>
      <p:sp>
        <p:nvSpPr>
          <p:cNvPr id="11" name="Oval 10"/>
          <p:cNvSpPr/>
          <p:nvPr/>
        </p:nvSpPr>
        <p:spPr>
          <a:xfrm>
            <a:off x="10268610" y="1715891"/>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
        <p:nvSpPr>
          <p:cNvPr id="12" name="Rectangle 11"/>
          <p:cNvSpPr/>
          <p:nvPr/>
        </p:nvSpPr>
        <p:spPr>
          <a:xfrm>
            <a:off x="10794127" y="2196988"/>
            <a:ext cx="1229710" cy="388882"/>
          </a:xfrm>
          <a:prstGeom prst="rect">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666666"/>
                </a:solidFill>
                <a:effectLst/>
                <a:uLnTx/>
                <a:uFillTx/>
                <a:latin typeface="BMW Group Condensed" panose="020B0606020202020204" pitchFamily="34" charset="0"/>
                <a:ea typeface="+mn-ea"/>
                <a:cs typeface="+mn-cs"/>
              </a:rPr>
              <a:t>DFE IT/Biz</a:t>
            </a:r>
          </a:p>
        </p:txBody>
      </p:sp>
      <p:sp>
        <p:nvSpPr>
          <p:cNvPr id="13" name="Oval 12"/>
          <p:cNvSpPr/>
          <p:nvPr/>
        </p:nvSpPr>
        <p:spPr>
          <a:xfrm>
            <a:off x="10268610" y="2196989"/>
            <a:ext cx="399393" cy="388881"/>
          </a:xfrm>
          <a:prstGeom prst="ellipse">
            <a:avLst/>
          </a:prstGeom>
          <a:solidFill>
            <a:srgbClr val="8CB0FE"/>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smtClean="0">
              <a:ln>
                <a:noFill/>
              </a:ln>
              <a:solidFill>
                <a:srgbClr val="666666"/>
              </a:solidFill>
              <a:effectLst/>
              <a:uLnTx/>
              <a:uFillTx/>
              <a:latin typeface="BMW Group Condensed" panose="020B0606020202020204" pitchFamily="34" charset="0"/>
              <a:ea typeface="+mn-ea"/>
              <a:cs typeface="+mn-cs"/>
            </a:endParaRPr>
          </a:p>
        </p:txBody>
      </p:sp>
    </p:spTree>
    <p:extLst>
      <p:ext uri="{BB962C8B-B14F-4D97-AF65-F5344CB8AC3E}">
        <p14:creationId xmlns:p14="http://schemas.microsoft.com/office/powerpoint/2010/main" val="416886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Maintained in various Application Stages</a:t>
            </a:r>
            <a:endParaRPr lang="en-US" dirty="0"/>
          </a:p>
        </p:txBody>
      </p:sp>
      <p:sp>
        <p:nvSpPr>
          <p:cNvPr id="3" name="Content Placeholder 2"/>
          <p:cNvSpPr>
            <a:spLocks noGrp="1"/>
          </p:cNvSpPr>
          <p:nvPr>
            <p:ph sz="quarter" idx="12"/>
          </p:nvPr>
        </p:nvSpPr>
        <p:spPr>
          <a:xfrm>
            <a:off x="488948" y="1413933"/>
            <a:ext cx="11224685" cy="5133171"/>
          </a:xfrm>
        </p:spPr>
        <p:txBody>
          <a:bodyPr/>
          <a:lstStyle/>
          <a:p>
            <a:pPr lvl="0">
              <a:buFont typeface="Wingdings" panose="05000000000000000000" pitchFamily="2" charset="2"/>
              <a:buChar char="Ø"/>
            </a:pPr>
            <a:r>
              <a:rPr lang="en-US" dirty="0">
                <a:solidFill>
                  <a:srgbClr val="172B4D"/>
                </a:solidFill>
              </a:rPr>
              <a:t>Easy Finance App follows </a:t>
            </a:r>
            <a:r>
              <a:rPr lang="en-US" dirty="0" smtClean="0">
                <a:solidFill>
                  <a:srgbClr val="172B4D"/>
                </a:solidFill>
              </a:rPr>
              <a:t>below agreed Status as Loan application is review &amp; processed; </a:t>
            </a:r>
            <a:endParaRPr lang="en-US" dirty="0">
              <a:solidFill>
                <a:srgbClr val="172B4D"/>
              </a:solidFill>
            </a:endParaRPr>
          </a:p>
          <a:p>
            <a:pPr marL="526687" lvl="1" indent="-342900">
              <a:buAutoNum type="arabicPeriod"/>
            </a:pPr>
            <a:r>
              <a:rPr lang="en-US" dirty="0">
                <a:solidFill>
                  <a:srgbClr val="172B4D"/>
                </a:solidFill>
              </a:rPr>
              <a:t>Quotation </a:t>
            </a:r>
            <a:r>
              <a:rPr lang="en-US" dirty="0" smtClean="0">
                <a:solidFill>
                  <a:srgbClr val="172B4D"/>
                </a:solidFill>
              </a:rPr>
              <a:t>Draft: 	When </a:t>
            </a:r>
            <a:r>
              <a:rPr lang="en-US" dirty="0">
                <a:solidFill>
                  <a:srgbClr val="172B4D"/>
                </a:solidFill>
              </a:rPr>
              <a:t>the App user is selecting products and generating quotation. </a:t>
            </a:r>
          </a:p>
          <a:p>
            <a:pPr marL="526687" lvl="1" indent="-342900">
              <a:buAutoNum type="arabicPeriod"/>
            </a:pPr>
            <a:r>
              <a:rPr lang="en-US" dirty="0">
                <a:solidFill>
                  <a:srgbClr val="172B4D"/>
                </a:solidFill>
              </a:rPr>
              <a:t>Quotation </a:t>
            </a:r>
            <a:r>
              <a:rPr lang="en-US" dirty="0" smtClean="0">
                <a:solidFill>
                  <a:srgbClr val="172B4D"/>
                </a:solidFill>
              </a:rPr>
              <a:t>Created: 	When </a:t>
            </a:r>
            <a:r>
              <a:rPr lang="en-US" dirty="0">
                <a:solidFill>
                  <a:srgbClr val="172B4D"/>
                </a:solidFill>
              </a:rPr>
              <a:t>Quotation is reviewed &amp; Approved by Dealer F&amp;I.</a:t>
            </a:r>
          </a:p>
          <a:p>
            <a:pPr marL="526687" lvl="1" indent="-342900">
              <a:buAutoNum type="arabicPeriod"/>
            </a:pPr>
            <a:r>
              <a:rPr lang="en-US" dirty="0" smtClean="0">
                <a:solidFill>
                  <a:srgbClr val="172B4D"/>
                </a:solidFill>
              </a:rPr>
              <a:t>E-Authentication:  	When </a:t>
            </a:r>
            <a:r>
              <a:rPr lang="en-US" dirty="0">
                <a:solidFill>
                  <a:srgbClr val="172B4D"/>
                </a:solidFill>
              </a:rPr>
              <a:t>App user is authenticating him/her – self from Easy Finance App’s E-Authentication </a:t>
            </a:r>
            <a:r>
              <a:rPr lang="en-US" dirty="0" smtClean="0">
                <a:solidFill>
                  <a:srgbClr val="172B4D"/>
                </a:solidFill>
              </a:rPr>
              <a:t>service.</a:t>
            </a:r>
          </a:p>
          <a:p>
            <a:pPr marL="526687" lvl="1" indent="-342900">
              <a:buAutoNum type="arabicPeriod"/>
            </a:pPr>
            <a:r>
              <a:rPr lang="en-US" dirty="0" smtClean="0">
                <a:solidFill>
                  <a:srgbClr val="172B4D"/>
                </a:solidFill>
              </a:rPr>
              <a:t>Pre-Check Processing: 	When the App user is under going pre-check process. </a:t>
            </a:r>
          </a:p>
          <a:p>
            <a:pPr marL="526687" lvl="1" indent="-342900">
              <a:buAutoNum type="arabicPeriod"/>
            </a:pPr>
            <a:r>
              <a:rPr lang="en-US" dirty="0" smtClean="0">
                <a:solidFill>
                  <a:srgbClr val="172B4D"/>
                </a:solidFill>
              </a:rPr>
              <a:t>Pre-Check Pass:	This status is set when App user Passes Pre-Check Process. </a:t>
            </a:r>
          </a:p>
          <a:p>
            <a:pPr marL="526687" lvl="1" indent="-342900">
              <a:buAutoNum type="arabicPeriod"/>
            </a:pPr>
            <a:r>
              <a:rPr lang="en-US" dirty="0" smtClean="0">
                <a:solidFill>
                  <a:srgbClr val="172B4D"/>
                </a:solidFill>
              </a:rPr>
              <a:t>Pre-Check Fail	:	This status is set when </a:t>
            </a:r>
            <a:r>
              <a:rPr lang="en-US" dirty="0">
                <a:solidFill>
                  <a:srgbClr val="172B4D"/>
                </a:solidFill>
              </a:rPr>
              <a:t>App user</a:t>
            </a:r>
            <a:r>
              <a:rPr lang="en-US" dirty="0" smtClean="0">
                <a:solidFill>
                  <a:srgbClr val="172B4D"/>
                </a:solidFill>
              </a:rPr>
              <a:t> fails Pre-Check Process. </a:t>
            </a:r>
            <a:endParaRPr lang="en-US" dirty="0"/>
          </a:p>
          <a:p>
            <a:pPr marL="526687" lvl="1" indent="-342900">
              <a:buAutoNum type="arabicPeriod"/>
            </a:pPr>
            <a:r>
              <a:rPr lang="en-US" dirty="0" smtClean="0">
                <a:solidFill>
                  <a:srgbClr val="172B4D"/>
                </a:solidFill>
              </a:rPr>
              <a:t>Application Draft:	While </a:t>
            </a:r>
            <a:r>
              <a:rPr lang="en-US" dirty="0">
                <a:solidFill>
                  <a:srgbClr val="172B4D"/>
                </a:solidFill>
              </a:rPr>
              <a:t>App user</a:t>
            </a:r>
            <a:r>
              <a:rPr lang="en-US" dirty="0" smtClean="0">
                <a:solidFill>
                  <a:srgbClr val="172B4D"/>
                </a:solidFill>
              </a:rPr>
              <a:t> is filling in the Application and not proceeded to doc. handling.</a:t>
            </a:r>
          </a:p>
          <a:p>
            <a:pPr marL="526687" lvl="1" indent="-342900">
              <a:buAutoNum type="arabicPeriod"/>
            </a:pPr>
            <a:r>
              <a:rPr lang="en-US" dirty="0" smtClean="0">
                <a:solidFill>
                  <a:srgbClr val="172B4D"/>
                </a:solidFill>
              </a:rPr>
              <a:t>Document Upload: 	While </a:t>
            </a:r>
            <a:r>
              <a:rPr lang="en-US" dirty="0">
                <a:solidFill>
                  <a:srgbClr val="172B4D"/>
                </a:solidFill>
              </a:rPr>
              <a:t>App user</a:t>
            </a:r>
            <a:r>
              <a:rPr lang="en-US" dirty="0" smtClean="0">
                <a:solidFill>
                  <a:srgbClr val="172B4D"/>
                </a:solidFill>
              </a:rPr>
              <a:t> is uploading Necessary docs for application. </a:t>
            </a:r>
          </a:p>
          <a:p>
            <a:pPr marL="526687" lvl="1" indent="-342900">
              <a:buAutoNum type="arabicPeriod"/>
            </a:pPr>
            <a:r>
              <a:rPr lang="en-US" dirty="0" smtClean="0">
                <a:solidFill>
                  <a:srgbClr val="172B4D"/>
                </a:solidFill>
              </a:rPr>
              <a:t>Application Submitted: 	While Application is Submitted. </a:t>
            </a:r>
          </a:p>
          <a:p>
            <a:pPr marL="526687" lvl="1" indent="-342900">
              <a:buAutoNum type="arabicPeriod"/>
            </a:pPr>
            <a:r>
              <a:rPr lang="en-US" dirty="0" smtClean="0">
                <a:solidFill>
                  <a:srgbClr val="172B4D"/>
                </a:solidFill>
              </a:rPr>
              <a:t>Auto Approved: 	When GCAP Auto Approved Application. </a:t>
            </a:r>
          </a:p>
          <a:p>
            <a:pPr marL="526687" lvl="1" indent="-342900">
              <a:buAutoNum type="arabicPeriod"/>
            </a:pPr>
            <a:r>
              <a:rPr lang="en-US" dirty="0" smtClean="0">
                <a:solidFill>
                  <a:srgbClr val="172B4D"/>
                </a:solidFill>
              </a:rPr>
              <a:t>Auto Denied:		When GCAP Auto Rejected Application. </a:t>
            </a:r>
          </a:p>
          <a:p>
            <a:pPr marL="526687" lvl="1" indent="-342900">
              <a:buAutoNum type="arabicPeriod"/>
            </a:pPr>
            <a:r>
              <a:rPr lang="en-US" dirty="0" smtClean="0">
                <a:solidFill>
                  <a:srgbClr val="172B4D"/>
                </a:solidFill>
              </a:rPr>
              <a:t>Returned: 		When GCAP Returned Application due to insufficient Credit Scoring – Co-Borrower needed. </a:t>
            </a:r>
          </a:p>
          <a:p>
            <a:pPr marL="526687" lvl="1" indent="-342900">
              <a:buAutoNum type="arabicPeriod"/>
            </a:pPr>
            <a:r>
              <a:rPr lang="en-US" dirty="0" smtClean="0">
                <a:solidFill>
                  <a:srgbClr val="172B4D"/>
                </a:solidFill>
              </a:rPr>
              <a:t>Application Processing: 	Application Accepted for Loan Processing. </a:t>
            </a:r>
            <a:endParaRPr lang="en-US" dirty="0" smtClean="0">
              <a:solidFill>
                <a:srgbClr val="172B4D"/>
              </a:solidFill>
            </a:endParaRPr>
          </a:p>
          <a:p>
            <a:pPr marL="526687" lvl="1" indent="-342900">
              <a:buAutoNum type="arabicPeriod"/>
            </a:pPr>
            <a:r>
              <a:rPr lang="en-US" dirty="0" smtClean="0">
                <a:solidFill>
                  <a:srgbClr val="172B4D"/>
                </a:solidFill>
              </a:rPr>
              <a:t>MUW:		When the Application is forwarded for manual under </a:t>
            </a:r>
            <a:r>
              <a:rPr lang="en-US" dirty="0" err="1" smtClean="0">
                <a:solidFill>
                  <a:srgbClr val="172B4D"/>
                </a:solidFill>
              </a:rPr>
              <a:t>wrting</a:t>
            </a:r>
            <a:r>
              <a:rPr lang="en-US" dirty="0" smtClean="0">
                <a:solidFill>
                  <a:srgbClr val="172B4D"/>
                </a:solidFill>
              </a:rPr>
              <a:t>. </a:t>
            </a:r>
            <a:endParaRPr lang="en-US" dirty="0">
              <a:solidFill>
                <a:srgbClr val="172B4D"/>
              </a:solidFill>
            </a:endParaRPr>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5</a:t>
            </a:fld>
            <a:endParaRPr lang="en-US" noProof="0" dirty="0"/>
          </a:p>
        </p:txBody>
      </p:sp>
    </p:spTree>
    <p:extLst>
      <p:ext uri="{BB962C8B-B14F-4D97-AF65-F5344CB8AC3E}">
        <p14:creationId xmlns:p14="http://schemas.microsoft.com/office/powerpoint/2010/main" val="372558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EP011-S001-PK</a:t>
            </a:r>
            <a:r>
              <a:rPr lang="en-US" dirty="0" smtClean="0"/>
              <a:t>:</a:t>
            </a: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Mockups:</a:t>
            </a:r>
            <a:endParaRPr lang="en-US" dirty="0"/>
          </a:p>
        </p:txBody>
      </p:sp>
      <p:sp>
        <p:nvSpPr>
          <p:cNvPr id="6" name="Rectangle 5"/>
          <p:cNvSpPr/>
          <p:nvPr/>
        </p:nvSpPr>
        <p:spPr>
          <a:xfrm>
            <a:off x="870881" y="1720712"/>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3" name="Rectangle 12"/>
          <p:cNvSpPr/>
          <p:nvPr/>
        </p:nvSpPr>
        <p:spPr>
          <a:xfrm>
            <a:off x="8914498" y="171318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Congratulations</a:t>
            </a:r>
            <a:r>
              <a:rPr lang="en-US" dirty="0" smtClean="0">
                <a:solidFill>
                  <a:srgbClr val="666666"/>
                </a:solidFill>
                <a:latin typeface="BMW Group Condensed" panose="020B0606020202020204" pitchFamily="34" charset="0"/>
              </a:rPr>
              <a:t>!!! </a:t>
            </a: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b="0" i="0" u="none" baseline="0" dirty="0" smtClean="0">
                <a:solidFill>
                  <a:srgbClr val="666666"/>
                </a:solidFill>
                <a:latin typeface="BMW Group Condensed" panose="020B0606020202020204" pitchFamily="34" charset="0"/>
              </a:rPr>
              <a:t>Your BMW</a:t>
            </a:r>
            <a:r>
              <a:rPr lang="en-US" sz="1400" b="0" i="0" u="none" dirty="0" smtClean="0">
                <a:solidFill>
                  <a:srgbClr val="666666"/>
                </a:solidFill>
                <a:latin typeface="BMW Group Condensed" panose="020B0606020202020204" pitchFamily="34" charset="0"/>
              </a:rPr>
              <a:t> Easy Finance Application  has been Submitted Successfully.</a:t>
            </a:r>
          </a:p>
          <a:p>
            <a:pPr algn="ctr" rtl="0" eaLnBrk="1" fontAlgn="auto" hangingPunct="1">
              <a:lnSpc>
                <a:spcPct val="100000"/>
              </a:lnSpc>
              <a:spcBef>
                <a:spcPts val="0"/>
              </a:spcBef>
              <a:spcAft>
                <a:spcPts val="0"/>
              </a:spcAft>
            </a:pPr>
            <a:endParaRPr lang="en-US" sz="1400"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Come Back Check your Application Status!</a:t>
            </a:r>
            <a:endParaRPr lang="en-US" sz="14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sz="90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sz="900" dirty="0" smtClean="0">
                <a:solidFill>
                  <a:srgbClr val="666666"/>
                </a:solidFill>
                <a:latin typeface="BMW Group Condensed" panose="020B0606020202020204" pitchFamily="34" charset="0"/>
              </a:rPr>
              <a:t>Call Us if you had any Queries</a:t>
            </a:r>
            <a:endParaRPr lang="en-US" sz="90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Helpline</a:t>
            </a:r>
            <a:r>
              <a:rPr lang="en-US" dirty="0">
                <a:solidFill>
                  <a:srgbClr val="666666"/>
                </a:solidFill>
                <a:latin typeface="BMW Group Condensed" panose="020B0606020202020204" pitchFamily="34" charset="0"/>
              </a:rPr>
              <a:t>: XX-XXXX-XXX</a:t>
            </a:r>
          </a:p>
        </p:txBody>
      </p:sp>
      <p:sp>
        <p:nvSpPr>
          <p:cNvPr id="14" name="Rectangle 13"/>
          <p:cNvSpPr/>
          <p:nvPr/>
        </p:nvSpPr>
        <p:spPr>
          <a:xfrm>
            <a:off x="9121404" y="4831861"/>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sz="1500" b="0" i="0" u="none" baseline="0" dirty="0" smtClean="0">
                <a:solidFill>
                  <a:srgbClr val="666666"/>
                </a:solidFill>
                <a:latin typeface="BMW Group Condensed" panose="020B0606020202020204" pitchFamily="34" charset="0"/>
              </a:rPr>
              <a:t>Close &amp; Go</a:t>
            </a:r>
            <a:r>
              <a:rPr lang="en-US" sz="1500" b="0" i="0" u="none" dirty="0" smtClean="0">
                <a:solidFill>
                  <a:srgbClr val="666666"/>
                </a:solidFill>
                <a:latin typeface="BMW Group Condensed" panose="020B0606020202020204" pitchFamily="34" charset="0"/>
              </a:rPr>
              <a:t> to Home</a:t>
            </a:r>
            <a:endParaRPr lang="en-US" sz="1500" b="0" i="0" u="none" baseline="0" dirty="0" smtClean="0">
              <a:solidFill>
                <a:srgbClr val="666666"/>
              </a:solidFill>
              <a:latin typeface="BMW Group Condensed" panose="020B0606020202020204" pitchFamily="34" charset="0"/>
            </a:endParaRPr>
          </a:p>
        </p:txBody>
      </p:sp>
      <p:sp>
        <p:nvSpPr>
          <p:cNvPr id="17" name="Rectangle 16"/>
          <p:cNvSpPr/>
          <p:nvPr/>
        </p:nvSpPr>
        <p:spPr>
          <a:xfrm>
            <a:off x="1060387" y="5648435"/>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Proceed to Submit</a:t>
            </a:r>
            <a:endParaRPr lang="en-US" sz="1500" dirty="0">
              <a:solidFill>
                <a:srgbClr val="666666"/>
              </a:solidFill>
              <a:latin typeface="BMW Group Condensed" panose="020B0606020202020204" pitchFamily="34" charset="0"/>
            </a:endParaRPr>
          </a:p>
        </p:txBody>
      </p:sp>
      <p:sp>
        <p:nvSpPr>
          <p:cNvPr id="4" name="Rectangle 3"/>
          <p:cNvSpPr/>
          <p:nvPr/>
        </p:nvSpPr>
        <p:spPr>
          <a:xfrm>
            <a:off x="1060387" y="2143432"/>
            <a:ext cx="2217042" cy="2104103"/>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Handling Page.</a:t>
            </a:r>
          </a:p>
          <a:p>
            <a:pPr algn="ctr" rtl="0" eaLnBrk="1" fontAlgn="auto" hangingPunct="1">
              <a:lnSpc>
                <a:spcPct val="100000"/>
              </a:lnSpc>
              <a:spcBef>
                <a:spcPts val="0"/>
              </a:spcBef>
              <a:spcAft>
                <a:spcPts val="0"/>
              </a:spcAft>
            </a:pPr>
            <a:endParaRPr lang="en-US" sz="1800" b="0" i="0" u="none" baseline="0"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This is where all the uploaded Documents are previewed &amp; Approved.</a:t>
            </a:r>
            <a:endParaRPr lang="en-US" sz="1800" b="0" i="0" u="none" baseline="0" dirty="0" smtClean="0">
              <a:solidFill>
                <a:srgbClr val="666666"/>
              </a:solidFill>
              <a:latin typeface="BMW Group Condensed" panose="020B0606020202020204" pitchFamily="34" charset="0"/>
            </a:endParaRPr>
          </a:p>
        </p:txBody>
      </p:sp>
      <p:sp>
        <p:nvSpPr>
          <p:cNvPr id="18" name="Rectangle 17"/>
          <p:cNvSpPr/>
          <p:nvPr/>
        </p:nvSpPr>
        <p:spPr>
          <a:xfrm>
            <a:off x="4892689" y="1713186"/>
            <a:ext cx="2596055" cy="4408215"/>
          </a:xfrm>
          <a:prstGeom prst="rect">
            <a:avLst/>
          </a:prstGeom>
          <a:solidFill>
            <a:srgbClr val="EABEBF"/>
          </a:solidFill>
          <a:ln w="9525">
            <a:solidFill>
              <a:srgbClr val="9A9EA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endParaRPr lang="en-US" sz="1800" b="0" i="0" u="none" baseline="0" dirty="0" smtClean="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p:txBody>
      </p:sp>
      <p:sp>
        <p:nvSpPr>
          <p:cNvPr id="19" name="Rectangle 18"/>
          <p:cNvSpPr/>
          <p:nvPr/>
        </p:nvSpPr>
        <p:spPr>
          <a:xfrm>
            <a:off x="5082195" y="5084484"/>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smtClean="0">
                <a:solidFill>
                  <a:srgbClr val="666666"/>
                </a:solidFill>
                <a:latin typeface="BMW Group Condensed" panose="020B0606020202020204" pitchFamily="34" charset="0"/>
              </a:rPr>
              <a:t>Submit Application</a:t>
            </a:r>
            <a:endParaRPr lang="en-US" sz="1500" dirty="0">
              <a:solidFill>
                <a:srgbClr val="666666"/>
              </a:solidFill>
              <a:latin typeface="BMW Group Condensed" panose="020B0606020202020204" pitchFamily="34" charset="0"/>
            </a:endParaRPr>
          </a:p>
        </p:txBody>
      </p:sp>
      <p:sp>
        <p:nvSpPr>
          <p:cNvPr id="20" name="Rectangle 19"/>
          <p:cNvSpPr/>
          <p:nvPr/>
        </p:nvSpPr>
        <p:spPr>
          <a:xfrm>
            <a:off x="5082195" y="213590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Product Data is Previewed</a:t>
            </a:r>
          </a:p>
        </p:txBody>
      </p:sp>
      <p:sp>
        <p:nvSpPr>
          <p:cNvPr id="21" name="Rectangle 20"/>
          <p:cNvSpPr/>
          <p:nvPr/>
        </p:nvSpPr>
        <p:spPr>
          <a:xfrm>
            <a:off x="5082195" y="2857359"/>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E Authentication Status is Previewed</a:t>
            </a:r>
          </a:p>
        </p:txBody>
      </p:sp>
      <p:sp>
        <p:nvSpPr>
          <p:cNvPr id="22" name="Rectangle 21"/>
          <p:cNvSpPr/>
          <p:nvPr/>
        </p:nvSpPr>
        <p:spPr>
          <a:xfrm>
            <a:off x="5082195" y="3578811"/>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Application Data is Previewed</a:t>
            </a:r>
          </a:p>
        </p:txBody>
      </p:sp>
      <p:sp>
        <p:nvSpPr>
          <p:cNvPr id="23" name="Rectangle 22"/>
          <p:cNvSpPr/>
          <p:nvPr/>
        </p:nvSpPr>
        <p:spPr>
          <a:xfrm>
            <a:off x="5082195" y="4293997"/>
            <a:ext cx="2217042" cy="597462"/>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Document Uploaded are Previewed</a:t>
            </a:r>
          </a:p>
        </p:txBody>
      </p:sp>
      <p:sp>
        <p:nvSpPr>
          <p:cNvPr id="24" name="Rectangle 23"/>
          <p:cNvSpPr/>
          <p:nvPr/>
        </p:nvSpPr>
        <p:spPr>
          <a:xfrm>
            <a:off x="5082195" y="5490779"/>
            <a:ext cx="2217042" cy="315311"/>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500" dirty="0">
                <a:solidFill>
                  <a:srgbClr val="666666"/>
                </a:solidFill>
                <a:latin typeface="BMW Group Condensed" panose="020B0606020202020204" pitchFamily="34" charset="0"/>
              </a:rPr>
              <a:t>Cancel </a:t>
            </a:r>
            <a:r>
              <a:rPr lang="en-US" altLang="zh-CN" sz="1500" dirty="0" smtClean="0">
                <a:solidFill>
                  <a:srgbClr val="666666"/>
                </a:solidFill>
                <a:latin typeface="BMW Group Condensed" panose="020B0606020202020204" pitchFamily="34" charset="0"/>
              </a:rPr>
              <a:t>&amp; Set Status to Draft</a:t>
            </a:r>
            <a:endParaRPr lang="en-US" sz="1500" dirty="0">
              <a:solidFill>
                <a:srgbClr val="666666"/>
              </a:solidFill>
              <a:latin typeface="BMW Group Condensed" panose="020B0606020202020204" pitchFamily="34" charset="0"/>
            </a:endParaRPr>
          </a:p>
        </p:txBody>
      </p:sp>
      <p:sp>
        <p:nvSpPr>
          <p:cNvPr id="25" name="Rectangle 24"/>
          <p:cNvSpPr/>
          <p:nvPr/>
        </p:nvSpPr>
        <p:spPr>
          <a:xfrm>
            <a:off x="9121404" y="5242139"/>
            <a:ext cx="2217042" cy="315311"/>
          </a:xfrm>
          <a:prstGeom prst="rect">
            <a:avLst/>
          </a:prstGeom>
          <a:solidFill>
            <a:schemeClr val="accent4">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500" dirty="0" smtClean="0">
                <a:solidFill>
                  <a:srgbClr val="666666"/>
                </a:solidFill>
                <a:latin typeface="BMW Group Condensed" panose="020B0606020202020204" pitchFamily="34" charset="0"/>
              </a:rPr>
              <a:t>Check Application Status</a:t>
            </a:r>
            <a:endParaRPr lang="en-US" sz="1500" dirty="0">
              <a:solidFill>
                <a:srgbClr val="666666"/>
              </a:solidFill>
              <a:latin typeface="BMW Group Condensed" panose="020B0606020202020204" pitchFamily="34" charset="0"/>
            </a:endParaRPr>
          </a:p>
        </p:txBody>
      </p:sp>
    </p:spTree>
    <p:extLst>
      <p:ext uri="{BB962C8B-B14F-4D97-AF65-F5344CB8AC3E}">
        <p14:creationId xmlns:p14="http://schemas.microsoft.com/office/powerpoint/2010/main" val="76314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ID: EP011-S001-PK: Mockups: Application reviewed in </a:t>
            </a:r>
            <a:r>
              <a:rPr lang="en-US" dirty="0" smtClean="0"/>
              <a:t>DFE.</a:t>
            </a:r>
            <a:endParaRPr lang="en-US" dirty="0"/>
          </a:p>
        </p:txBody>
      </p:sp>
      <p:sp>
        <p:nvSpPr>
          <p:cNvPr id="4" name="Footer Placeholder 3"/>
          <p:cNvSpPr>
            <a:spLocks noGrp="1"/>
          </p:cNvSpPr>
          <p:nvPr>
            <p:ph type="ftr" sz="quarter" idx="13"/>
          </p:nvPr>
        </p:nvSpPr>
        <p:spPr/>
        <p:txBody>
          <a:bodyPr/>
          <a:lstStyle/>
          <a:p>
            <a:pPr algn="l"/>
            <a:r>
              <a:rPr lang="en-GB" noProof="0" smtClean="0"/>
              <a:t>Subject | Department | Date</a:t>
            </a:r>
            <a:endParaRPr lang="en-GB" noProof="0" dirty="0"/>
          </a:p>
        </p:txBody>
      </p:sp>
      <p:sp>
        <p:nvSpPr>
          <p:cNvPr id="5" name="Slide Number Placeholder 4"/>
          <p:cNvSpPr>
            <a:spLocks noGrp="1"/>
          </p:cNvSpPr>
          <p:nvPr>
            <p:ph type="sldNum" sz="quarter" idx="14"/>
          </p:nvPr>
        </p:nvSpPr>
        <p:spPr/>
        <p:txBody>
          <a:bodyPr/>
          <a:lstStyle/>
          <a:p>
            <a:r>
              <a:rPr lang="en-US" noProof="0" smtClean="0"/>
              <a:t>Page </a:t>
            </a:r>
            <a:fld id="{AA807A42-CF27-4B84-8583-18EBE418342E}" type="slidenum">
              <a:rPr lang="en-US" noProof="0" smtClean="0"/>
              <a:pPr/>
              <a:t>7</a:t>
            </a:fld>
            <a:endParaRPr lang="en-US" noProof="0" dirty="0"/>
          </a:p>
        </p:txBody>
      </p:sp>
      <p:sp>
        <p:nvSpPr>
          <p:cNvPr id="6" name="Rectangle 5"/>
          <p:cNvSpPr/>
          <p:nvPr/>
        </p:nvSpPr>
        <p:spPr>
          <a:xfrm>
            <a:off x="630621" y="1048658"/>
            <a:ext cx="10773103" cy="5307724"/>
          </a:xfrm>
          <a:prstGeom prst="rect">
            <a:avLst/>
          </a:prstGeom>
          <a:solidFill>
            <a:schemeClr val="accent1">
              <a:lumMod val="60000"/>
              <a:lumOff val="40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Dealer Front End</a:t>
            </a:r>
          </a:p>
        </p:txBody>
      </p:sp>
      <p:sp>
        <p:nvSpPr>
          <p:cNvPr id="7" name="Rectangle 6"/>
          <p:cNvSpPr/>
          <p:nvPr/>
        </p:nvSpPr>
        <p:spPr>
          <a:xfrm>
            <a:off x="945931" y="1608083"/>
            <a:ext cx="10026869" cy="3026979"/>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chemeClr val="bg1"/>
                </a:solidFill>
                <a:latin typeface="BMW Group Condensed" panose="020B0606020202020204" pitchFamily="34" charset="0"/>
              </a:rPr>
              <a:t>Application Data:</a:t>
            </a:r>
          </a:p>
          <a:p>
            <a:pPr algn="l" rtl="0" eaLnBrk="1" fontAlgn="auto" hangingPunct="1">
              <a:lnSpc>
                <a:spcPct val="100000"/>
              </a:lnSpc>
              <a:spcBef>
                <a:spcPts val="0"/>
              </a:spcBef>
              <a:spcAft>
                <a:spcPts val="0"/>
              </a:spcAft>
            </a:pPr>
            <a:endParaRPr lang="en-US"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sz="1800" b="0" i="0" u="none" baseline="0" dirty="0" err="1" smtClean="0">
              <a:solidFill>
                <a:srgbClr val="666666"/>
              </a:solidFill>
              <a:latin typeface="BMW Group Condensed" panose="020B0606020202020204" pitchFamily="34" charset="0"/>
            </a:endParaRPr>
          </a:p>
        </p:txBody>
      </p:sp>
      <p:sp>
        <p:nvSpPr>
          <p:cNvPr id="8" name="Rectangle 7"/>
          <p:cNvSpPr/>
          <p:nvPr/>
        </p:nvSpPr>
        <p:spPr>
          <a:xfrm>
            <a:off x="1135117"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Application Profile</a:t>
            </a:r>
            <a:r>
              <a:rPr lang="en-US" sz="1800" b="0" i="0" u="none" dirty="0" smtClean="0">
                <a:solidFill>
                  <a:srgbClr val="666666"/>
                </a:solidFill>
                <a:latin typeface="BMW Group Condensed" panose="020B0606020202020204" pitchFamily="34" charset="0"/>
              </a:rPr>
              <a:t> Data</a:t>
            </a:r>
            <a:endParaRPr lang="en-US" sz="1800" b="0" i="0" u="none" baseline="0" dirty="0" smtClean="0">
              <a:solidFill>
                <a:srgbClr val="666666"/>
              </a:solidFill>
              <a:latin typeface="BMW Group Condensed" panose="020B0606020202020204" pitchFamily="34" charset="0"/>
            </a:endParaRPr>
          </a:p>
        </p:txBody>
      </p:sp>
      <p:sp>
        <p:nvSpPr>
          <p:cNvPr id="9" name="Rectangle 8"/>
          <p:cNvSpPr/>
          <p:nvPr/>
        </p:nvSpPr>
        <p:spPr>
          <a:xfrm>
            <a:off x="4640334"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Product &amp;</a:t>
            </a:r>
            <a:r>
              <a:rPr lang="en-US" sz="1800" b="0" i="0" u="none" dirty="0" smtClean="0">
                <a:solidFill>
                  <a:srgbClr val="666666"/>
                </a:solidFill>
                <a:latin typeface="BMW Group Condensed" panose="020B0606020202020204" pitchFamily="34" charset="0"/>
              </a:rPr>
              <a:t> Binding Offer Data</a:t>
            </a:r>
            <a:endParaRPr lang="en-US" sz="1800" b="0" i="0" u="none" baseline="0" dirty="0" smtClean="0">
              <a:solidFill>
                <a:srgbClr val="666666"/>
              </a:solidFill>
              <a:latin typeface="BMW Group Condensed" panose="020B0606020202020204" pitchFamily="34" charset="0"/>
            </a:endParaRPr>
          </a:p>
        </p:txBody>
      </p:sp>
      <p:sp>
        <p:nvSpPr>
          <p:cNvPr id="10" name="Rectangle 9"/>
          <p:cNvSpPr/>
          <p:nvPr/>
        </p:nvSpPr>
        <p:spPr>
          <a:xfrm>
            <a:off x="8145552" y="2144110"/>
            <a:ext cx="2627586" cy="2238704"/>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Authentication</a:t>
            </a:r>
            <a:r>
              <a:rPr lang="en-US" sz="1800" b="0" i="0" u="none" dirty="0" smtClean="0">
                <a:solidFill>
                  <a:srgbClr val="666666"/>
                </a:solidFill>
                <a:latin typeface="BMW Group Condensed" panose="020B0606020202020204" pitchFamily="34" charset="0"/>
              </a:rPr>
              <a:t> / </a:t>
            </a:r>
            <a:r>
              <a:rPr lang="en-US" sz="1800" b="0" i="0" u="none" baseline="0" dirty="0" smtClean="0">
                <a:solidFill>
                  <a:srgbClr val="666666"/>
                </a:solidFill>
                <a:latin typeface="BMW Group Condensed" panose="020B0606020202020204" pitchFamily="34" charset="0"/>
              </a:rPr>
              <a:t>Authorization</a:t>
            </a:r>
            <a:r>
              <a:rPr lang="en-US" sz="1800" b="0" i="0" u="none" dirty="0" smtClean="0">
                <a:solidFill>
                  <a:srgbClr val="666666"/>
                </a:solidFill>
                <a:latin typeface="BMW Group Condensed" panose="020B0606020202020204" pitchFamily="34" charset="0"/>
              </a:rPr>
              <a:t> &amp; Review Data</a:t>
            </a:r>
            <a:r>
              <a:rPr lang="en-US" dirty="0" smtClean="0">
                <a:solidFill>
                  <a:srgbClr val="666666"/>
                </a:solidFill>
                <a:latin typeface="BMW Group Condensed" panose="020B0606020202020204" pitchFamily="34" charset="0"/>
              </a:rPr>
              <a:t>. </a:t>
            </a:r>
          </a:p>
          <a:p>
            <a:pPr algn="ctr" rtl="0" eaLnBrk="1" fontAlgn="auto" hangingPunct="1">
              <a:lnSpc>
                <a:spcPct val="100000"/>
              </a:lnSpc>
              <a:spcBef>
                <a:spcPts val="0"/>
              </a:spcBef>
              <a:spcAft>
                <a:spcPts val="0"/>
              </a:spcAft>
            </a:pPr>
            <a:endParaRPr lang="en-US" sz="1800" b="0" i="0" u="none" dirty="0">
              <a:solidFill>
                <a:srgbClr val="666666"/>
              </a:solidFill>
              <a:latin typeface="BMW Group Condensed" panose="020B0606020202020204" pitchFamily="34" charset="0"/>
            </a:endParaRPr>
          </a:p>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++Attachments</a:t>
            </a:r>
            <a:endParaRPr lang="en-US" sz="1800" b="0" i="0" u="none" dirty="0" smtClean="0">
              <a:solidFill>
                <a:srgbClr val="666666"/>
              </a:solidFill>
              <a:latin typeface="BMW Group Condensed" panose="020B0606020202020204" pitchFamily="34" charset="0"/>
            </a:endParaRPr>
          </a:p>
        </p:txBody>
      </p:sp>
      <p:sp>
        <p:nvSpPr>
          <p:cNvPr id="11" name="Rectangle 10"/>
          <p:cNvSpPr/>
          <p:nvPr/>
        </p:nvSpPr>
        <p:spPr>
          <a:xfrm>
            <a:off x="945931" y="4942239"/>
            <a:ext cx="2354317" cy="504496"/>
          </a:xfrm>
          <a:prstGeom prst="rect">
            <a:avLst/>
          </a:prstGeom>
          <a:solidFill>
            <a:schemeClr val="accent3">
              <a:lumMod val="75000"/>
            </a:schemeClr>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bg1"/>
                </a:solidFill>
                <a:latin typeface="BMW Group Condensed" panose="020B0606020202020204" pitchFamily="34" charset="0"/>
              </a:rPr>
              <a:t>Application </a:t>
            </a:r>
            <a:r>
              <a:rPr lang="en-US" dirty="0">
                <a:solidFill>
                  <a:schemeClr val="bg1"/>
                </a:solidFill>
                <a:latin typeface="BMW Group Condensed" panose="020B0606020202020204" pitchFamily="34" charset="0"/>
              </a:rPr>
              <a:t>Status</a:t>
            </a:r>
          </a:p>
        </p:txBody>
      </p:sp>
      <p:sp>
        <p:nvSpPr>
          <p:cNvPr id="12" name="Rectangle 11"/>
          <p:cNvSpPr/>
          <p:nvPr/>
        </p:nvSpPr>
        <p:spPr>
          <a:xfrm>
            <a:off x="3662855" y="4942239"/>
            <a:ext cx="2354317" cy="504496"/>
          </a:xfrm>
          <a:prstGeom prst="rect">
            <a:avLst/>
          </a:prstGeom>
          <a:solidFill>
            <a:srgbClr val="CCCCC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Submitted</a:t>
            </a:r>
          </a:p>
        </p:txBody>
      </p:sp>
      <p:sp>
        <p:nvSpPr>
          <p:cNvPr id="13" name="Rectangle 12"/>
          <p:cNvSpPr/>
          <p:nvPr/>
        </p:nvSpPr>
        <p:spPr>
          <a:xfrm>
            <a:off x="7052406" y="5758748"/>
            <a:ext cx="1881352" cy="420414"/>
          </a:xfrm>
          <a:prstGeom prst="rect">
            <a:avLst/>
          </a:prstGeom>
          <a:solidFill>
            <a:srgbClr val="FECB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Return</a:t>
            </a:r>
            <a:r>
              <a:rPr lang="en-US" sz="1800" b="0" i="0" u="none" dirty="0" smtClean="0">
                <a:solidFill>
                  <a:srgbClr val="666666"/>
                </a:solidFill>
                <a:latin typeface="BMW Group Condensed" panose="020B0606020202020204" pitchFamily="34" charset="0"/>
              </a:rPr>
              <a:t> for Update</a:t>
            </a:r>
            <a:endParaRPr lang="en-US" sz="1800" b="0" i="0" u="none" baseline="0" dirty="0" smtClean="0">
              <a:solidFill>
                <a:srgbClr val="666666"/>
              </a:solidFill>
              <a:latin typeface="BMW Group Condensed" panose="020B0606020202020204" pitchFamily="34" charset="0"/>
            </a:endParaRPr>
          </a:p>
        </p:txBody>
      </p:sp>
      <p:sp>
        <p:nvSpPr>
          <p:cNvPr id="14" name="Rectangle 13"/>
          <p:cNvSpPr/>
          <p:nvPr/>
        </p:nvSpPr>
        <p:spPr>
          <a:xfrm>
            <a:off x="9091448" y="5758748"/>
            <a:ext cx="1881352" cy="420414"/>
          </a:xfrm>
          <a:prstGeom prst="rect">
            <a:avLst/>
          </a:prstGeom>
          <a:solidFill>
            <a:srgbClr val="DF9A9C"/>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dirty="0" smtClean="0">
                <a:solidFill>
                  <a:srgbClr val="666666"/>
                </a:solidFill>
                <a:latin typeface="BMW Group Condensed" panose="020B0606020202020204" pitchFamily="34" charset="0"/>
              </a:rPr>
              <a:t>Cancel Request</a:t>
            </a:r>
            <a:endParaRPr lang="en-US" sz="1800" b="0" i="0" u="none" baseline="0" dirty="0" smtClean="0">
              <a:solidFill>
                <a:srgbClr val="666666"/>
              </a:solidFill>
              <a:latin typeface="BMW Group Condensed" panose="020B0606020202020204" pitchFamily="34" charset="0"/>
            </a:endParaRPr>
          </a:p>
        </p:txBody>
      </p:sp>
      <p:sp>
        <p:nvSpPr>
          <p:cNvPr id="15" name="Rectangle 14"/>
          <p:cNvSpPr/>
          <p:nvPr/>
        </p:nvSpPr>
        <p:spPr>
          <a:xfrm>
            <a:off x="5013364" y="5755759"/>
            <a:ext cx="1881352" cy="420414"/>
          </a:xfrm>
          <a:prstGeom prst="rect">
            <a:avLst/>
          </a:prstGeom>
          <a:solidFill>
            <a:srgbClr val="00B05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Approve</a:t>
            </a:r>
          </a:p>
        </p:txBody>
      </p:sp>
      <p:sp>
        <p:nvSpPr>
          <p:cNvPr id="3" name="&quot;No&quot; Symbol 2"/>
          <p:cNvSpPr/>
          <p:nvPr/>
        </p:nvSpPr>
        <p:spPr>
          <a:xfrm>
            <a:off x="2404872" y="1371600"/>
            <a:ext cx="7607808" cy="4384159"/>
          </a:xfrm>
          <a:prstGeom prst="noSmoking">
            <a:avLst/>
          </a:prstGeom>
          <a:solidFill>
            <a:srgbClr val="DF9A9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rtl="0" eaLnBrk="1" fontAlgn="auto" hangingPunct="1">
              <a:lnSpc>
                <a:spcPct val="100000"/>
              </a:lnSpc>
              <a:spcBef>
                <a:spcPts val="0"/>
              </a:spcBef>
              <a:spcAft>
                <a:spcPts val="0"/>
              </a:spcAft>
            </a:pPr>
            <a:r>
              <a:rPr lang="en-US" sz="6000" b="0" i="0" u="none" baseline="0" dirty="0" smtClean="0">
                <a:solidFill>
                  <a:srgbClr val="FF0000"/>
                </a:solidFill>
                <a:latin typeface="BMW Group Condensed" panose="020B0606020202020204" pitchFamily="34" charset="0"/>
              </a:rPr>
              <a:t>Not Neede</a:t>
            </a:r>
            <a:r>
              <a:rPr lang="en-US" sz="6000" dirty="0" smtClean="0">
                <a:solidFill>
                  <a:srgbClr val="FF0000"/>
                </a:solidFill>
                <a:latin typeface="BMW Group Condensed" panose="020B0606020202020204" pitchFamily="34" charset="0"/>
              </a:rPr>
              <a:t>d as per Business Decision</a:t>
            </a:r>
            <a:endParaRPr lang="en-US" sz="6000" b="0" i="0" u="none" baseline="0" dirty="0" smtClean="0">
              <a:solidFill>
                <a:srgbClr val="FF0000"/>
              </a:solidFill>
              <a:latin typeface="BMW Group Condensed" panose="020B0606020202020204" pitchFamily="34" charset="0"/>
            </a:endParaRPr>
          </a:p>
        </p:txBody>
      </p:sp>
    </p:spTree>
    <p:extLst>
      <p:ext uri="{BB962C8B-B14F-4D97-AF65-F5344CB8AC3E}">
        <p14:creationId xmlns:p14="http://schemas.microsoft.com/office/powerpoint/2010/main" val="140707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4813" y="1480628"/>
            <a:ext cx="10026869" cy="4488798"/>
          </a:xfrm>
          <a:prstGeom prst="rect">
            <a:avLst/>
          </a:prstGeom>
        </p:spPr>
      </p:pic>
      <p:sp>
        <p:nvSpPr>
          <p:cNvPr id="2" name="Title 1"/>
          <p:cNvSpPr>
            <a:spLocks noGrp="1"/>
          </p:cNvSpPr>
          <p:nvPr>
            <p:ph type="title"/>
          </p:nvPr>
        </p:nvSpPr>
        <p:spPr/>
        <p:txBody>
          <a:bodyPr/>
          <a:lstStyle/>
          <a:p>
            <a:r>
              <a:rPr lang="en-US" dirty="0"/>
              <a:t>Story ID: EP011-S001-PK:</a:t>
            </a:r>
            <a:br>
              <a:rPr lang="en-US" dirty="0"/>
            </a:br>
            <a:r>
              <a:rPr lang="en-US" dirty="0"/>
              <a:t/>
            </a:r>
            <a:br>
              <a:rPr lang="en-US" dirty="0"/>
            </a:br>
            <a:endParaRPr lang="en-US" dirty="0"/>
          </a:p>
        </p:txBody>
      </p:sp>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Wireframes</a:t>
            </a:r>
            <a:endParaRPr lang="en-US" dirty="0"/>
          </a:p>
        </p:txBody>
      </p:sp>
      <p:sp>
        <p:nvSpPr>
          <p:cNvPr id="6" name="Rectangle 5"/>
          <p:cNvSpPr/>
          <p:nvPr/>
        </p:nvSpPr>
        <p:spPr>
          <a:xfrm>
            <a:off x="5151820" y="5969426"/>
            <a:ext cx="4456386" cy="709170"/>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00000"/>
              </a:lnSpc>
              <a:spcBef>
                <a:spcPts val="0"/>
              </a:spcBef>
              <a:spcAft>
                <a:spcPts val="0"/>
              </a:spcAft>
            </a:pPr>
            <a:r>
              <a:rPr lang="en-US" sz="4400" b="0" i="0" u="none" baseline="0" dirty="0" smtClean="0">
                <a:solidFill>
                  <a:srgbClr val="666666"/>
                </a:solidFill>
                <a:latin typeface="BMW Group Condensed" panose="020B0606020202020204" pitchFamily="34" charset="0"/>
              </a:rPr>
              <a:t>Sample</a:t>
            </a:r>
          </a:p>
        </p:txBody>
      </p:sp>
    </p:spTree>
    <p:extLst>
      <p:ext uri="{BB962C8B-B14F-4D97-AF65-F5344CB8AC3E}">
        <p14:creationId xmlns:p14="http://schemas.microsoft.com/office/powerpoint/2010/main" val="3370993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88948" y="1048659"/>
            <a:ext cx="11224685" cy="5072742"/>
          </a:xfrm>
        </p:spPr>
        <p:txBody>
          <a:bodyPr/>
          <a:lstStyle/>
          <a:p>
            <a:pPr marL="0" indent="0">
              <a:buNone/>
            </a:pPr>
            <a:r>
              <a:rPr lang="en-US" dirty="0" smtClean="0"/>
              <a:t>Process Flow:</a:t>
            </a:r>
            <a:endParaRPr lang="en-US" dirty="0"/>
          </a:p>
        </p:txBody>
      </p:sp>
      <p:sp>
        <p:nvSpPr>
          <p:cNvPr id="24" name="Rounded Rectangle 23"/>
          <p:cNvSpPr/>
          <p:nvPr/>
        </p:nvSpPr>
        <p:spPr>
          <a:xfrm>
            <a:off x="5234639" y="1707055"/>
            <a:ext cx="784539" cy="4414345"/>
          </a:xfrm>
          <a:prstGeom prst="roundRect">
            <a:avLst/>
          </a:prstGeom>
          <a:solidFill>
            <a:schemeClr val="bg1">
              <a:lumMod val="9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DFE</a:t>
            </a:r>
          </a:p>
        </p:txBody>
      </p:sp>
      <p:sp>
        <p:nvSpPr>
          <p:cNvPr id="2" name="Title 1"/>
          <p:cNvSpPr>
            <a:spLocks noGrp="1"/>
          </p:cNvSpPr>
          <p:nvPr>
            <p:ph type="title"/>
          </p:nvPr>
        </p:nvSpPr>
        <p:spPr/>
        <p:txBody>
          <a:bodyPr/>
          <a:lstStyle/>
          <a:p>
            <a:r>
              <a:rPr lang="en-US" dirty="0"/>
              <a:t>Story ID: EP011-S001-PK:</a:t>
            </a:r>
            <a:br>
              <a:rPr lang="en-US" dirty="0"/>
            </a:br>
            <a:r>
              <a:rPr lang="en-US" dirty="0"/>
              <a:t/>
            </a:r>
            <a:br>
              <a:rPr lang="en-US" dirty="0"/>
            </a:br>
            <a:endParaRPr lang="en-US" dirty="0"/>
          </a:p>
        </p:txBody>
      </p:sp>
      <p:sp>
        <p:nvSpPr>
          <p:cNvPr id="6" name="Rounded Rectangle 5"/>
          <p:cNvSpPr/>
          <p:nvPr/>
        </p:nvSpPr>
        <p:spPr>
          <a:xfrm>
            <a:off x="3305195" y="1707056"/>
            <a:ext cx="978946" cy="4414344"/>
          </a:xfrm>
          <a:prstGeom prst="roundRect">
            <a:avLst/>
          </a:prstGeom>
          <a:ln/>
        </p:spPr>
        <p:style>
          <a:lnRef idx="3">
            <a:schemeClr val="lt1"/>
          </a:lnRef>
          <a:fillRef idx="1">
            <a:schemeClr val="accent2"/>
          </a:fillRef>
          <a:effectRef idx="1">
            <a:schemeClr val="accent2"/>
          </a:effectRef>
          <a:fontRef idx="minor">
            <a:schemeClr val="lt1"/>
          </a:fontRef>
        </p:style>
        <p:txBody>
          <a:bodyPr rtlCol="0" anchor="t"/>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User A</a:t>
            </a:r>
          </a:p>
          <a:p>
            <a:pPr algn="l" rtl="0" eaLnBrk="1" fontAlgn="auto" hangingPunct="1">
              <a:lnSpc>
                <a:spcPct val="100000"/>
              </a:lnSpc>
              <a:spcBef>
                <a:spcPts val="0"/>
              </a:spcBef>
              <a:spcAft>
                <a:spcPts val="0"/>
              </a:spcAft>
            </a:pPr>
            <a:endParaRPr lang="en-US" sz="1400" dirty="0" smtClean="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Customer Finishes Document upload. </a:t>
            </a:r>
          </a:p>
          <a:p>
            <a:pPr algn="l" rtl="0" eaLnBrk="1" fontAlgn="auto" hangingPunct="1">
              <a:lnSpc>
                <a:spcPct val="100000"/>
              </a:lnSpc>
              <a:spcBef>
                <a:spcPts val="0"/>
              </a:spcBef>
              <a:spcAft>
                <a:spcPts val="0"/>
              </a:spcAft>
            </a:pPr>
            <a:endParaRPr lang="en-US" sz="1400" b="0" i="0" u="none" baseline="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666666"/>
                </a:solidFill>
                <a:latin typeface="BMW Group Condensed" panose="020B0606020202020204" pitchFamily="34" charset="0"/>
              </a:rPr>
              <a:t>All Mandatory docs are uploaded after DFE review.</a:t>
            </a:r>
          </a:p>
          <a:p>
            <a:pPr algn="l" rtl="0" eaLnBrk="1" fontAlgn="auto" hangingPunct="1">
              <a:lnSpc>
                <a:spcPct val="100000"/>
              </a:lnSpc>
              <a:spcBef>
                <a:spcPts val="0"/>
              </a:spcBef>
              <a:spcAft>
                <a:spcPts val="0"/>
              </a:spcAft>
            </a:pPr>
            <a:endParaRPr lang="en-US" sz="1400" b="0" i="0" u="none" baseline="0" dirty="0">
              <a:solidFill>
                <a:srgbClr val="666666"/>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dirty="0" smtClean="0">
                <a:solidFill>
                  <a:srgbClr val="C00000"/>
                </a:solidFill>
                <a:latin typeface="BMW Group Condensed" panose="020B0606020202020204" pitchFamily="34" charset="0"/>
              </a:rPr>
              <a:t>Customer </a:t>
            </a:r>
          </a:p>
          <a:p>
            <a:pPr algn="l" rtl="0" eaLnBrk="1" fontAlgn="auto" hangingPunct="1">
              <a:lnSpc>
                <a:spcPct val="100000"/>
              </a:lnSpc>
              <a:spcBef>
                <a:spcPts val="0"/>
              </a:spcBef>
              <a:spcAft>
                <a:spcPts val="0"/>
              </a:spcAft>
            </a:pPr>
            <a:r>
              <a:rPr lang="en-US" sz="1400" b="0" i="0" u="none" baseline="0" dirty="0" smtClean="0">
                <a:solidFill>
                  <a:srgbClr val="C00000"/>
                </a:solidFill>
                <a:latin typeface="BMW Group Condensed" panose="020B0606020202020204" pitchFamily="34" charset="0"/>
              </a:rPr>
              <a:t>Clicks Submit.</a:t>
            </a:r>
          </a:p>
        </p:txBody>
      </p:sp>
      <p:sp>
        <p:nvSpPr>
          <p:cNvPr id="7" name="Rounded Rectangle 6"/>
          <p:cNvSpPr/>
          <p:nvPr/>
        </p:nvSpPr>
        <p:spPr>
          <a:xfrm>
            <a:off x="1340023" y="1707056"/>
            <a:ext cx="1114097" cy="4414345"/>
          </a:xfrm>
          <a:prstGeom prst="roundRect">
            <a:avLst/>
          </a:prstGeom>
          <a:ln/>
        </p:spPr>
        <p:style>
          <a:lnRef idx="3">
            <a:schemeClr val="lt1"/>
          </a:lnRef>
          <a:fillRef idx="1">
            <a:schemeClr val="accent1"/>
          </a:fillRef>
          <a:effectRef idx="1">
            <a:schemeClr val="accent1"/>
          </a:effectRef>
          <a:fontRef idx="minor">
            <a:schemeClr val="lt1"/>
          </a:fontRef>
        </p:style>
        <p:txBody>
          <a:bodyPr rtlCol="0" anchor="t"/>
          <a:lstStyle/>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dirty="0" smtClean="0">
                <a:solidFill>
                  <a:schemeClr val="bg1"/>
                </a:solidFill>
                <a:latin typeface="BMW Group Condensed" panose="020B0606020202020204" pitchFamily="34" charset="0"/>
              </a:rPr>
              <a:t>Easy Finance APP</a:t>
            </a:r>
          </a:p>
          <a:p>
            <a:pPr algn="l" rtl="0" eaLnBrk="1" fontAlgn="auto" hangingPunct="1">
              <a:lnSpc>
                <a:spcPct val="100000"/>
              </a:lnSpc>
              <a:spcBef>
                <a:spcPts val="0"/>
              </a:spcBef>
              <a:spcAft>
                <a:spcPts val="0"/>
              </a:spcAft>
            </a:pPr>
            <a:endParaRPr lang="en-US" sz="1800" b="0" i="0" u="none" baseline="0" dirty="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endParaRPr lang="en-US" dirty="0" smtClean="0">
              <a:solidFill>
                <a:schemeClr val="bg1"/>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400" b="0" i="0" u="none" baseline="0" dirty="0" smtClean="0">
                <a:solidFill>
                  <a:schemeClr val="bg1"/>
                </a:solidFill>
                <a:latin typeface="BMW Group Condensed" panose="020B0606020202020204" pitchFamily="34" charset="0"/>
              </a:rPr>
              <a:t>Application</a:t>
            </a:r>
          </a:p>
          <a:p>
            <a:pPr algn="l" rtl="0" eaLnBrk="1" fontAlgn="auto" hangingPunct="1">
              <a:lnSpc>
                <a:spcPct val="100000"/>
              </a:lnSpc>
              <a:spcBef>
                <a:spcPts val="0"/>
              </a:spcBef>
              <a:spcAft>
                <a:spcPts val="0"/>
              </a:spcAft>
            </a:pPr>
            <a:r>
              <a:rPr lang="en-US" sz="1400" dirty="0" smtClean="0">
                <a:solidFill>
                  <a:schemeClr val="bg1"/>
                </a:solidFill>
                <a:latin typeface="BMW Group Condensed" panose="020B0606020202020204" pitchFamily="34" charset="0"/>
              </a:rPr>
              <a:t>Submission</a:t>
            </a:r>
            <a:endParaRPr lang="en-US" sz="1400" b="0" i="0" u="none" baseline="0" dirty="0" smtClean="0">
              <a:solidFill>
                <a:schemeClr val="bg1"/>
              </a:solidFill>
              <a:latin typeface="BMW Group Condensed" panose="020B0606020202020204" pitchFamily="34" charset="0"/>
            </a:endParaRPr>
          </a:p>
        </p:txBody>
      </p:sp>
      <p:cxnSp>
        <p:nvCxnSpPr>
          <p:cNvPr id="13" name="Straight Arrow Connector 12"/>
          <p:cNvCxnSpPr/>
          <p:nvPr/>
        </p:nvCxnSpPr>
        <p:spPr>
          <a:xfrm>
            <a:off x="2522485" y="2675244"/>
            <a:ext cx="7091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4386246" y="5132538"/>
            <a:ext cx="2702513" cy="8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4255693" y="2283942"/>
            <a:ext cx="1856598"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FF0000"/>
                </a:solidFill>
                <a:latin typeface="BMW Group Condensed" panose="020B0606020202020204" pitchFamily="34" charset="0"/>
              </a:rPr>
              <a:t>Application Data </a:t>
            </a:r>
          </a:p>
          <a:p>
            <a:pPr algn="l" rtl="0" eaLnBrk="1" fontAlgn="auto" hangingPunct="1">
              <a:lnSpc>
                <a:spcPct val="100000"/>
              </a:lnSpc>
              <a:spcBef>
                <a:spcPts val="0"/>
              </a:spcBef>
              <a:spcAft>
                <a:spcPts val="0"/>
              </a:spcAft>
            </a:pPr>
            <a:r>
              <a:rPr lang="en-US" sz="1000" b="0" i="0" u="none" baseline="0" dirty="0" smtClean="0">
                <a:solidFill>
                  <a:srgbClr val="FF0000"/>
                </a:solidFill>
                <a:latin typeface="BMW Group Condensed" panose="020B0606020202020204" pitchFamily="34" charset="0"/>
              </a:rPr>
              <a:t>Pushed to </a:t>
            </a:r>
            <a:r>
              <a:rPr lang="en-US" sz="1000" dirty="0" smtClean="0">
                <a:solidFill>
                  <a:srgbClr val="FF0000"/>
                </a:solidFill>
                <a:latin typeface="BMW Group Condensed" panose="020B0606020202020204" pitchFamily="34" charset="0"/>
              </a:rPr>
              <a:t>GAP without DFE Check</a:t>
            </a:r>
            <a:endParaRPr lang="en-US" sz="1000" b="0" i="0" u="none" baseline="0" dirty="0" smtClean="0">
              <a:solidFill>
                <a:srgbClr val="FF0000"/>
              </a:solidFill>
              <a:latin typeface="BMW Group Condensed" panose="020B0606020202020204" pitchFamily="34" charset="0"/>
            </a:endParaRPr>
          </a:p>
        </p:txBody>
      </p:sp>
      <p:sp>
        <p:nvSpPr>
          <p:cNvPr id="28" name="TextBox 27"/>
          <p:cNvSpPr txBox="1"/>
          <p:nvPr/>
        </p:nvSpPr>
        <p:spPr>
          <a:xfrm>
            <a:off x="4461246" y="4884727"/>
            <a:ext cx="1372492" cy="246221"/>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Return Responds to</a:t>
            </a:r>
            <a:r>
              <a:rPr lang="en-US" sz="1000" b="0" i="0" u="none" dirty="0" smtClean="0">
                <a:solidFill>
                  <a:srgbClr val="000000"/>
                </a:solidFill>
                <a:latin typeface="BMW Group Condensed" panose="020B0606020202020204" pitchFamily="34" charset="0"/>
              </a:rPr>
              <a:t> APP</a:t>
            </a:r>
            <a:endParaRPr lang="en-US" sz="1000" b="0" i="0" u="none" baseline="0" dirty="0" smtClean="0">
              <a:solidFill>
                <a:srgbClr val="000000"/>
              </a:solidFill>
              <a:latin typeface="BMW Group Condensed" panose="020B0606020202020204" pitchFamily="34" charset="0"/>
            </a:endParaRPr>
          </a:p>
        </p:txBody>
      </p:sp>
      <p:sp>
        <p:nvSpPr>
          <p:cNvPr id="31" name="TextBox 30"/>
          <p:cNvSpPr txBox="1"/>
          <p:nvPr/>
        </p:nvSpPr>
        <p:spPr>
          <a:xfrm>
            <a:off x="8724961" y="3163634"/>
            <a:ext cx="793807"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Data Synced</a:t>
            </a:r>
          </a:p>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To</a:t>
            </a:r>
            <a:r>
              <a:rPr lang="en-US" sz="1000" b="0" i="0" u="none" dirty="0" smtClean="0">
                <a:solidFill>
                  <a:srgbClr val="000000"/>
                </a:solidFill>
                <a:latin typeface="BMW Group Condensed" panose="020B0606020202020204" pitchFamily="34" charset="0"/>
              </a:rPr>
              <a:t> DFE</a:t>
            </a:r>
            <a:endParaRPr lang="en-US" sz="1000" b="0" i="0" u="none" baseline="0" dirty="0" smtClean="0">
              <a:solidFill>
                <a:srgbClr val="000000"/>
              </a:solidFill>
              <a:latin typeface="BMW Group Condensed" panose="020B0606020202020204" pitchFamily="34" charset="0"/>
            </a:endParaRPr>
          </a:p>
        </p:txBody>
      </p:sp>
      <p:sp>
        <p:nvSpPr>
          <p:cNvPr id="34" name="TextBox 33"/>
          <p:cNvSpPr txBox="1"/>
          <p:nvPr/>
        </p:nvSpPr>
        <p:spPr>
          <a:xfrm>
            <a:off x="7918681" y="5188551"/>
            <a:ext cx="1444626" cy="246221"/>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CA process</a:t>
            </a:r>
            <a:r>
              <a:rPr lang="en-US" sz="1000" b="0" i="0" u="none" dirty="0" smtClean="0">
                <a:solidFill>
                  <a:srgbClr val="000000"/>
                </a:solidFill>
                <a:latin typeface="BMW Group Condensed" panose="020B0606020202020204" pitchFamily="34" charset="0"/>
              </a:rPr>
              <a:t> Status Shared</a:t>
            </a:r>
            <a:endParaRPr lang="en-US" sz="1000" b="0" i="0" u="none" baseline="0" dirty="0" smtClean="0">
              <a:solidFill>
                <a:srgbClr val="000000"/>
              </a:solidFill>
              <a:latin typeface="BMW Group Condensed" panose="020B0606020202020204" pitchFamily="34" charset="0"/>
            </a:endParaRPr>
          </a:p>
        </p:txBody>
      </p:sp>
      <p:sp>
        <p:nvSpPr>
          <p:cNvPr id="10" name="Rounded Rectangle 9"/>
          <p:cNvSpPr/>
          <p:nvPr/>
        </p:nvSpPr>
        <p:spPr>
          <a:xfrm>
            <a:off x="7118864" y="1707056"/>
            <a:ext cx="784539" cy="44143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sz="1800" b="0" i="0" u="none" baseline="0" dirty="0" smtClean="0">
                <a:solidFill>
                  <a:srgbClr val="666666"/>
                </a:solidFill>
                <a:latin typeface="BMW Group Condensed" panose="020B0606020202020204" pitchFamily="34" charset="0"/>
              </a:rPr>
              <a:t>GCAP</a:t>
            </a:r>
          </a:p>
        </p:txBody>
      </p:sp>
      <p:cxnSp>
        <p:nvCxnSpPr>
          <p:cNvPr id="51" name="Straight Arrow Connector 50"/>
          <p:cNvCxnSpPr/>
          <p:nvPr/>
        </p:nvCxnSpPr>
        <p:spPr>
          <a:xfrm flipH="1" flipV="1">
            <a:off x="2493988" y="5130949"/>
            <a:ext cx="745010" cy="3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Rectangle 44"/>
          <p:cNvSpPr/>
          <p:nvPr/>
        </p:nvSpPr>
        <p:spPr>
          <a:xfrm>
            <a:off x="9840448" y="361811"/>
            <a:ext cx="1873185" cy="371274"/>
          </a:xfrm>
          <a:prstGeom prst="rect">
            <a:avLst/>
          </a:prstGeom>
          <a:solidFill>
            <a:srgbClr val="FFFF00"/>
          </a:solidFill>
          <a:ln w="9525">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66666"/>
                </a:solidFill>
                <a:latin typeface="BMW Group Condensed" panose="020B0606020202020204" pitchFamily="34" charset="0"/>
              </a:rPr>
              <a:t>OWNER</a:t>
            </a:r>
            <a:r>
              <a:rPr lang="en-US" dirty="0" smtClean="0">
                <a:solidFill>
                  <a:srgbClr val="666666"/>
                </a:solidFill>
                <a:latin typeface="BMW Group Condensed" panose="020B0606020202020204" pitchFamily="34" charset="0"/>
              </a:rPr>
              <a:t>:  IT ARCH.</a:t>
            </a:r>
            <a:endParaRPr lang="en-US" dirty="0">
              <a:solidFill>
                <a:srgbClr val="666666"/>
              </a:solidFill>
              <a:latin typeface="BMW Group Condensed" panose="020B0606020202020204" pitchFamily="34" charset="0"/>
            </a:endParaRPr>
          </a:p>
        </p:txBody>
      </p:sp>
      <p:cxnSp>
        <p:nvCxnSpPr>
          <p:cNvPr id="5" name="Elbow Connector 4"/>
          <p:cNvCxnSpPr/>
          <p:nvPr/>
        </p:nvCxnSpPr>
        <p:spPr>
          <a:xfrm rot="10800000" flipV="1">
            <a:off x="7920649" y="2668395"/>
            <a:ext cx="885747" cy="273220"/>
          </a:xfrm>
          <a:prstGeom prst="bentConnector3">
            <a:avLst>
              <a:gd name="adj1" fmla="val -62115"/>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a:off x="7912878" y="2668395"/>
            <a:ext cx="1132809"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a:off x="7903403" y="3590467"/>
            <a:ext cx="2993167" cy="9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3" name="Rounded Rectangle 62"/>
          <p:cNvSpPr/>
          <p:nvPr/>
        </p:nvSpPr>
        <p:spPr>
          <a:xfrm>
            <a:off x="10929094" y="1707056"/>
            <a:ext cx="784539" cy="4414345"/>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l" rtl="0" eaLnBrk="1" fontAlgn="auto" hangingPunct="1">
              <a:lnSpc>
                <a:spcPct val="100000"/>
              </a:lnSpc>
              <a:spcBef>
                <a:spcPts val="0"/>
              </a:spcBef>
              <a:spcAft>
                <a:spcPts val="0"/>
              </a:spcAft>
            </a:pPr>
            <a:r>
              <a:rPr lang="en-US" dirty="0">
                <a:solidFill>
                  <a:srgbClr val="666666"/>
                </a:solidFill>
                <a:latin typeface="BMW Group Condensed" panose="020B0606020202020204" pitchFamily="34" charset="0"/>
              </a:rPr>
              <a:t>D</a:t>
            </a:r>
            <a:r>
              <a:rPr lang="en-US" sz="1800" b="0" i="0" u="none" baseline="0" dirty="0" smtClean="0">
                <a:solidFill>
                  <a:srgbClr val="666666"/>
                </a:solidFill>
                <a:latin typeface="BMW Group Condensed" panose="020B0606020202020204" pitchFamily="34" charset="0"/>
              </a:rPr>
              <a:t>FE</a:t>
            </a:r>
          </a:p>
        </p:txBody>
      </p:sp>
      <p:sp>
        <p:nvSpPr>
          <p:cNvPr id="64" name="TextBox 63"/>
          <p:cNvSpPr txBox="1"/>
          <p:nvPr/>
        </p:nvSpPr>
        <p:spPr>
          <a:xfrm>
            <a:off x="7965969" y="2283942"/>
            <a:ext cx="1350050"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GCAP Runs the Scoring </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&amp; Policy Rule </a:t>
            </a:r>
            <a:r>
              <a:rPr lang="en-US" sz="1000" b="0" i="0" u="none" baseline="0" dirty="0" smtClean="0">
                <a:solidFill>
                  <a:srgbClr val="000000"/>
                </a:solidFill>
                <a:latin typeface="BMW Group Condensed" panose="020B0606020202020204" pitchFamily="34" charset="0"/>
              </a:rPr>
              <a:t>Matrix.</a:t>
            </a:r>
          </a:p>
        </p:txBody>
      </p:sp>
      <p:cxnSp>
        <p:nvCxnSpPr>
          <p:cNvPr id="66" name="Straight Arrow Connector 65"/>
          <p:cNvCxnSpPr/>
          <p:nvPr/>
        </p:nvCxnSpPr>
        <p:spPr>
          <a:xfrm>
            <a:off x="7933508" y="5425227"/>
            <a:ext cx="2993167" cy="9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2363109" y="4726886"/>
            <a:ext cx="1101584" cy="707886"/>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Customer</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Receives SMS</a:t>
            </a:r>
          </a:p>
          <a:p>
            <a:pPr algn="l" rtl="0" eaLnBrk="1" fontAlgn="auto" hangingPunct="1">
              <a:lnSpc>
                <a:spcPct val="100000"/>
              </a:lnSpc>
              <a:spcBef>
                <a:spcPts val="0"/>
              </a:spcBef>
              <a:spcAft>
                <a:spcPts val="0"/>
              </a:spcAft>
            </a:pPr>
            <a:endParaRPr lang="en-US" sz="1000" dirty="0">
              <a:solidFill>
                <a:srgbClr val="000000"/>
              </a:solidFill>
              <a:latin typeface="BMW Group Condensed" panose="020B0606020202020204" pitchFamily="34" charset="0"/>
            </a:endParaRPr>
          </a:p>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&amp;</a:t>
            </a:r>
            <a:r>
              <a:rPr lang="en-US" sz="1000" b="0" i="0" u="none" dirty="0" smtClean="0">
                <a:solidFill>
                  <a:srgbClr val="000000"/>
                </a:solidFill>
                <a:latin typeface="BMW Group Condensed" panose="020B0606020202020204" pitchFamily="34" charset="0"/>
              </a:rPr>
              <a:t> Push Notification</a:t>
            </a:r>
            <a:endParaRPr lang="en-US" sz="1000" b="0" i="0" u="none" baseline="0" dirty="0">
              <a:solidFill>
                <a:srgbClr val="000000"/>
              </a:solidFill>
              <a:latin typeface="BMW Group Condensed" panose="020B0606020202020204" pitchFamily="34" charset="0"/>
            </a:endParaRPr>
          </a:p>
        </p:txBody>
      </p:sp>
      <p:cxnSp>
        <p:nvCxnSpPr>
          <p:cNvPr id="29" name="Straight Arrow Connector 28"/>
          <p:cNvCxnSpPr/>
          <p:nvPr/>
        </p:nvCxnSpPr>
        <p:spPr>
          <a:xfrm flipV="1">
            <a:off x="4301387" y="2796713"/>
            <a:ext cx="2806466" cy="82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a:off x="6019179" y="4726886"/>
            <a:ext cx="106958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054132" y="4356559"/>
            <a:ext cx="1042273" cy="400110"/>
          </a:xfrm>
          <a:prstGeom prst="rect">
            <a:avLst/>
          </a:prstGeom>
          <a:noFill/>
        </p:spPr>
        <p:txBody>
          <a:bodyPr vert="horz" wrap="none" rtlCol="0">
            <a:spAutoFit/>
          </a:bodyPr>
          <a:lstStyle/>
          <a:p>
            <a:pPr algn="l" rtl="0" eaLnBrk="1" fontAlgn="auto" hangingPunct="1">
              <a:lnSpc>
                <a:spcPct val="100000"/>
              </a:lnSpc>
              <a:spcBef>
                <a:spcPts val="0"/>
              </a:spcBef>
              <a:spcAft>
                <a:spcPts val="0"/>
              </a:spcAft>
            </a:pPr>
            <a:r>
              <a:rPr lang="en-US" sz="1000" b="0" i="0" u="none" baseline="0" dirty="0" smtClean="0">
                <a:solidFill>
                  <a:srgbClr val="000000"/>
                </a:solidFill>
                <a:latin typeface="BMW Group Condensed" panose="020B0606020202020204" pitchFamily="34" charset="0"/>
              </a:rPr>
              <a:t>Review Data Sync</a:t>
            </a:r>
          </a:p>
          <a:p>
            <a:pPr algn="l" rtl="0" eaLnBrk="1" fontAlgn="auto" hangingPunct="1">
              <a:lnSpc>
                <a:spcPct val="100000"/>
              </a:lnSpc>
              <a:spcBef>
                <a:spcPts val="0"/>
              </a:spcBef>
              <a:spcAft>
                <a:spcPts val="0"/>
              </a:spcAft>
            </a:pPr>
            <a:r>
              <a:rPr lang="en-US" sz="1000" dirty="0" smtClean="0">
                <a:solidFill>
                  <a:srgbClr val="000000"/>
                </a:solidFill>
                <a:latin typeface="BMW Group Condensed" panose="020B0606020202020204" pitchFamily="34" charset="0"/>
              </a:rPr>
              <a:t>to DFE</a:t>
            </a:r>
            <a:endParaRPr lang="en-US" sz="1000" b="0" i="0" u="none" baseline="0" dirty="0" smtClean="0">
              <a:solidFill>
                <a:srgbClr val="000000"/>
              </a:solidFill>
              <a:latin typeface="BMW Group Condensed" panose="020B0606020202020204" pitchFamily="34" charset="0"/>
            </a:endParaRPr>
          </a:p>
        </p:txBody>
      </p:sp>
    </p:spTree>
    <p:extLst>
      <p:ext uri="{BB962C8B-B14F-4D97-AF65-F5344CB8AC3E}">
        <p14:creationId xmlns:p14="http://schemas.microsoft.com/office/powerpoint/2010/main" val="33568040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4"/>
  <p:tag name="MIO_SHOW_DATE" val="False"/>
  <p:tag name="MIO_SHOW_FOOTER" val="True"/>
  <p:tag name="MIO_SHOW_PAGENUMBER" val="True"/>
  <p:tag name="MIO_AVOID_BLANK_LAYOUT" val="True"/>
  <p:tag name="MIO_NUMBER_OF_VALID_LAYOUTS" val="15"/>
  <p:tag name="MIO_MST_COLOR_1" val="0,0,0,Dunkel 1"/>
  <p:tag name="MIO_MST_COLOR_2" val="255,255,255,Hell 1"/>
  <p:tag name="MIO_MST_COLOR_3" val="64,64,64,Dunkel 2"/>
  <p:tag name="MIO_MST_COLOR_4" val="146,162,189,Hell 2"/>
  <p:tag name="MIO_MST_COLOR_5" val="102,113,132,Akzent 1"/>
  <p:tag name="MIO_MST_COLOR_6" val="146,162,189,Akzent 2"/>
  <p:tag name="MIO_MST_COLOR_7" val="173,185,206,Akzent 3"/>
  <p:tag name="MIO_MST_COLOR_8" val="201,209,222,Akzent 4"/>
  <p:tag name="MIO_MST_COLOR_9" val="228,232,238,Akzent 5"/>
  <p:tag name="MIO_MST_COLOR_10" val="221,218,210,Akzent 6"/>
  <p:tag name="MIO_MST_COLOR_11" val="0,0,0,"/>
  <p:tag name="MIO_MST_COLOR_12" val="0,0,0,"/>
  <p:tag name="MIO_HDS" val="True"/>
  <p:tag name="MIO_EK" val="1989"/>
  <p:tag name="MIO_UPDATE" val="True"/>
  <p:tag name="MIO_VERSION" val="23.10.2015 16:52:00"/>
  <p:tag name="MIO_DBID" val="917DD09C-76C3-4640-8E0D-382111CB3B69"/>
  <p:tag name="MIO_LASTDOWNLOADED" val="30.10.2015 14:18:05"/>
  <p:tag name="MIO_OBJECTNAME" val="BMW Group 4:3"/>
  <p:tag name="MIO_LASTEDITORNAME" val="empower enterprise"/>
</p:tagLst>
</file>

<file path=ppt/theme/theme1.xml><?xml version="1.0" encoding="utf-8"?>
<a:theme xmlns:a="http://schemas.openxmlformats.org/drawingml/2006/main" name="BMW Group 16:9">
  <a:themeElements>
    <a:clrScheme name="Benutzerdefiniert 68">
      <a:dk1>
        <a:srgbClr val="000000"/>
      </a:dk1>
      <a:lt1>
        <a:sysClr val="window" lastClr="FFFFFF"/>
      </a:lt1>
      <a:dk2>
        <a:srgbClr val="404040"/>
      </a:dk2>
      <a:lt2>
        <a:srgbClr val="92A2BD"/>
      </a:lt2>
      <a:accent1>
        <a:srgbClr val="667184"/>
      </a:accent1>
      <a:accent2>
        <a:srgbClr val="92A2BD"/>
      </a:accent2>
      <a:accent3>
        <a:srgbClr val="ADB9CE"/>
      </a:accent3>
      <a:accent4>
        <a:srgbClr val="C9D1DE"/>
      </a:accent4>
      <a:accent5>
        <a:srgbClr val="E4E8EE"/>
      </a:accent5>
      <a:accent6>
        <a:srgbClr val="DDDAD2"/>
      </a:accent6>
      <a:hlink>
        <a:srgbClr val="000000"/>
      </a:hlink>
      <a:folHlink>
        <a:srgbClr val="000000"/>
      </a:folHlink>
    </a:clrScheme>
    <a:fontScheme name="BMW GROUP">
      <a:majorFont>
        <a:latin typeface="BMW Group Condensed"/>
        <a:ea typeface=""/>
        <a:cs typeface=""/>
      </a:majorFont>
      <a:minorFont>
        <a:latin typeface="BMW Group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CCCC"/>
        </a:solidFill>
        <a:ln w="9525">
          <a:solidFill>
            <a:srgbClr val="CCCCCC"/>
          </a:solidFill>
        </a:ln>
      </a:spPr>
      <a:bodyPr rtlCol="0" anchor="t"/>
      <a:lstStyle>
        <a:defPPr algn="l" rtl="0" eaLnBrk="1" fontAlgn="auto" hangingPunct="1">
          <a:lnSpc>
            <a:spcPct val="100000"/>
          </a:lnSpc>
          <a:spcBef>
            <a:spcPts val="0"/>
          </a:spcBef>
          <a:spcAft>
            <a:spcPts val="0"/>
          </a:spcAft>
          <a:defRPr sz="1800" b="0" i="0" u="none" baseline="0" dirty="0" err="1" smtClean="0">
            <a:solidFill>
              <a:srgbClr val="666666"/>
            </a:solidFill>
            <a:latin typeface="BMW Group Condensed" panose="020B0606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92A2B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vert="horz" rtlCol="0">
        <a:spAutoFit/>
      </a:bodyPr>
      <a:lstStyle>
        <a:defPPr algn="l" rtl="0" eaLnBrk="1" fontAlgn="auto" hangingPunct="1">
          <a:lnSpc>
            <a:spcPct val="100000"/>
          </a:lnSpc>
          <a:spcBef>
            <a:spcPts val="0"/>
          </a:spcBef>
          <a:spcAft>
            <a:spcPts val="0"/>
          </a:spcAft>
          <a:defRPr sz="1800" b="0" i="0" u="none" baseline="0" dirty="0" smtClean="0">
            <a:solidFill>
              <a:srgbClr val="000000"/>
            </a:solidFill>
            <a:latin typeface="BMW Group Condensed" panose="020B0606020202020204" pitchFamily="34" charset="0"/>
          </a:defRPr>
        </a:defPPr>
      </a:lstStyle>
    </a:txDef>
  </a:objectDefaults>
  <a:extraClrSchemeLst/>
  <a:custClrLst>
    <a:custClr name="Grundfarbe Schwarz">
      <a:srgbClr val="000000"/>
    </a:custClr>
    <a:custClr name="Grundfarbe Graubraun 1">
      <a:srgbClr val="555147"/>
    </a:custClr>
    <a:custClr name="Grundfarbe Blau 1">
      <a:srgbClr val="667084"/>
    </a:custClr>
    <a:custClr name="Grundfarbe Gruen 1">
      <a:srgbClr val="747400"/>
    </a:custClr>
    <a:custClr name="Grundfarbe Gelb 1">
      <a:srgbClr val="BE9809"/>
    </a:custClr>
    <a:custClr name="Akzentfarbe Orange 1">
      <a:srgbClr val="FE6700"/>
    </a:custClr>
    <a:custClr name="Akzentfarbe Braun 1">
      <a:srgbClr val="5B4334"/>
    </a:custClr>
    <a:custClr name="Akzentfarbe Rot 1">
      <a:srgbClr val="7C0A0E"/>
    </a:custClr>
    <a:custClr name="Zusatzfarbe Blau 1">
      <a:srgbClr val="3F7BFD"/>
    </a:custClr>
    <a:custClr name="Zusatzfarbe Gruen 1">
      <a:srgbClr val="3D6A3C"/>
    </a:custClr>
    <a:custClr name="Grundfarbe Grau 1">
      <a:srgbClr val="404040"/>
    </a:custClr>
    <a:custClr name="Grundfarbe Graubraun 2">
      <a:srgbClr val="7F7A6A"/>
    </a:custClr>
    <a:custClr name="Grundfarbe Blau 2">
      <a:srgbClr val="92A2BD"/>
    </a:custClr>
    <a:custClr name="Grundfarbe Gruen 2">
      <a:srgbClr val="959500"/>
    </a:custClr>
    <a:custClr name="Grundfarbe Gelb 2">
      <a:srgbClr val="FECB00"/>
    </a:custClr>
    <a:custClr name="Akzentfarbe Orange 2">
      <a:srgbClr val="FE8533"/>
    </a:custClr>
    <a:custClr name="Akzentfarbe Braun 2">
      <a:srgbClr val="9C5C48"/>
    </a:custClr>
    <a:custClr name="Akzentfarbe Rot 2">
      <a:srgbClr val="B20F14"/>
    </a:custClr>
    <a:custClr name="Zusatzfarbe Blau 2">
      <a:srgbClr val="6595FD"/>
    </a:custClr>
    <a:custClr name="Zusatzfarbe Gruen 2">
      <a:srgbClr val="648863"/>
    </a:custClr>
    <a:custClr name="Grundfarbe Grau 2">
      <a:srgbClr val="666666"/>
    </a:custClr>
    <a:custClr name="Grundfarbe Graubraun 3">
      <a:srgbClr val="AAA38E"/>
    </a:custClr>
    <a:custClr name="Grundfarbe Blau 3">
      <a:srgbClr val="ADB9CE"/>
    </a:custClr>
    <a:custClr name="Grundfarbe Gruen 3">
      <a:srgbClr val="B0B040"/>
    </a:custClr>
    <a:custClr name="Grundfarbe Gelb 3">
      <a:srgbClr val="FEE372"/>
    </a:custClr>
    <a:custClr name="Akzentfarbe Orange 3">
      <a:srgbClr val="FEA466"/>
    </a:custClr>
    <a:custClr name="Akzentfarbe Braun 3">
      <a:srgbClr val="976F57"/>
    </a:custClr>
    <a:custClr name="Akzentfarbe Rot 3">
      <a:srgbClr val="D16F72"/>
    </a:custClr>
    <a:custClr name="Zusatzfarbe Blau 3">
      <a:srgbClr val="8CB0FE"/>
    </a:custClr>
    <a:custClr name="Zusatzfarbe Gruen 3">
      <a:srgbClr val="8BA68A"/>
    </a:custClr>
    <a:custClr name="Grundfarbe Grau 3">
      <a:srgbClr val="999999"/>
    </a:custClr>
    <a:custClr name="Grundfarbe Graubraun 4">
      <a:srgbClr val="BFBAAA"/>
    </a:custClr>
    <a:custClr name="Grundfarbe Blau 4">
      <a:srgbClr val="C9D1DE"/>
    </a:custClr>
    <a:custClr name="Grundfarbe Gruen 4">
      <a:srgbClr val="CFCF8C"/>
    </a:custClr>
    <a:custClr name="Grundfarbe Gelb 4">
      <a:srgbClr val="FFEA99"/>
    </a:custClr>
    <a:custClr name="Akzentfarbe Orange 4">
      <a:srgbClr val="FFC299"/>
    </a:custClr>
    <a:custClr name="Akzentfarbe Braun 4">
      <a:srgbClr val="B19395"/>
    </a:custClr>
    <a:custClr name="Akzentfarbe Rot 4">
      <a:srgbClr val="DF9A9C"/>
    </a:custClr>
    <a:custClr name="Zusatzfarbe Blau 4">
      <a:srgbClr val="B2CAFE"/>
    </a:custClr>
    <a:custClr name="Zusatzfarbe Gruen 4">
      <a:srgbClr val="B1C3B1"/>
    </a:custClr>
    <a:custClr name="Grundfarbe Grau 4">
      <a:srgbClr val="CCCCCC"/>
    </a:custClr>
    <a:custClr name="Grundfarbe Graubraun 5">
      <a:srgbClr val="DDDAD2"/>
    </a:custClr>
    <a:custClr name="Grundfarbe Blau 5">
      <a:srgbClr val="E4E8EE"/>
    </a:custClr>
    <a:custClr name="Grundfarbe Gruen 5">
      <a:srgbClr val="EAEACC"/>
    </a:custClr>
    <a:custClr name="Grundfarbe Gelb 5">
      <a:srgbClr val="FFF5CC"/>
    </a:custClr>
    <a:custClr name="Akzentfarbe Orange 5">
      <a:srgbClr val="FFE1CC"/>
    </a:custClr>
    <a:custClr name="Akzentfarbe Braun 5">
      <a:srgbClr val="C8B3A6"/>
    </a:custClr>
    <a:custClr name="Akzentfarbe Rot 5">
      <a:srgbClr val="EABEBF"/>
    </a:custClr>
    <a:custClr name="Zusatzfarbe Blau 5">
      <a:srgbClr val="D9E5FF"/>
    </a:custClr>
    <a:custClr name="Zusatzfarbe Gruen 5">
      <a:srgbClr val="D8E1D8"/>
    </a:custClr>
  </a:custClrLst>
  <a:extLst>
    <a:ext uri="{05A4C25C-085E-4340-85A3-A5531E510DB2}">
      <thm15:themeFamily xmlns:thm15="http://schemas.microsoft.com/office/thememl/2012/main" name="BMWGroup_FS_BMW+MINI+RR_Zusatzbegriff_E_16zu9.pptx" id="{84844328-F1CC-4A35-9085-C869E2533542}" vid="{09338282-BEEE-4034-A323-258CEF5B5013}"/>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enutzerdefiniert 4">
      <a:majorFont>
        <a:latin typeface="BMW Group"/>
        <a:ea typeface=""/>
        <a:cs typeface=""/>
      </a:majorFont>
      <a:minorFont>
        <a:latin typeface="BMW Group"/>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BMWGroup_FS_BMW+MINI+RR_E_16zu9</Template>
  <TotalTime>0</TotalTime>
  <Words>1463</Words>
  <Application>Microsoft Office PowerPoint</Application>
  <PresentationFormat>Widescreen</PresentationFormat>
  <Paragraphs>284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BMW Type Global Pro Regular</vt:lpstr>
      <vt:lpstr>Arial</vt:lpstr>
      <vt:lpstr>BMW Group</vt:lpstr>
      <vt:lpstr>BMW Group Condensed</vt:lpstr>
      <vt:lpstr>BMW Group Condensed Bold</vt:lpstr>
      <vt:lpstr>BMW Group Light</vt:lpstr>
      <vt:lpstr>Symbol</vt:lpstr>
      <vt:lpstr>Wingdings</vt:lpstr>
      <vt:lpstr>BMW Group 16:9</vt:lpstr>
      <vt:lpstr>PowerPoint Presentation</vt:lpstr>
      <vt:lpstr>EP011: Application Submission</vt:lpstr>
      <vt:lpstr>Story ID: ES-S001: </vt:lpstr>
      <vt:lpstr>（Cont.）Story ID: ES-S001:</vt:lpstr>
      <vt:lpstr>Status Maintained in various Application Stages</vt:lpstr>
      <vt:lpstr>Story ID: EP011-S001-PK: </vt:lpstr>
      <vt:lpstr>Story ID: EP011-S001-PK: Mockups: Application reviewed in DFE.</vt:lpstr>
      <vt:lpstr>Story ID: EP011-S001-PK:  </vt:lpstr>
      <vt:lpstr>Story ID: EP011-S001-PK:  </vt:lpstr>
      <vt:lpstr>Story ID: EP011-S002-PK :  </vt:lpstr>
      <vt:lpstr>Story ID: EP011-S002-PK : </vt:lpstr>
      <vt:lpstr>Story ID: EP011-S003-PK : </vt:lpstr>
      <vt:lpstr>Story ID: EP011-S003-PK : </vt:lpstr>
      <vt:lpstr>Story ID: EP011-S003-PK :</vt:lpstr>
    </vt:vector>
  </TitlesOfParts>
  <Company>BMW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Befelein Maximilian, SF3-CN-M</dc:creator>
  <cp:lastModifiedBy>Krishnan Purush, (Purush.Krishnan@bmw.de)</cp:lastModifiedBy>
  <cp:revision>211</cp:revision>
  <dcterms:created xsi:type="dcterms:W3CDTF">2017-04-27T07:24:45Z</dcterms:created>
  <dcterms:modified xsi:type="dcterms:W3CDTF">2018-10-23T09:21:50Z</dcterms:modified>
</cp:coreProperties>
</file>