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</p:sldMasterIdLst>
  <p:notesMasterIdLst>
    <p:notesMasterId r:id="rId16"/>
  </p:notesMasterIdLst>
  <p:sldIdLst>
    <p:sldId id="318" r:id="rId2"/>
    <p:sldId id="319" r:id="rId3"/>
    <p:sldId id="329" r:id="rId4"/>
    <p:sldId id="330" r:id="rId5"/>
    <p:sldId id="338" r:id="rId6"/>
    <p:sldId id="331" r:id="rId7"/>
    <p:sldId id="337" r:id="rId8"/>
    <p:sldId id="335" r:id="rId9"/>
    <p:sldId id="336" r:id="rId10"/>
    <p:sldId id="332" r:id="rId11"/>
    <p:sldId id="333" r:id="rId12"/>
    <p:sldId id="339" r:id="rId13"/>
    <p:sldId id="334" r:id="rId14"/>
    <p:sldId id="341" r:id="rId15"/>
  </p:sldIdLst>
  <p:sldSz cx="12192000" cy="6858000"/>
  <p:notesSz cx="6858000" cy="9144000"/>
  <p:custDataLst>
    <p:tags r:id="rId1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felein Maximilian, SF5-CN-V-23" initials="BMS" lastIdx="4" clrIdx="0">
    <p:extLst>
      <p:ext uri="{19B8F6BF-5375-455C-9EA6-DF929625EA0E}">
        <p15:presenceInfo xmlns:p15="http://schemas.microsoft.com/office/powerpoint/2012/main" userId="S-1-5-21-3402732107-103683034-2188813700-45119" providerId="AD"/>
      </p:ext>
    </p:extLst>
  </p:cmAuthor>
  <p:cmAuthor id="2" name="Krishnan Purushothaman, BBS-82" initials="KPB" lastIdx="3" clrIdx="1">
    <p:extLst>
      <p:ext uri="{19B8F6BF-5375-455C-9EA6-DF929625EA0E}">
        <p15:presenceInfo xmlns:p15="http://schemas.microsoft.com/office/powerpoint/2012/main" userId="S-1-5-21-1417001333-1972579041-725345543-6672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EAA"/>
    <a:srgbClr val="E5D2C4"/>
    <a:srgbClr val="F1DCC7"/>
    <a:srgbClr val="F5E1C8"/>
    <a:srgbClr val="FCF1D1"/>
    <a:srgbClr val="FAF9DB"/>
    <a:srgbClr val="BFBFBF"/>
    <a:srgbClr val="DEE3EA"/>
    <a:srgbClr val="BEC6D6"/>
    <a:srgbClr val="9DAA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0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312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DC7E-545F-4537-850F-CC5C2B410559}" type="datetimeFigureOut">
              <a:rPr lang="de-DE" smtClean="0"/>
              <a:pPr/>
              <a:t>31.10.2018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Textmasterformat bearbeiten</a:t>
            </a:r>
          </a:p>
          <a:p>
            <a:pPr marL="360000" lvl="1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Zweite Ebene</a:t>
            </a:r>
          </a:p>
          <a:p>
            <a:pPr marL="540000" lvl="2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  <a:p>
            <a:pPr marL="720000" lvl="3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Vierte Ebene</a:t>
            </a:r>
          </a:p>
          <a:p>
            <a:pPr marL="900000" lvl="4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725A-9256-4EC5-8CDB-4CC5D97770D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24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600" kern="1200" dirty="0">
        <a:solidFill>
          <a:srgbClr val="343434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9"/>
          </p:nvPr>
        </p:nvSpPr>
        <p:spPr>
          <a:xfrm>
            <a:off x="-9843" y="-6669"/>
            <a:ext cx="12204066" cy="6868059"/>
          </a:xfrm>
          <a:custGeom>
            <a:avLst/>
            <a:gdLst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0 w 9144000"/>
              <a:gd name="connsiteY6" fmla="*/ 5159495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190500 w 9144000"/>
              <a:gd name="connsiteY6" fmla="*/ 4493539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3891 w 9144000"/>
              <a:gd name="connsiteY5" fmla="*/ 562818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71516 w 9144000"/>
              <a:gd name="connsiteY5" fmla="*/ 5818461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19166 w 9144000"/>
              <a:gd name="connsiteY5" fmla="*/ 5847002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00116 w 9144000"/>
              <a:gd name="connsiteY5" fmla="*/ 5942139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894012 w 9144000"/>
              <a:gd name="connsiteY3" fmla="*/ 6818497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18497"/>
              <a:gd name="connsiteX1" fmla="*/ 9144000 w 9144000"/>
              <a:gd name="connsiteY1" fmla="*/ 0 h 6818497"/>
              <a:gd name="connsiteX2" fmla="*/ 9144000 w 9144000"/>
              <a:gd name="connsiteY2" fmla="*/ 4928377 h 6818497"/>
              <a:gd name="connsiteX3" fmla="*/ 3894012 w 9144000"/>
              <a:gd name="connsiteY3" fmla="*/ 6818497 h 6818497"/>
              <a:gd name="connsiteX4" fmla="*/ 3701776 w 9144000"/>
              <a:gd name="connsiteY4" fmla="*/ 6702094 h 6818497"/>
              <a:gd name="connsiteX5" fmla="*/ 6022210 w 9144000"/>
              <a:gd name="connsiteY5" fmla="*/ 5928708 h 6818497"/>
              <a:gd name="connsiteX6" fmla="*/ 9525 w 9144000"/>
              <a:gd name="connsiteY6" fmla="*/ 4769436 h 6818497"/>
              <a:gd name="connsiteX7" fmla="*/ 0 w 9144000"/>
              <a:gd name="connsiteY7" fmla="*/ 0 h 6818497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928377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842754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47039"/>
              <a:gd name="connsiteX1" fmla="*/ 9144000 w 9144000"/>
              <a:gd name="connsiteY1" fmla="*/ 28541 h 6847039"/>
              <a:gd name="connsiteX2" fmla="*/ 9144000 w 9144000"/>
              <a:gd name="connsiteY2" fmla="*/ 4871295 h 6847039"/>
              <a:gd name="connsiteX3" fmla="*/ 3894012 w 9144000"/>
              <a:gd name="connsiteY3" fmla="*/ 6847038 h 6847039"/>
              <a:gd name="connsiteX4" fmla="*/ 3688329 w 9144000"/>
              <a:gd name="connsiteY4" fmla="*/ 6847039 h 6847039"/>
              <a:gd name="connsiteX5" fmla="*/ 6022210 w 9144000"/>
              <a:gd name="connsiteY5" fmla="*/ 5957249 h 6847039"/>
              <a:gd name="connsiteX6" fmla="*/ 9525 w 9144000"/>
              <a:gd name="connsiteY6" fmla="*/ 4797977 h 6847039"/>
              <a:gd name="connsiteX7" fmla="*/ 0 w 9144000"/>
              <a:gd name="connsiteY7" fmla="*/ 0 h 6847039"/>
              <a:gd name="connsiteX0" fmla="*/ 0 w 9144000"/>
              <a:gd name="connsiteY0" fmla="*/ 9514 h 6856553"/>
              <a:gd name="connsiteX1" fmla="*/ 9134475 w 9144000"/>
              <a:gd name="connsiteY1" fmla="*/ 0 h 6856553"/>
              <a:gd name="connsiteX2" fmla="*/ 9144000 w 9144000"/>
              <a:gd name="connsiteY2" fmla="*/ 4880809 h 6856553"/>
              <a:gd name="connsiteX3" fmla="*/ 3894012 w 9144000"/>
              <a:gd name="connsiteY3" fmla="*/ 6856552 h 6856553"/>
              <a:gd name="connsiteX4" fmla="*/ 3688329 w 9144000"/>
              <a:gd name="connsiteY4" fmla="*/ 6856553 h 6856553"/>
              <a:gd name="connsiteX5" fmla="*/ 6022210 w 9144000"/>
              <a:gd name="connsiteY5" fmla="*/ 5966763 h 6856553"/>
              <a:gd name="connsiteX6" fmla="*/ 9525 w 9144000"/>
              <a:gd name="connsiteY6" fmla="*/ 4807491 h 6856553"/>
              <a:gd name="connsiteX7" fmla="*/ 0 w 9144000"/>
              <a:gd name="connsiteY7" fmla="*/ 9514 h 6856553"/>
              <a:gd name="connsiteX0" fmla="*/ 3810 w 9147810"/>
              <a:gd name="connsiteY0" fmla="*/ 9514 h 6856553"/>
              <a:gd name="connsiteX1" fmla="*/ 9138285 w 9147810"/>
              <a:gd name="connsiteY1" fmla="*/ 0 h 6856553"/>
              <a:gd name="connsiteX2" fmla="*/ 9147810 w 9147810"/>
              <a:gd name="connsiteY2" fmla="*/ 4880809 h 6856553"/>
              <a:gd name="connsiteX3" fmla="*/ 3897822 w 9147810"/>
              <a:gd name="connsiteY3" fmla="*/ 6856552 h 6856553"/>
              <a:gd name="connsiteX4" fmla="*/ 3692139 w 9147810"/>
              <a:gd name="connsiteY4" fmla="*/ 6856553 h 6856553"/>
              <a:gd name="connsiteX5" fmla="*/ 6026020 w 9147810"/>
              <a:gd name="connsiteY5" fmla="*/ 5966763 h 6856553"/>
              <a:gd name="connsiteX6" fmla="*/ 0 w 9147810"/>
              <a:gd name="connsiteY6" fmla="*/ 4807491 h 6856553"/>
              <a:gd name="connsiteX7" fmla="*/ 3810 w 9147810"/>
              <a:gd name="connsiteY7" fmla="*/ 9514 h 6856553"/>
              <a:gd name="connsiteX0" fmla="*/ 3810 w 9147810"/>
              <a:gd name="connsiteY0" fmla="*/ 11417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11417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83046 w 9147810"/>
              <a:gd name="connsiteY5" fmla="*/ 638141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099333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120115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58456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62262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59600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61979 h 6862262"/>
              <a:gd name="connsiteX7" fmla="*/ 3810 w 9147810"/>
              <a:gd name="connsiteY7" fmla="*/ 3806 h 6862262"/>
              <a:gd name="connsiteX0" fmla="*/ 3810 w 9147810"/>
              <a:gd name="connsiteY0" fmla="*/ 3806 h 6858975"/>
              <a:gd name="connsiteX1" fmla="*/ 9145905 w 9147810"/>
              <a:gd name="connsiteY1" fmla="*/ 0 h 6858975"/>
              <a:gd name="connsiteX2" fmla="*/ 9147810 w 9147810"/>
              <a:gd name="connsiteY2" fmla="*/ 4615799 h 6858975"/>
              <a:gd name="connsiteX3" fmla="*/ 4300470 w 9147810"/>
              <a:gd name="connsiteY3" fmla="*/ 6858975 h 6858975"/>
              <a:gd name="connsiteX4" fmla="*/ 4186195 w 9147810"/>
              <a:gd name="connsiteY4" fmla="*/ 6855127 h 6858975"/>
              <a:gd name="connsiteX5" fmla="*/ 5175076 w 9147810"/>
              <a:gd name="connsiteY5" fmla="*/ 6398063 h 6858975"/>
              <a:gd name="connsiteX6" fmla="*/ 0 w 9147810"/>
              <a:gd name="connsiteY6" fmla="*/ 4961979 h 6858975"/>
              <a:gd name="connsiteX7" fmla="*/ 3810 w 9147810"/>
              <a:gd name="connsiteY7" fmla="*/ 3806 h 6858975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300470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80435 w 9147810"/>
              <a:gd name="connsiteY5" fmla="*/ 6395685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80838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2024 w 9146024"/>
              <a:gd name="connsiteY0" fmla="*/ 3806 h 6859884"/>
              <a:gd name="connsiteX1" fmla="*/ 9144119 w 9146024"/>
              <a:gd name="connsiteY1" fmla="*/ 0 h 6859884"/>
              <a:gd name="connsiteX2" fmla="*/ 9146024 w 9146024"/>
              <a:gd name="connsiteY2" fmla="*/ 4615799 h 6859884"/>
              <a:gd name="connsiteX3" fmla="*/ 4284397 w 9146024"/>
              <a:gd name="connsiteY3" fmla="*/ 6858975 h 6859884"/>
              <a:gd name="connsiteX4" fmla="*/ 4173694 w 9146024"/>
              <a:gd name="connsiteY4" fmla="*/ 6859884 h 6859884"/>
              <a:gd name="connsiteX5" fmla="*/ 5176863 w 9146024"/>
              <a:gd name="connsiteY5" fmla="*/ 6398063 h 6859884"/>
              <a:gd name="connsiteX6" fmla="*/ 0 w 9146024"/>
              <a:gd name="connsiteY6" fmla="*/ 4961980 h 6859884"/>
              <a:gd name="connsiteX7" fmla="*/ 2024 w 9146024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59602 h 6859884"/>
              <a:gd name="connsiteX7" fmla="*/ 3810 w 9147810"/>
              <a:gd name="connsiteY7" fmla="*/ 3806 h 6859884"/>
              <a:gd name="connsiteX0" fmla="*/ 7382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7382 w 9151382"/>
              <a:gd name="connsiteY7" fmla="*/ 3806 h 6859884"/>
              <a:gd name="connsiteX0" fmla="*/ 2024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2024 w 9151382"/>
              <a:gd name="connsiteY7" fmla="*/ 3806 h 6859884"/>
              <a:gd name="connsiteX0" fmla="*/ 2024 w 9153049"/>
              <a:gd name="connsiteY0" fmla="*/ 3806 h 6859884"/>
              <a:gd name="connsiteX1" fmla="*/ 9153049 w 9153049"/>
              <a:gd name="connsiteY1" fmla="*/ 0 h 6859884"/>
              <a:gd name="connsiteX2" fmla="*/ 9151382 w 9153049"/>
              <a:gd name="connsiteY2" fmla="*/ 4615799 h 6859884"/>
              <a:gd name="connsiteX3" fmla="*/ 4289755 w 9153049"/>
              <a:gd name="connsiteY3" fmla="*/ 6858975 h 6859884"/>
              <a:gd name="connsiteX4" fmla="*/ 4179052 w 9153049"/>
              <a:gd name="connsiteY4" fmla="*/ 6859884 h 6859884"/>
              <a:gd name="connsiteX5" fmla="*/ 5182221 w 9153049"/>
              <a:gd name="connsiteY5" fmla="*/ 6398063 h 6859884"/>
              <a:gd name="connsiteX6" fmla="*/ 0 w 9153049"/>
              <a:gd name="connsiteY6" fmla="*/ 4961982 h 6859884"/>
              <a:gd name="connsiteX7" fmla="*/ 2024 w 9153049"/>
              <a:gd name="connsiteY7" fmla="*/ 3806 h 685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53049" h="6859884">
                <a:moveTo>
                  <a:pt x="2024" y="3806"/>
                </a:moveTo>
                <a:lnTo>
                  <a:pt x="9153049" y="0"/>
                </a:lnTo>
                <a:cubicBezTo>
                  <a:pt x="9152493" y="1538600"/>
                  <a:pt x="9151938" y="3077199"/>
                  <a:pt x="9151382" y="4615799"/>
                </a:cubicBezTo>
                <a:lnTo>
                  <a:pt x="4289755" y="6858975"/>
                </a:lnTo>
                <a:lnTo>
                  <a:pt x="4179052" y="6859884"/>
                </a:lnTo>
                <a:lnTo>
                  <a:pt x="5182221" y="6398063"/>
                </a:lnTo>
                <a:lnTo>
                  <a:pt x="0" y="4961982"/>
                </a:lnTo>
                <a:cubicBezTo>
                  <a:pt x="0" y="3242150"/>
                  <a:pt x="2024" y="1723638"/>
                  <a:pt x="2024" y="3806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 tIns="540000" bIns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pic>
        <p:nvPicPr>
          <p:cNvPr id="10" name="Bild 8" descr="BMWMINIRR_5fbg Kopi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269622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defRPr sz="4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</a:t>
            </a:r>
            <a:br>
              <a:rPr lang="en-US" noProof="0" dirty="0"/>
            </a:br>
            <a:r>
              <a:rPr lang="en-US" noProof="0" dirty="0"/>
              <a:t>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1386804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  <a:defRPr sz="2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sp>
        <p:nvSpPr>
          <p:cNvPr id="18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21" name="Bild 7" descr="WortmarkeBMWGROUP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52" y="5927742"/>
            <a:ext cx="1154481" cy="3600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5" orient="horz" pos="3752" userDrawn="1">
          <p15:clr>
            <a:srgbClr val="FBAE40"/>
          </p15:clr>
        </p15:guide>
        <p15:guide id="6" orient="horz" pos="210" userDrawn="1">
          <p15:clr>
            <a:srgbClr val="FBAE40"/>
          </p15:clr>
        </p15:guide>
        <p15:guide id="7" orient="horz" pos="35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48" y="1413936"/>
            <a:ext cx="5486400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6193368" y="1413936"/>
            <a:ext cx="5520267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7"/>
          </p:nvPr>
        </p:nvSpPr>
        <p:spPr>
          <a:xfrm>
            <a:off x="488948" y="4183352"/>
            <a:ext cx="5486400" cy="1938048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6193368" y="4191000"/>
            <a:ext cx="5520267" cy="1930400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896" userDrawn="1">
          <p15:clr>
            <a:srgbClr val="FBAE40"/>
          </p15:clr>
        </p15:guide>
        <p15:guide id="6" pos="301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orient="horz" pos="4042" userDrawn="1">
          <p15:clr>
            <a:srgbClr val="FBAE40"/>
          </p15:clr>
        </p15:guide>
        <p15:guide id="10" orient="horz" pos="4260" userDrawn="1">
          <p15:clr>
            <a:srgbClr val="FBAE40"/>
          </p15:clr>
        </p15:guide>
        <p15:guide id="11" orient="horz" pos="2636" userDrawn="1">
          <p15:clr>
            <a:srgbClr val="FBAE40"/>
          </p15:clr>
        </p15:guide>
        <p15:guide id="12" orient="horz" pos="253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50" y="1413936"/>
            <a:ext cx="3578577" cy="1675641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4295424" y="1413936"/>
            <a:ext cx="3584221" cy="1683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35"/>
          </p:nvPr>
        </p:nvSpPr>
        <p:spPr>
          <a:xfrm>
            <a:off x="8134521" y="1413936"/>
            <a:ext cx="3579112" cy="168329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5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430107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8135058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01" userDrawn="1">
          <p15:clr>
            <a:srgbClr val="FBAE40"/>
          </p15:clr>
        </p15:guide>
        <p15:guide id="9" pos="5120" userDrawn="1">
          <p15:clr>
            <a:srgbClr val="FBAE40"/>
          </p15:clr>
        </p15:guide>
        <p15:guide id="10" pos="4968" userDrawn="1">
          <p15:clr>
            <a:srgbClr val="FBAE40"/>
          </p15:clr>
        </p15:guide>
        <p15:guide id="11" pos="2704" userDrawn="1">
          <p15:clr>
            <a:srgbClr val="FBAE40"/>
          </p15:clr>
        </p15:guide>
        <p15:guide id="12" pos="256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88950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3352802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32"/>
          </p:nvPr>
        </p:nvSpPr>
        <p:spPr>
          <a:xfrm>
            <a:off x="6220182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9096213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48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3352803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dirty="0" smtClean="0">
                <a:solidFill>
                  <a:srgbClr val="404040"/>
                </a:solidFill>
              </a:defRPr>
            </a:lvl1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6220180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9094612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1960" userDrawn="1">
          <p15:clr>
            <a:srgbClr val="FBAE40"/>
          </p15:clr>
        </p15:guide>
        <p15:guide id="10" pos="2112" userDrawn="1">
          <p15:clr>
            <a:srgbClr val="FBAE40"/>
          </p15:clr>
        </p15:guide>
        <p15:guide id="11" pos="3768" userDrawn="1">
          <p15:clr>
            <a:srgbClr val="FBAE40"/>
          </p15:clr>
        </p15:guide>
        <p15:guide id="12" pos="3912" userDrawn="1">
          <p15:clr>
            <a:srgbClr val="FBAE40"/>
          </p15:clr>
        </p15:guide>
        <p15:guide id="13" pos="5564" userDrawn="1">
          <p15:clr>
            <a:srgbClr val="FBAE40"/>
          </p15:clr>
        </p15:guide>
        <p15:guide id="14" pos="57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6204657" y="1413933"/>
            <a:ext cx="5508976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" y="1413933"/>
            <a:ext cx="5971817" cy="4715934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72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3768" userDrawn="1">
          <p15:clr>
            <a:srgbClr val="FBAE40"/>
          </p15:clr>
        </p15:guide>
        <p15:guide id="10" pos="39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without Dividing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50051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345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88" userDrawn="1">
          <p15:clr>
            <a:srgbClr val="FBAE40"/>
          </p15:clr>
        </p15:guide>
        <p15:guide id="4" orient="horz" pos="3840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4322170"/>
            <a:ext cx="12191496" cy="25358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00" y="5927742"/>
            <a:ext cx="1154478" cy="359999"/>
          </a:xfrm>
          <a:prstGeom prst="rect">
            <a:avLst/>
          </a:prstGeom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1799485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9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2916667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pic>
        <p:nvPicPr>
          <p:cNvPr id="14" name="Bild 8" descr="BMWMINIRR_5fbg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13" name="Bild 7" descr="WortmarkeBMWGROUP Kopie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feld 14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79" userDrawn="1">
          <p15:clr>
            <a:srgbClr val="FBAE40"/>
          </p15:clr>
        </p15:guide>
        <p15:guide id="2" orient="horz" pos="1128" userDrawn="1">
          <p15:clr>
            <a:srgbClr val="FBAE40"/>
          </p15:clr>
        </p15:guide>
        <p15:guide id="3" orient="horz" pos="3544" userDrawn="1">
          <p15:clr>
            <a:srgbClr val="FBAE40"/>
          </p15:clr>
        </p15:guide>
        <p15:guide id="4" orient="horz" pos="1832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37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8"/>
          <p:cNvSpPr/>
          <p:nvPr userDrawn="1"/>
        </p:nvSpPr>
        <p:spPr>
          <a:xfrm>
            <a:off x="0" y="0"/>
            <a:ext cx="12192000" cy="62949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6" name="Bild 10" descr="Next_100_Years_Signet.png"/>
          <p:cNvPicPr>
            <a:picLocks noChangeAspect="1"/>
          </p:cNvPicPr>
          <p:nvPr userDrawn="1"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0" t="31947" r="48537" b="3"/>
          <a:stretch/>
        </p:blipFill>
        <p:spPr>
          <a:xfrm>
            <a:off x="4664261" y="1"/>
            <a:ext cx="7527739" cy="6330218"/>
          </a:xfrm>
          <a:prstGeom prst="rect">
            <a:avLst/>
          </a:prstGeom>
        </p:spPr>
      </p:pic>
      <p:sp>
        <p:nvSpPr>
          <p:cNvPr id="8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9" y="1412875"/>
            <a:ext cx="2989019" cy="924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7200"/>
              </a:lnSpc>
              <a:spcBef>
                <a:spcPts val="0"/>
              </a:spcBef>
              <a:buNone/>
              <a:defRPr sz="72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948" y="2362896"/>
            <a:ext cx="11224685" cy="54886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Chapter.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36" userDrawn="1">
          <p15:clr>
            <a:srgbClr val="FBAE40"/>
          </p15:clr>
        </p15:guide>
        <p15:guide id="2" orient="horz" pos="887" userDrawn="1">
          <p15:clr>
            <a:srgbClr val="FBAE40"/>
          </p15:clr>
        </p15:guide>
        <p15:guide id="3" pos="7384" userDrawn="1">
          <p15:clr>
            <a:srgbClr val="FBAE40"/>
          </p15:clr>
        </p15:guide>
        <p15:guide id="4" pos="30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11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6" t="46096" r="-1521" b="2091"/>
          <a:stretch/>
        </p:blipFill>
        <p:spPr>
          <a:xfrm>
            <a:off x="-9832" y="0"/>
            <a:ext cx="6028267" cy="629390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488948" y="1413933"/>
            <a:ext cx="5486400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6193368" y="1413933"/>
            <a:ext cx="5520267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6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pos="30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with Sub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2"/>
          </p:nvPr>
        </p:nvSpPr>
        <p:spPr>
          <a:xfrm>
            <a:off x="6193368" y="1795463"/>
            <a:ext cx="5520267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3"/>
          </p:nvPr>
        </p:nvSpPr>
        <p:spPr>
          <a:xfrm>
            <a:off x="488948" y="1795463"/>
            <a:ext cx="5486400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88950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93368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7" userDrawn="1">
          <p15:clr>
            <a:srgbClr val="FBAE40"/>
          </p15:clr>
        </p15:guide>
        <p15:guide id="8" pos="3769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orient="horz" pos="1131" userDrawn="1">
          <p15:clr>
            <a:srgbClr val="FBAE40"/>
          </p15:clr>
        </p15:guide>
        <p15:guide id="11" orient="horz" pos="1094" userDrawn="1">
          <p15:clr>
            <a:srgbClr val="FBAE40"/>
          </p15:clr>
        </p15:guide>
        <p15:guide id="12" pos="3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36"/>
          </p:nvPr>
        </p:nvSpPr>
        <p:spPr>
          <a:xfrm>
            <a:off x="488948" y="1413933"/>
            <a:ext cx="11224685" cy="4707467"/>
          </a:xfrm>
          <a:pattFill prst="wdUpDiag">
            <a:fgClr>
              <a:srgbClr val="BFBFBF"/>
            </a:fgClr>
            <a:bgClr>
              <a:schemeClr val="bg1"/>
            </a:bgClr>
          </a:pattFill>
        </p:spPr>
        <p:txBody>
          <a:bodyPr tIns="540000" anchor="ctr"/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4042" userDrawn="1">
          <p15:clr>
            <a:srgbClr val="FBAE40"/>
          </p15:clr>
        </p15:guide>
        <p15:guide id="8" orient="horz" pos="42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5" y="1413933"/>
            <a:ext cx="12192003" cy="5444068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pos="301" userDrawn="1">
          <p15:clr>
            <a:srgbClr val="FBAE40"/>
          </p15:clr>
        </p15:guide>
        <p15:guide id="4" pos="738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88949" y="6425350"/>
            <a:ext cx="9851675" cy="331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404040"/>
                </a:solidFill>
              </a:defRPr>
            </a:lvl1pPr>
          </a:lstStyle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0586156" y="6425347"/>
            <a:ext cx="1127477" cy="3317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404040"/>
                </a:solidFill>
              </a:defRPr>
            </a:lvl1pPr>
          </a:lstStyle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18"/>
            </p:custDataLst>
          </p:nvPr>
        </p:nvSpPr>
        <p:spPr>
          <a:xfrm>
            <a:off x="-1693333" y="-127000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ts val="2700"/>
              </a:lnSpc>
            </a:pPr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48" y="1413933"/>
            <a:ext cx="11224685" cy="47074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6" r:id="rId2"/>
    <p:sldLayoutId id="2147483748" r:id="rId3"/>
    <p:sldLayoutId id="2147483749" r:id="rId4"/>
    <p:sldLayoutId id="2147483752" r:id="rId5"/>
    <p:sldLayoutId id="2147483750" r:id="rId6"/>
    <p:sldLayoutId id="2147483751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65" r:id="rId14"/>
    <p:sldLayoutId id="2147483762" r:id="rId15"/>
    <p:sldLayoutId id="2147483764" r:id="rId16"/>
  </p:sldLayoutIdLst>
  <p:hf hd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lang="de-DE" sz="2600" b="1" kern="1200" cap="all" baseline="0" smtClean="0">
          <a:solidFill>
            <a:srgbClr val="92A2BD"/>
          </a:solidFill>
          <a:latin typeface="+mj-lt"/>
          <a:ea typeface="+mn-ea"/>
          <a:cs typeface="+mn-cs"/>
        </a:defRPr>
      </a:lvl1pPr>
    </p:titleStyle>
    <p:bodyStyle>
      <a:lvl1pPr marL="176213" indent="-176213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0.xml"/><Relationship Id="rId7" Type="http://schemas.openxmlformats.org/officeDocument/2006/relationships/image" Target="../media/image15.png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7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88949" y="1412875"/>
            <a:ext cx="4408872" cy="924620"/>
          </a:xfrm>
        </p:spPr>
        <p:txBody>
          <a:bodyPr/>
          <a:lstStyle/>
          <a:p>
            <a:r>
              <a:rPr lang="en-US" b="0" dirty="0" smtClean="0">
                <a:solidFill>
                  <a:srgbClr val="404040"/>
                </a:solidFill>
                <a:latin typeface="BMW Group Condensed" panose="020B0606020202020204" pitchFamily="34" charset="0"/>
              </a:rPr>
              <a:t>EF-EP-013</a:t>
            </a:r>
            <a:endParaRPr lang="en-US" b="0" dirty="0">
              <a:solidFill>
                <a:srgbClr val="404040"/>
              </a:solidFill>
              <a:latin typeface="BMW Group Condensed" panose="020B0606020202020204" pitchFamily="34" charset="0"/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88949" y="2337495"/>
            <a:ext cx="11224685" cy="538609"/>
          </a:xfrm>
        </p:spPr>
        <p:txBody>
          <a:bodyPr/>
          <a:lstStyle/>
          <a:p>
            <a:r>
              <a:rPr lang="en-US" altLang="zh-CN" dirty="0">
                <a:solidFill>
                  <a:srgbClr val="666666"/>
                </a:solidFill>
                <a:latin typeface="BMW Group Condensed" panose="020B0606020202020204" pitchFamily="34" charset="0"/>
              </a:rPr>
              <a:t>EPIC: </a:t>
            </a:r>
            <a:r>
              <a:rPr lang="en-US" b="0" dirty="0" smtClean="0"/>
              <a:t>General functions</a:t>
            </a:r>
            <a:endParaRPr lang="en-US" altLang="zh-CN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24613"/>
            <a:ext cx="9852025" cy="331787"/>
          </a:xfrm>
        </p:spPr>
        <p:txBody>
          <a:bodyPr/>
          <a:lstStyle/>
          <a:p>
            <a:pPr algn="l"/>
            <a:r>
              <a:rPr lang="en-GB" noProof="0" smtClean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063288" y="6424613"/>
            <a:ext cx="1128712" cy="331787"/>
          </a:xfrm>
        </p:spPr>
        <p:txBody>
          <a:bodyPr/>
          <a:lstStyle/>
          <a:p>
            <a:r>
              <a:rPr lang="en-US" noProof="0" smtClean="0"/>
              <a:t>Page </a:t>
            </a:r>
            <a:fld id="{AA807A42-CF27-4B84-8583-18EBE418342E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25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92145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think-cell Slide" r:id="rId5" imgW="287" imgH="288" progId="TCLayout.ActiveDocument.1">
                  <p:embed/>
                </p:oleObj>
              </mc:Choice>
              <mc:Fallback>
                <p:oleObj name="think-cell Slide" r:id="rId5" imgW="287" imgH="2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>
              <a:lnSpc>
                <a:spcPts val="2700"/>
              </a:lnSpc>
              <a:spcBef>
                <a:spcPct val="0"/>
              </a:spcBef>
              <a:spcAft>
                <a:spcPct val="0"/>
              </a:spcAft>
            </a:pPr>
            <a:endParaRPr lang="en-US" sz="2600" b="1" u="none" dirty="0" err="1" smtClean="0">
              <a:solidFill>
                <a:srgbClr val="666666"/>
              </a:solidFill>
              <a:latin typeface="BMW Group Condensed" panose="020B0606020202020204" pitchFamily="34" charset="0"/>
              <a:sym typeface="BMW Group Condensed" panose="020B06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EP13-S005-JZ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user, I want to be able to browse products after I applied one in </a:t>
            </a:r>
            <a:r>
              <a:rPr lang="en-US" dirty="0" err="1"/>
              <a:t>eApp</a:t>
            </a:r>
            <a:r>
              <a:rPr lang="en-US" dirty="0"/>
              <a:t>, so that I can see if there is anything </a:t>
            </a:r>
            <a:r>
              <a:rPr lang="en-US" dirty="0" smtClean="0"/>
              <a:t>new.</a:t>
            </a:r>
            <a:endParaRPr lang="en-US" dirty="0"/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</a:rPr>
              <a:t>Assumptions</a:t>
            </a:r>
            <a:r>
              <a:rPr lang="en-US" u="sng" dirty="0">
                <a:solidFill>
                  <a:srgbClr val="00B0F0"/>
                </a:solidFill>
              </a:rPr>
              <a:t>:</a:t>
            </a:r>
          </a:p>
          <a:p>
            <a:r>
              <a:rPr lang="en-US" dirty="0">
                <a:solidFill>
                  <a:srgbClr val="172B4D"/>
                </a:solidFill>
              </a:rPr>
              <a:t>User can continue journey even not in dealer site. </a:t>
            </a:r>
          </a:p>
          <a:p>
            <a:r>
              <a:rPr lang="en-US" dirty="0">
                <a:solidFill>
                  <a:srgbClr val="172B4D"/>
                </a:solidFill>
              </a:rPr>
              <a:t>User would like to apply from their own device</a:t>
            </a:r>
            <a:r>
              <a:rPr lang="en-US" dirty="0" smtClean="0">
                <a:solidFill>
                  <a:srgbClr val="172B4D"/>
                </a:solidFill>
              </a:rPr>
              <a:t>.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User is interested in new products and tends to choose a more suitable one.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</a:rPr>
              <a:t>Pre-Conditions</a:t>
            </a:r>
            <a:r>
              <a:rPr lang="en-US" u="sng" dirty="0">
                <a:solidFill>
                  <a:srgbClr val="00B0F0"/>
                </a:solidFill>
              </a:rPr>
              <a:t>: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The user has applied a product and the process is ongoing.</a:t>
            </a:r>
            <a:endParaRPr lang="en-US" dirty="0">
              <a:solidFill>
                <a:srgbClr val="172B4D"/>
              </a:solidFill>
            </a:endParaRPr>
          </a:p>
          <a:p>
            <a:pPr marL="0" lvl="0" indent="0">
              <a:buNone/>
            </a:pPr>
            <a:r>
              <a:rPr lang="en-US" u="sng" dirty="0" smtClean="0">
                <a:solidFill>
                  <a:srgbClr val="00B0F0"/>
                </a:solidFill>
              </a:rPr>
              <a:t>Acceptance </a:t>
            </a:r>
            <a:r>
              <a:rPr lang="en-US" u="sng" dirty="0">
                <a:solidFill>
                  <a:srgbClr val="00B0F0"/>
                </a:solidFill>
              </a:rPr>
              <a:t>Criteria: 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User can switch between process page and product page at any time.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User can see products, but cannot apply for a new one unless he cancels ongoing one.</a:t>
            </a:r>
            <a:endParaRPr lang="en-US" dirty="0"/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20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2000" dirty="0">
              <a:solidFill>
                <a:srgbClr val="172B4D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83923" y="347183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83923" y="1309379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8" name="Oval 7"/>
          <p:cNvSpPr/>
          <p:nvPr/>
        </p:nvSpPr>
        <p:spPr>
          <a:xfrm>
            <a:off x="9958406" y="347184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958406" y="1309380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24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303845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think-cell Slide" r:id="rId5" imgW="287" imgH="288" progId="TCLayout.ActiveDocument.1">
                  <p:embed/>
                </p:oleObj>
              </mc:Choice>
              <mc:Fallback>
                <p:oleObj name="think-cell Slide" r:id="rId5" imgW="287" imgH="2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>
              <a:lnSpc>
                <a:spcPts val="2700"/>
              </a:lnSpc>
              <a:spcBef>
                <a:spcPct val="0"/>
              </a:spcBef>
              <a:spcAft>
                <a:spcPct val="0"/>
              </a:spcAft>
            </a:pPr>
            <a:endParaRPr lang="en-US" sz="2600" b="1" u="none" dirty="0" err="1" smtClean="0">
              <a:solidFill>
                <a:srgbClr val="666666"/>
              </a:solidFill>
              <a:latin typeface="BMW Group Condensed" panose="020B0606020202020204" pitchFamily="34" charset="0"/>
              <a:sym typeface="BMW Group Condensed" panose="020B06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EP13-S006-JZ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user, I want to be able to cancel my application during process, so that I can quit the application and make other </a:t>
            </a:r>
            <a:r>
              <a:rPr lang="en-US" dirty="0" smtClean="0"/>
              <a:t>decisions.</a:t>
            </a:r>
            <a:endParaRPr lang="en-US" dirty="0"/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</a:rPr>
              <a:t>Assumptions</a:t>
            </a:r>
            <a:r>
              <a:rPr lang="en-US" u="sng" dirty="0">
                <a:solidFill>
                  <a:srgbClr val="00B0F0"/>
                </a:solidFill>
              </a:rPr>
              <a:t>:</a:t>
            </a:r>
          </a:p>
          <a:p>
            <a:r>
              <a:rPr lang="en-US" dirty="0">
                <a:solidFill>
                  <a:srgbClr val="172B4D"/>
                </a:solidFill>
              </a:rPr>
              <a:t>User can continue journey even not in dealer site. </a:t>
            </a:r>
          </a:p>
          <a:p>
            <a:r>
              <a:rPr lang="en-US" dirty="0">
                <a:solidFill>
                  <a:srgbClr val="172B4D"/>
                </a:solidFill>
              </a:rPr>
              <a:t>User would like to apply from their own device</a:t>
            </a:r>
            <a:r>
              <a:rPr lang="en-US" dirty="0" smtClean="0">
                <a:solidFill>
                  <a:srgbClr val="172B4D"/>
                </a:solidFill>
              </a:rPr>
              <a:t>.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User has changed his mind, and wants to cancel the application.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</a:rPr>
              <a:t>Pre-Conditions</a:t>
            </a:r>
            <a:r>
              <a:rPr lang="en-US" u="sng" dirty="0">
                <a:solidFill>
                  <a:srgbClr val="00B0F0"/>
                </a:solidFill>
              </a:rPr>
              <a:t>:</a:t>
            </a:r>
          </a:p>
          <a:p>
            <a:r>
              <a:rPr lang="en-US" dirty="0">
                <a:solidFill>
                  <a:srgbClr val="172B4D"/>
                </a:solidFill>
              </a:rPr>
              <a:t>The user has applied a product and the process is </a:t>
            </a:r>
            <a:r>
              <a:rPr lang="en-US" dirty="0" smtClean="0">
                <a:solidFill>
                  <a:srgbClr val="172B4D"/>
                </a:solidFill>
              </a:rPr>
              <a:t>ongoing.</a:t>
            </a:r>
            <a:endParaRPr lang="en-US" dirty="0">
              <a:solidFill>
                <a:srgbClr val="172B4D"/>
              </a:solidFill>
            </a:endParaRPr>
          </a:p>
          <a:p>
            <a:pPr marL="0" lvl="0" indent="0">
              <a:buNone/>
            </a:pPr>
            <a:r>
              <a:rPr lang="en-US" u="sng" dirty="0" smtClean="0">
                <a:solidFill>
                  <a:srgbClr val="00B0F0"/>
                </a:solidFill>
              </a:rPr>
              <a:t>Acceptance </a:t>
            </a:r>
            <a:r>
              <a:rPr lang="en-US" u="sng" dirty="0">
                <a:solidFill>
                  <a:srgbClr val="00B0F0"/>
                </a:solidFill>
              </a:rPr>
              <a:t>Criteria: 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User can cancel the application at any step.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The application should be terminated in both </a:t>
            </a:r>
            <a:r>
              <a:rPr lang="en-US" dirty="0" err="1" smtClean="0">
                <a:solidFill>
                  <a:srgbClr val="172B4D"/>
                </a:solidFill>
              </a:rPr>
              <a:t>eApp</a:t>
            </a:r>
            <a:r>
              <a:rPr lang="en-US" dirty="0" smtClean="0">
                <a:solidFill>
                  <a:srgbClr val="172B4D"/>
                </a:solidFill>
              </a:rPr>
              <a:t> and DFE.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Notification should be sent to F&amp;I and user himself.</a:t>
            </a:r>
            <a:endParaRPr lang="en-US" dirty="0"/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20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2000" dirty="0">
              <a:solidFill>
                <a:srgbClr val="172B4D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83923" y="347183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83923" y="1309379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8" name="Oval 7"/>
          <p:cNvSpPr/>
          <p:nvPr/>
        </p:nvSpPr>
        <p:spPr>
          <a:xfrm>
            <a:off x="9958406" y="347184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958406" y="1309380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34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044105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think-cell Slide" r:id="rId5" imgW="287" imgH="288" progId="TCLayout.ActiveDocument.1">
                  <p:embed/>
                </p:oleObj>
              </mc:Choice>
              <mc:Fallback>
                <p:oleObj name="think-cell Slide" r:id="rId5" imgW="287" imgH="2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>
              <a:lnSpc>
                <a:spcPts val="2700"/>
              </a:lnSpc>
              <a:spcBef>
                <a:spcPct val="0"/>
              </a:spcBef>
              <a:spcAft>
                <a:spcPct val="0"/>
              </a:spcAft>
            </a:pPr>
            <a:endParaRPr lang="en-US" sz="2600" b="1" u="none" dirty="0" err="1" smtClean="0">
              <a:solidFill>
                <a:srgbClr val="666666"/>
              </a:solidFill>
              <a:latin typeface="BMW Group Condensed" panose="020B0606020202020204" pitchFamily="34" charset="0"/>
              <a:sym typeface="BMW Group Condensed" panose="020B06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ES-S000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Wireframes </a:t>
            </a:r>
            <a:r>
              <a:rPr lang="en-US" altLang="zh-CN" dirty="0" smtClean="0"/>
              <a:t>&amp; Mockups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6" y="1930312"/>
            <a:ext cx="2197641" cy="39088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471" y="1781453"/>
            <a:ext cx="297718" cy="29771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53156" y="5915089"/>
            <a:ext cx="235567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Click Next to SF</a:t>
            </a:r>
            <a:r>
              <a:rPr lang="en-US" sz="18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product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01290" y="5873063"/>
            <a:ext cx="325755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Alert pops</a:t>
            </a:r>
            <a:r>
              <a:rPr lang="en-US" altLang="zh-CN" sz="18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up to show it’s not able for user to go further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3156" y="2287189"/>
            <a:ext cx="2171688" cy="264197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Ongoing process status</a:t>
            </a:r>
            <a:endParaRPr lang="en-US" sz="12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838" y="1930312"/>
            <a:ext cx="2214882" cy="39088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3585954" y="2307673"/>
            <a:ext cx="2171688" cy="264197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Ongoing process status</a:t>
            </a:r>
            <a:endParaRPr lang="en-US" sz="12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567" y="1930312"/>
            <a:ext cx="2214882" cy="39088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0"/>
          <a:srcRect t="20650" b="12051"/>
          <a:stretch/>
        </p:blipFill>
        <p:spPr>
          <a:xfrm>
            <a:off x="6493210" y="2551386"/>
            <a:ext cx="2205596" cy="26257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86549" y="3456576"/>
            <a:ext cx="1910443" cy="1009288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6549" y="3456576"/>
            <a:ext cx="1910443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You can’t proceed</a:t>
            </a:r>
            <a:r>
              <a:rPr lang="en-US" sz="12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as you already have an ongoing process</a:t>
            </a:r>
            <a:endParaRPr lang="en-US" sz="12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686549" y="4145308"/>
            <a:ext cx="1910443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33569" y="4145308"/>
            <a:ext cx="72487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Confirm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0"/>
          <a:srcRect t="20650" b="12051"/>
          <a:stretch/>
        </p:blipFill>
        <p:spPr>
          <a:xfrm>
            <a:off x="3589539" y="2571870"/>
            <a:ext cx="2205596" cy="2625753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510164" y="2307673"/>
            <a:ext cx="2171688" cy="264197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Ongoing process status</a:t>
            </a:r>
            <a:endParaRPr lang="en-US" sz="12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707335" y="1930312"/>
            <a:ext cx="2277835" cy="39088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707335" y="1930312"/>
            <a:ext cx="2277835" cy="377361"/>
          </a:xfrm>
          <a:prstGeom prst="rect">
            <a:avLst/>
          </a:prstGeom>
          <a:solidFill>
            <a:schemeClr val="tx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Status</a:t>
            </a:r>
            <a:endParaRPr lang="en-US" sz="18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" name="Half Frame 30"/>
          <p:cNvSpPr/>
          <p:nvPr/>
        </p:nvSpPr>
        <p:spPr>
          <a:xfrm rot="18833410">
            <a:off x="9853824" y="2032799"/>
            <a:ext cx="172387" cy="172387"/>
          </a:xfrm>
          <a:prstGeom prst="halfFrame">
            <a:avLst>
              <a:gd name="adj1" fmla="val 12659"/>
              <a:gd name="adj2" fmla="val 11281"/>
            </a:avLst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919607" y="2374480"/>
            <a:ext cx="1910443" cy="28231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978131" y="2476188"/>
            <a:ext cx="1735502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Status page layout </a:t>
            </a:r>
            <a:r>
              <a:rPr lang="en-US" altLang="zh-CN" sz="1800" b="0" i="0" u="none" baseline="0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blablabla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818144" y="5339443"/>
            <a:ext cx="2011905" cy="35106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Cancel</a:t>
            </a:r>
            <a:r>
              <a:rPr lang="en-US" sz="16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the application</a:t>
            </a:r>
            <a:endParaRPr lang="en-US" sz="16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36" name="Elbow Connector 35"/>
          <p:cNvCxnSpPr>
            <a:stCxn id="5" idx="0"/>
            <a:endCxn id="30" idx="0"/>
          </p:cNvCxnSpPr>
          <p:nvPr/>
        </p:nvCxnSpPr>
        <p:spPr>
          <a:xfrm rot="5400000" flipH="1" flipV="1">
            <a:off x="6114188" y="-2444875"/>
            <a:ext cx="356877" cy="9107253"/>
          </a:xfrm>
          <a:prstGeom prst="bentConnector3">
            <a:avLst>
              <a:gd name="adj1" fmla="val 164056"/>
            </a:avLst>
          </a:prstGeom>
          <a:ln w="127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1657" y="1332591"/>
            <a:ext cx="585379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Click</a:t>
            </a:r>
            <a:r>
              <a:rPr lang="en-US" altLang="zh-CN" sz="18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the status bar on the top to resume to ongoing process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718707" y="5445579"/>
            <a:ext cx="963386" cy="0"/>
          </a:xfrm>
          <a:prstGeom prst="straightConnector1">
            <a:avLst/>
          </a:prstGeom>
          <a:ln w="127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flipV="1">
            <a:off x="5109060" y="3824715"/>
            <a:ext cx="1593767" cy="1564518"/>
          </a:xfrm>
          <a:prstGeom prst="bentConnector3">
            <a:avLst>
              <a:gd name="adj1" fmla="val 74589"/>
            </a:avLst>
          </a:prstGeom>
          <a:ln w="127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513441" y="5915089"/>
            <a:ext cx="235567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Click Next</a:t>
            </a:r>
          </a:p>
        </p:txBody>
      </p:sp>
    </p:spTree>
    <p:extLst>
      <p:ext uri="{BB962C8B-B14F-4D97-AF65-F5344CB8AC3E}">
        <p14:creationId xmlns:p14="http://schemas.microsoft.com/office/powerpoint/2010/main" val="8259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637197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think-cell Slide" r:id="rId5" imgW="287" imgH="288" progId="TCLayout.ActiveDocument.1">
                  <p:embed/>
                </p:oleObj>
              </mc:Choice>
              <mc:Fallback>
                <p:oleObj name="think-cell Slide" r:id="rId5" imgW="287" imgH="2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>
              <a:lnSpc>
                <a:spcPts val="2700"/>
              </a:lnSpc>
              <a:spcBef>
                <a:spcPct val="0"/>
              </a:spcBef>
              <a:spcAft>
                <a:spcPct val="0"/>
              </a:spcAft>
            </a:pPr>
            <a:endParaRPr lang="en-US" sz="2600" b="1" u="none" dirty="0" err="1" smtClean="0">
              <a:solidFill>
                <a:srgbClr val="666666"/>
              </a:solidFill>
              <a:latin typeface="BMW Group Condensed" panose="020B0606020202020204" pitchFamily="34" charset="0"/>
              <a:sym typeface="BMW Group Condensed" panose="020B06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</a:t>
            </a:r>
            <a:r>
              <a:rPr lang="en-US"/>
              <a:t>: </a:t>
            </a:r>
            <a:r>
              <a:rPr lang="en-US" smtClean="0"/>
              <a:t>EP13-S007-JZ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</a:t>
            </a:r>
            <a:r>
              <a:rPr lang="en-US" dirty="0" err="1"/>
              <a:t>eApp</a:t>
            </a:r>
            <a:r>
              <a:rPr lang="en-US" dirty="0"/>
              <a:t> owner, I want to collect customer feedback, so that I can update the app to satisfy customers </a:t>
            </a:r>
            <a:r>
              <a:rPr lang="en-US" dirty="0" smtClean="0"/>
              <a:t>more.</a:t>
            </a:r>
            <a:endParaRPr lang="en-US" dirty="0"/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</a:rPr>
              <a:t>Assumptions</a:t>
            </a:r>
            <a:r>
              <a:rPr lang="en-US" u="sng" dirty="0">
                <a:solidFill>
                  <a:srgbClr val="00B0F0"/>
                </a:solidFill>
              </a:rPr>
              <a:t>:</a:t>
            </a:r>
          </a:p>
          <a:p>
            <a:r>
              <a:rPr lang="en-US" dirty="0">
                <a:solidFill>
                  <a:srgbClr val="172B4D"/>
                </a:solidFill>
              </a:rPr>
              <a:t>User can continue journey even not in dealer site. </a:t>
            </a:r>
          </a:p>
          <a:p>
            <a:r>
              <a:rPr lang="en-US" dirty="0">
                <a:solidFill>
                  <a:srgbClr val="172B4D"/>
                </a:solidFill>
              </a:rPr>
              <a:t>User would like to </a:t>
            </a:r>
            <a:r>
              <a:rPr lang="en-US" dirty="0" smtClean="0">
                <a:solidFill>
                  <a:srgbClr val="172B4D"/>
                </a:solidFill>
              </a:rPr>
              <a:t>feedback on </a:t>
            </a:r>
            <a:r>
              <a:rPr lang="en-US" dirty="0" err="1" smtClean="0">
                <a:solidFill>
                  <a:srgbClr val="172B4D"/>
                </a:solidFill>
              </a:rPr>
              <a:t>eApp</a:t>
            </a:r>
            <a:r>
              <a:rPr lang="en-US" dirty="0" smtClean="0">
                <a:solidFill>
                  <a:srgbClr val="172B4D"/>
                </a:solidFill>
              </a:rPr>
              <a:t>.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</a:rPr>
              <a:t>Pre-Conditions</a:t>
            </a:r>
            <a:r>
              <a:rPr lang="en-US" u="sng" dirty="0">
                <a:solidFill>
                  <a:srgbClr val="00B0F0"/>
                </a:solidFill>
              </a:rPr>
              <a:t>:</a:t>
            </a:r>
          </a:p>
          <a:p>
            <a:r>
              <a:rPr lang="en-US" altLang="zh-CN" dirty="0" smtClean="0">
                <a:solidFill>
                  <a:srgbClr val="172B4D"/>
                </a:solidFill>
              </a:rPr>
              <a:t>None.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</a:rPr>
              <a:t>Acceptance </a:t>
            </a:r>
            <a:r>
              <a:rPr lang="en-US" u="sng" dirty="0">
                <a:solidFill>
                  <a:srgbClr val="00B0F0"/>
                </a:solidFill>
              </a:rPr>
              <a:t>Criteria: 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User can rate the app, and input comments for feedback.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Admin can see the ratings and feedbacks in backend.</a:t>
            </a:r>
            <a:endParaRPr lang="en-US" dirty="0"/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20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2000" dirty="0">
              <a:solidFill>
                <a:srgbClr val="172B4D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83923" y="347183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83923" y="1309379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8" name="Oval 7"/>
          <p:cNvSpPr/>
          <p:nvPr/>
        </p:nvSpPr>
        <p:spPr>
          <a:xfrm>
            <a:off x="9958406" y="347184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958406" y="1309380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0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ES-S000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Wireframes </a:t>
            </a:r>
            <a:r>
              <a:rPr lang="en-US" altLang="zh-CN" dirty="0" smtClean="0"/>
              <a:t>&amp; Mockups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22" y="1671406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471" y="1781453"/>
            <a:ext cx="297718" cy="29771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600622" y="6251017"/>
            <a:ext cx="262073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Click float icon</a:t>
            </a:r>
            <a:r>
              <a:rPr lang="en-US" sz="18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for </a:t>
            </a:r>
            <a:r>
              <a:rPr lang="en-US" sz="18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feedback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042" y="5773346"/>
            <a:ext cx="355147" cy="3551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cxnSp>
        <p:nvCxnSpPr>
          <p:cNvPr id="13" name="Elbow Connector 12"/>
          <p:cNvCxnSpPr>
            <a:stCxn id="5" idx="3"/>
          </p:cNvCxnSpPr>
          <p:nvPr/>
        </p:nvCxnSpPr>
        <p:spPr>
          <a:xfrm flipV="1">
            <a:off x="5078189" y="3828295"/>
            <a:ext cx="2896106" cy="1442202"/>
          </a:xfrm>
          <a:prstGeom prst="bentConnector3">
            <a:avLst/>
          </a:prstGeom>
          <a:ln w="127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52039" y="6239214"/>
            <a:ext cx="325755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Input user feedback and rate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835" y="5095820"/>
            <a:ext cx="349354" cy="3493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7974295" y="1592026"/>
            <a:ext cx="2851548" cy="466815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7134" y="2187912"/>
            <a:ext cx="2310493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Please</a:t>
            </a:r>
            <a:r>
              <a:rPr lang="en-US" sz="18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rate our app …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5-Point Star 10"/>
          <p:cNvSpPr/>
          <p:nvPr/>
        </p:nvSpPr>
        <p:spPr>
          <a:xfrm>
            <a:off x="8152039" y="2721439"/>
            <a:ext cx="318407" cy="318407"/>
          </a:xfrm>
          <a:prstGeom prst="star5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" name="5-Point Star 15"/>
          <p:cNvSpPr/>
          <p:nvPr/>
        </p:nvSpPr>
        <p:spPr>
          <a:xfrm>
            <a:off x="8678635" y="2721439"/>
            <a:ext cx="318407" cy="318407"/>
          </a:xfrm>
          <a:prstGeom prst="star5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5-Point Star 16"/>
          <p:cNvSpPr/>
          <p:nvPr/>
        </p:nvSpPr>
        <p:spPr>
          <a:xfrm>
            <a:off x="9205231" y="2721439"/>
            <a:ext cx="318407" cy="318407"/>
          </a:xfrm>
          <a:prstGeom prst="star5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5-Point Star 17"/>
          <p:cNvSpPr/>
          <p:nvPr/>
        </p:nvSpPr>
        <p:spPr>
          <a:xfrm>
            <a:off x="9731827" y="2721439"/>
            <a:ext cx="318407" cy="318407"/>
          </a:xfrm>
          <a:prstGeom prst="star5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10258424" y="2721439"/>
            <a:ext cx="318407" cy="318407"/>
          </a:xfrm>
          <a:prstGeom prst="star5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52039" y="3510643"/>
            <a:ext cx="218394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Suggestions to say …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29586" y="4016988"/>
            <a:ext cx="2549300" cy="127832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Blablabla</a:t>
            </a: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…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152038" y="5633126"/>
            <a:ext cx="2526847" cy="257726"/>
          </a:xfrm>
          <a:prstGeom prst="roundRect">
            <a:avLst/>
          </a:prstGeom>
          <a:solidFill>
            <a:srgbClr val="0885C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Submit</a:t>
            </a:r>
            <a:endParaRPr lang="en-US" sz="12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74295" y="1588011"/>
            <a:ext cx="2851548" cy="491160"/>
          </a:xfrm>
          <a:prstGeom prst="rect">
            <a:avLst/>
          </a:prstGeom>
          <a:solidFill>
            <a:schemeClr val="tx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Feedback</a:t>
            </a:r>
            <a:endParaRPr lang="en-US" sz="18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Half Frame 24"/>
          <p:cNvSpPr/>
          <p:nvPr/>
        </p:nvSpPr>
        <p:spPr>
          <a:xfrm rot="18833410">
            <a:off x="8187717" y="1747399"/>
            <a:ext cx="172387" cy="172387"/>
          </a:xfrm>
          <a:prstGeom prst="halfFrame">
            <a:avLst>
              <a:gd name="adj1" fmla="val 12659"/>
              <a:gd name="adj2" fmla="val 11281"/>
            </a:avLst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24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EF-EP-013</a:t>
            </a:r>
            <a:r>
              <a:rPr lang="en-US" dirty="0"/>
              <a:t>: General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</a:t>
            </a:r>
            <a:r>
              <a:rPr lang="en-US" dirty="0" smtClean="0">
                <a:solidFill>
                  <a:srgbClr val="0070C0"/>
                </a:solidFill>
              </a:rPr>
              <a:t>EP13-S001-JZ: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</a:rPr>
              <a:t>As a user, I want to be able to resume from where </a:t>
            </a:r>
            <a:r>
              <a:rPr lang="en-US" dirty="0" err="1">
                <a:solidFill>
                  <a:srgbClr val="172B4D"/>
                </a:solidFill>
              </a:rPr>
              <a:t>i</a:t>
            </a:r>
            <a:r>
              <a:rPr lang="en-US" dirty="0">
                <a:solidFill>
                  <a:srgbClr val="172B4D"/>
                </a:solidFill>
              </a:rPr>
              <a:t> left off, so that </a:t>
            </a:r>
            <a:r>
              <a:rPr lang="en-US" dirty="0" err="1">
                <a:solidFill>
                  <a:srgbClr val="172B4D"/>
                </a:solidFill>
              </a:rPr>
              <a:t>i</a:t>
            </a:r>
            <a:r>
              <a:rPr lang="en-US" dirty="0">
                <a:solidFill>
                  <a:srgbClr val="172B4D"/>
                </a:solidFill>
              </a:rPr>
              <a:t> can continue the application.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</a:t>
            </a:r>
            <a:r>
              <a:rPr lang="en-US" dirty="0" smtClean="0">
                <a:solidFill>
                  <a:srgbClr val="0070C0"/>
                </a:solidFill>
              </a:rPr>
              <a:t>EP13-S002-JZ: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</a:rPr>
              <a:t>As a user, I want the F&amp;I to be able to continue the application process in DFE, so that </a:t>
            </a:r>
            <a:r>
              <a:rPr lang="en-US" dirty="0" err="1">
                <a:solidFill>
                  <a:srgbClr val="172B4D"/>
                </a:solidFill>
              </a:rPr>
              <a:t>i</a:t>
            </a:r>
            <a:r>
              <a:rPr lang="en-US" dirty="0">
                <a:solidFill>
                  <a:srgbClr val="172B4D"/>
                </a:solidFill>
              </a:rPr>
              <a:t> can continue the application.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</a:t>
            </a:r>
            <a:r>
              <a:rPr lang="en-US" dirty="0" smtClean="0">
                <a:solidFill>
                  <a:srgbClr val="0070C0"/>
                </a:solidFill>
              </a:rPr>
              <a:t>EP13-S003-JZ: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</a:rPr>
              <a:t>As an F&amp;I, I want to be able to input information in DFE and sync to </a:t>
            </a:r>
            <a:r>
              <a:rPr lang="en-US" altLang="zh-CN" dirty="0" err="1">
                <a:solidFill>
                  <a:srgbClr val="172B4D"/>
                </a:solidFill>
              </a:rPr>
              <a:t>eApp</a:t>
            </a:r>
            <a:r>
              <a:rPr lang="en-US" dirty="0">
                <a:solidFill>
                  <a:srgbClr val="172B4D"/>
                </a:solidFill>
              </a:rPr>
              <a:t>, so that customer can continue the application on </a:t>
            </a:r>
            <a:r>
              <a:rPr lang="en-US" dirty="0" err="1" smtClean="0">
                <a:solidFill>
                  <a:srgbClr val="172B4D"/>
                </a:solidFill>
              </a:rPr>
              <a:t>eApp</a:t>
            </a:r>
            <a:r>
              <a:rPr lang="en-US" dirty="0" smtClean="0">
                <a:solidFill>
                  <a:srgbClr val="172B4D"/>
                </a:solidFill>
              </a:rPr>
              <a:t>.</a:t>
            </a:r>
            <a:endParaRPr lang="en-US" dirty="0">
              <a:solidFill>
                <a:srgbClr val="172B4D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</a:t>
            </a:r>
            <a:r>
              <a:rPr lang="en-US" dirty="0" smtClean="0">
                <a:solidFill>
                  <a:srgbClr val="0070C0"/>
                </a:solidFill>
              </a:rPr>
              <a:t>EP13-S004-JZ: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</a:rPr>
              <a:t>As a user, I want to be able to get support in </a:t>
            </a:r>
            <a:r>
              <a:rPr lang="en-US" altLang="zh-CN" dirty="0" err="1">
                <a:solidFill>
                  <a:srgbClr val="172B4D"/>
                </a:solidFill>
              </a:rPr>
              <a:t>eApp</a:t>
            </a:r>
            <a:r>
              <a:rPr lang="en-US" dirty="0">
                <a:solidFill>
                  <a:srgbClr val="172B4D"/>
                </a:solidFill>
              </a:rPr>
              <a:t>, so that I can get contact with BMW and get </a:t>
            </a:r>
            <a:r>
              <a:rPr lang="en-US" dirty="0" smtClean="0">
                <a:solidFill>
                  <a:srgbClr val="172B4D"/>
                </a:solidFill>
              </a:rPr>
              <a:t>support. </a:t>
            </a:r>
            <a:endParaRPr lang="en-US" dirty="0">
              <a:solidFill>
                <a:srgbClr val="172B4D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</a:t>
            </a:r>
            <a:r>
              <a:rPr lang="en-US" dirty="0" smtClean="0">
                <a:solidFill>
                  <a:srgbClr val="0070C0"/>
                </a:solidFill>
              </a:rPr>
              <a:t>EP13-S005-JZ: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</a:rPr>
              <a:t>As a user, I want to be able to browse products after I applied one in </a:t>
            </a:r>
            <a:r>
              <a:rPr lang="en-US" altLang="zh-CN" dirty="0" err="1">
                <a:solidFill>
                  <a:srgbClr val="172B4D"/>
                </a:solidFill>
              </a:rPr>
              <a:t>eApp</a:t>
            </a:r>
            <a:r>
              <a:rPr lang="en-US" dirty="0">
                <a:solidFill>
                  <a:srgbClr val="172B4D"/>
                </a:solidFill>
              </a:rPr>
              <a:t>, so that I can see if there is anything </a:t>
            </a:r>
            <a:r>
              <a:rPr lang="en-US" dirty="0" smtClean="0">
                <a:solidFill>
                  <a:srgbClr val="172B4D"/>
                </a:solidFill>
              </a:rPr>
              <a:t>new.</a:t>
            </a:r>
            <a:endParaRPr lang="en-US" dirty="0">
              <a:solidFill>
                <a:srgbClr val="172B4D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</a:t>
            </a:r>
            <a:r>
              <a:rPr lang="en-US" dirty="0" smtClean="0">
                <a:solidFill>
                  <a:srgbClr val="0070C0"/>
                </a:solidFill>
              </a:rPr>
              <a:t>EP13-S006-JZ: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</a:rPr>
              <a:t>As a user, I want to be able to cancel my application during process, so that I can quit the application and make other </a:t>
            </a:r>
            <a:r>
              <a:rPr lang="en-US" dirty="0" smtClean="0">
                <a:solidFill>
                  <a:srgbClr val="172B4D"/>
                </a:solidFill>
              </a:rPr>
              <a:t>decisions.</a:t>
            </a:r>
            <a:endParaRPr lang="en-US" dirty="0">
              <a:solidFill>
                <a:srgbClr val="172B4D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</a:t>
            </a:r>
            <a:r>
              <a:rPr lang="en-US" dirty="0" smtClean="0">
                <a:solidFill>
                  <a:srgbClr val="0070C0"/>
                </a:solidFill>
              </a:rPr>
              <a:t>EP13-S007-JZ: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</a:rPr>
              <a:t>As </a:t>
            </a:r>
            <a:r>
              <a:rPr lang="en-US" dirty="0" err="1">
                <a:solidFill>
                  <a:srgbClr val="172B4D"/>
                </a:solidFill>
              </a:rPr>
              <a:t>eApp</a:t>
            </a:r>
            <a:r>
              <a:rPr lang="en-US" dirty="0">
                <a:solidFill>
                  <a:srgbClr val="172B4D"/>
                </a:solidFill>
              </a:rPr>
              <a:t> owner, I want to collect customer feedback, so that I can update the app to satisfy customers </a:t>
            </a:r>
            <a:r>
              <a:rPr lang="en-US" dirty="0" smtClean="0">
                <a:solidFill>
                  <a:srgbClr val="172B4D"/>
                </a:solidFill>
              </a:rPr>
              <a:t>more.</a:t>
            </a:r>
            <a:endParaRPr lang="en-US" dirty="0">
              <a:solidFill>
                <a:srgbClr val="172B4D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EP13-S001-JZ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user, I want to be able to resume from where </a:t>
            </a:r>
            <a:r>
              <a:rPr lang="en-US" dirty="0" err="1"/>
              <a:t>i</a:t>
            </a:r>
            <a:r>
              <a:rPr lang="en-US" dirty="0"/>
              <a:t> left off, so that </a:t>
            </a:r>
            <a:r>
              <a:rPr lang="en-US" dirty="0" err="1"/>
              <a:t>i</a:t>
            </a:r>
            <a:r>
              <a:rPr lang="en-US" dirty="0"/>
              <a:t> can continue the application.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dirty="0">
                <a:solidFill>
                  <a:srgbClr val="172B4D"/>
                </a:solidFill>
              </a:rPr>
              <a:t>User </a:t>
            </a:r>
            <a:r>
              <a:rPr lang="en-US" dirty="0" smtClean="0">
                <a:solidFill>
                  <a:srgbClr val="172B4D"/>
                </a:solidFill>
              </a:rPr>
              <a:t>can continue journey even not in dealer </a:t>
            </a:r>
            <a:r>
              <a:rPr lang="en-US" dirty="0">
                <a:solidFill>
                  <a:srgbClr val="172B4D"/>
                </a:solidFill>
              </a:rPr>
              <a:t>site. </a:t>
            </a:r>
          </a:p>
          <a:p>
            <a:r>
              <a:rPr lang="en-US" dirty="0">
                <a:solidFill>
                  <a:srgbClr val="172B4D"/>
                </a:solidFill>
              </a:rPr>
              <a:t>User would like to apply from their own device.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dirty="0" smtClean="0">
                <a:solidFill>
                  <a:srgbClr val="172B4D"/>
                </a:solidFill>
                <a:latin typeface="+mj-lt"/>
              </a:rPr>
              <a:t>There can be only one application at the same time.</a:t>
            </a:r>
          </a:p>
          <a:p>
            <a:pPr marL="0" lvl="0" indent="0">
              <a:buNone/>
            </a:pPr>
            <a:r>
              <a:rPr lang="en-US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The application can be resumed with same login user.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The resumed application should contain all information user input for previous steps.</a:t>
            </a:r>
          </a:p>
          <a:p>
            <a:r>
              <a:rPr lang="en-US" dirty="0">
                <a:solidFill>
                  <a:srgbClr val="172B4D"/>
                </a:solidFill>
              </a:rPr>
              <a:t>The application status should be saved and sync to DFE at each </a:t>
            </a:r>
            <a:r>
              <a:rPr lang="en-US" dirty="0" smtClean="0">
                <a:solidFill>
                  <a:srgbClr val="172B4D"/>
                </a:solidFill>
              </a:rPr>
              <a:t>step.</a:t>
            </a:r>
            <a:endParaRPr lang="en-US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83923" y="347183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83923" y="1309379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6" name="Oval 5"/>
          <p:cNvSpPr/>
          <p:nvPr/>
        </p:nvSpPr>
        <p:spPr>
          <a:xfrm>
            <a:off x="9958406" y="347184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958406" y="1309380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9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EP13-S002-JZ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20696" y="1048658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dirty="0"/>
              <a:t>a user, I want the F&amp;I to be able to continue the application process in DFE, so that </a:t>
            </a:r>
            <a:r>
              <a:rPr lang="en-US" dirty="0" err="1"/>
              <a:t>i</a:t>
            </a:r>
            <a:r>
              <a:rPr lang="en-US" dirty="0"/>
              <a:t> can continue the application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00B0F0"/>
                </a:solidFill>
              </a:rPr>
              <a:t>Assumptions:</a:t>
            </a:r>
          </a:p>
          <a:p>
            <a:r>
              <a:rPr lang="en-US" dirty="0">
                <a:solidFill>
                  <a:srgbClr val="172B4D"/>
                </a:solidFill>
              </a:rPr>
              <a:t>User can continue journey even not in dealer site. </a:t>
            </a:r>
          </a:p>
          <a:p>
            <a:r>
              <a:rPr lang="en-US" dirty="0">
                <a:solidFill>
                  <a:srgbClr val="172B4D"/>
                </a:solidFill>
              </a:rPr>
              <a:t>User </a:t>
            </a:r>
            <a:r>
              <a:rPr lang="en-US" dirty="0" smtClean="0">
                <a:solidFill>
                  <a:srgbClr val="172B4D"/>
                </a:solidFill>
              </a:rPr>
              <a:t>may tired of inputting all information.</a:t>
            </a:r>
            <a:endParaRPr lang="en-US" dirty="0">
              <a:solidFill>
                <a:srgbClr val="172B4D"/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00B0F0"/>
                </a:solidFill>
              </a:rPr>
              <a:t>Pre-Conditions:</a:t>
            </a:r>
          </a:p>
          <a:p>
            <a:r>
              <a:rPr lang="en-US" dirty="0">
                <a:solidFill>
                  <a:srgbClr val="172B4D"/>
                </a:solidFill>
              </a:rPr>
              <a:t>There can be only one application at the same </a:t>
            </a:r>
            <a:r>
              <a:rPr lang="en-US" dirty="0" smtClean="0">
                <a:solidFill>
                  <a:srgbClr val="172B4D"/>
                </a:solidFill>
              </a:rPr>
              <a:t>time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User has gone through several steps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There is a button on the page, says “delegate to F&amp;I”</a:t>
            </a:r>
            <a:endParaRPr lang="en-US" dirty="0">
              <a:solidFill>
                <a:srgbClr val="172B4D"/>
              </a:solidFill>
            </a:endParaRPr>
          </a:p>
          <a:p>
            <a:pPr marL="0" lvl="0" indent="0">
              <a:buNone/>
            </a:pPr>
            <a:r>
              <a:rPr lang="en-US" u="sng" dirty="0">
                <a:solidFill>
                  <a:srgbClr val="00B0F0"/>
                </a:solidFill>
              </a:rPr>
              <a:t>Acceptance Criteria: </a:t>
            </a:r>
          </a:p>
          <a:p>
            <a:r>
              <a:rPr lang="en-US" dirty="0">
                <a:solidFill>
                  <a:srgbClr val="172B4D"/>
                </a:solidFill>
              </a:rPr>
              <a:t>The application can be resumed with same </a:t>
            </a:r>
            <a:r>
              <a:rPr lang="en-US" dirty="0" smtClean="0">
                <a:solidFill>
                  <a:srgbClr val="172B4D"/>
                </a:solidFill>
              </a:rPr>
              <a:t>application id</a:t>
            </a:r>
            <a:endParaRPr lang="en-US" dirty="0">
              <a:solidFill>
                <a:srgbClr val="172B4D"/>
              </a:solidFill>
            </a:endParaRPr>
          </a:p>
          <a:p>
            <a:r>
              <a:rPr lang="en-US" dirty="0">
                <a:solidFill>
                  <a:srgbClr val="172B4D"/>
                </a:solidFill>
              </a:rPr>
              <a:t>The resumed application should contain all information user input for previous steps and mapped in DFE</a:t>
            </a:r>
          </a:p>
          <a:p>
            <a:r>
              <a:rPr lang="en-US" dirty="0">
                <a:solidFill>
                  <a:srgbClr val="172B4D"/>
                </a:solidFill>
              </a:rPr>
              <a:t>The application status should be saved and sync to DFE at each step</a:t>
            </a:r>
          </a:p>
          <a:p>
            <a:r>
              <a:rPr lang="en-US" dirty="0">
                <a:solidFill>
                  <a:srgbClr val="172B4D"/>
                </a:solidFill>
              </a:rPr>
              <a:t>PBOC &amp; OCR results are synced to DFE</a:t>
            </a: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20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2000" dirty="0">
              <a:solidFill>
                <a:srgbClr val="172B4D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83923" y="347183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83923" y="1309379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6" name="Oval 5"/>
          <p:cNvSpPr/>
          <p:nvPr/>
        </p:nvSpPr>
        <p:spPr>
          <a:xfrm>
            <a:off x="9958406" y="347184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958406" y="1309380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9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ES-S000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Wireframes </a:t>
            </a:r>
            <a:r>
              <a:rPr lang="en-US" altLang="zh-CN" dirty="0" smtClean="0"/>
              <a:t>&amp; Mockups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471" y="1781453"/>
            <a:ext cx="297718" cy="29771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08361" y="6152554"/>
            <a:ext cx="235567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Customer input in </a:t>
            </a:r>
            <a:r>
              <a:rPr lang="en-US" sz="1800" b="0" i="0" u="none" baseline="0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eApp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4286" y="6152554"/>
            <a:ext cx="325755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Resume on DFE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081" y="2275480"/>
            <a:ext cx="4338516" cy="29434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935" y="1521246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2249875" y="2388933"/>
            <a:ext cx="783772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b="1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北京</a:t>
            </a:r>
            <a:endParaRPr lang="en-US" sz="1800" b="1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08361" y="4631945"/>
            <a:ext cx="783772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525i</a:t>
            </a:r>
            <a:endParaRPr lang="en-US" sz="1800" b="1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67867" y="4631945"/>
            <a:ext cx="932631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100" b="1" dirty="0"/>
              <a:t>M</a:t>
            </a:r>
            <a:r>
              <a:rPr lang="zh-CN" altLang="en-US" sz="1100" b="1" dirty="0"/>
              <a:t>运动套装</a:t>
            </a:r>
            <a:endParaRPr lang="en-US" sz="1800" b="1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22934" y="3133068"/>
            <a:ext cx="2477563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b="1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北京华德宝汽车销售服务有限公司</a:t>
            </a:r>
            <a:endParaRPr lang="en-US" sz="1800" b="1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613322" y="5500505"/>
            <a:ext cx="987878" cy="253093"/>
          </a:xfrm>
          <a:prstGeom prst="roundRect">
            <a:avLst/>
          </a:prstGeom>
          <a:solidFill>
            <a:srgbClr val="0885C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Save</a:t>
            </a:r>
            <a:endParaRPr lang="en-US" sz="12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6" name="Straight Arrow Connector 5"/>
          <p:cNvCxnSpPr>
            <a:stCxn id="11" idx="3"/>
            <a:endCxn id="12" idx="1"/>
          </p:cNvCxnSpPr>
          <p:nvPr/>
        </p:nvCxnSpPr>
        <p:spPr>
          <a:xfrm flipH="1">
            <a:off x="2022935" y="3747189"/>
            <a:ext cx="9137662" cy="68446"/>
          </a:xfrm>
          <a:prstGeom prst="straightConnector1">
            <a:avLst/>
          </a:prstGeom>
          <a:ln w="127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25735" y="3169304"/>
            <a:ext cx="1482342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Click Next to sync</a:t>
            </a:r>
            <a:r>
              <a:rPr lang="en-US" sz="18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to DFE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15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EP13-S003-JZ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an F&amp;I, I want to be able to input information in DFE and sync to </a:t>
            </a:r>
            <a:r>
              <a:rPr lang="en-US" dirty="0" err="1"/>
              <a:t>eApp</a:t>
            </a:r>
            <a:r>
              <a:rPr lang="en-US" dirty="0"/>
              <a:t>, so that customer can continue the application on </a:t>
            </a:r>
            <a:r>
              <a:rPr lang="en-US" dirty="0" err="1" smtClean="0"/>
              <a:t>eApp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</a:rPr>
              <a:t>Assumptions</a:t>
            </a:r>
            <a:r>
              <a:rPr lang="en-US" u="sng" dirty="0">
                <a:solidFill>
                  <a:srgbClr val="00B0F0"/>
                </a:solidFill>
              </a:rPr>
              <a:t>:</a:t>
            </a:r>
          </a:p>
          <a:p>
            <a:r>
              <a:rPr lang="en-US" dirty="0">
                <a:solidFill>
                  <a:srgbClr val="172B4D"/>
                </a:solidFill>
              </a:rPr>
              <a:t>User can continue journey even not in dealer site. </a:t>
            </a:r>
          </a:p>
          <a:p>
            <a:r>
              <a:rPr lang="en-US" dirty="0">
                <a:solidFill>
                  <a:srgbClr val="172B4D"/>
                </a:solidFill>
              </a:rPr>
              <a:t>User would like to apply from their own device.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B0F0"/>
                </a:solidFill>
              </a:rPr>
              <a:t>Pre-Conditions:</a:t>
            </a:r>
          </a:p>
          <a:p>
            <a:r>
              <a:rPr lang="en-US" dirty="0">
                <a:solidFill>
                  <a:srgbClr val="172B4D"/>
                </a:solidFill>
              </a:rPr>
              <a:t>There can be only one application at the same </a:t>
            </a:r>
            <a:r>
              <a:rPr lang="en-US" dirty="0" smtClean="0">
                <a:solidFill>
                  <a:srgbClr val="172B4D"/>
                </a:solidFill>
              </a:rPr>
              <a:t>time.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The </a:t>
            </a:r>
            <a:r>
              <a:rPr lang="en-US" altLang="zh-CN" dirty="0" smtClean="0">
                <a:solidFill>
                  <a:srgbClr val="172B4D"/>
                </a:solidFill>
              </a:rPr>
              <a:t>F&amp;I has finished inputting some information in DFE.</a:t>
            </a:r>
            <a:endParaRPr lang="en-US" dirty="0">
              <a:solidFill>
                <a:srgbClr val="172B4D"/>
              </a:solidFill>
            </a:endParaRPr>
          </a:p>
          <a:p>
            <a:pPr marL="0" lvl="0" indent="0">
              <a:buNone/>
            </a:pPr>
            <a:r>
              <a:rPr lang="en-US" u="sng" dirty="0">
                <a:solidFill>
                  <a:srgbClr val="00B0F0"/>
                </a:solidFill>
              </a:rPr>
              <a:t>Acceptance Criteria: </a:t>
            </a:r>
          </a:p>
          <a:p>
            <a:r>
              <a:rPr lang="en-US" dirty="0">
                <a:solidFill>
                  <a:srgbClr val="172B4D"/>
                </a:solidFill>
              </a:rPr>
              <a:t>The application can be resumed with </a:t>
            </a:r>
            <a:r>
              <a:rPr lang="en-US" dirty="0" smtClean="0">
                <a:solidFill>
                  <a:srgbClr val="172B4D"/>
                </a:solidFill>
              </a:rPr>
              <a:t>any </a:t>
            </a:r>
            <a:r>
              <a:rPr lang="en-US" dirty="0">
                <a:solidFill>
                  <a:srgbClr val="172B4D"/>
                </a:solidFill>
              </a:rPr>
              <a:t>login </a:t>
            </a:r>
            <a:r>
              <a:rPr lang="en-US" dirty="0" smtClean="0">
                <a:solidFill>
                  <a:srgbClr val="172B4D"/>
                </a:solidFill>
              </a:rPr>
              <a:t>user.</a:t>
            </a:r>
            <a:endParaRPr lang="en-US" dirty="0">
              <a:solidFill>
                <a:srgbClr val="172B4D"/>
              </a:solidFill>
            </a:endParaRPr>
          </a:p>
          <a:p>
            <a:r>
              <a:rPr lang="en-US" dirty="0">
                <a:solidFill>
                  <a:srgbClr val="172B4D"/>
                </a:solidFill>
              </a:rPr>
              <a:t>The resumed application should contain all information user input for previous </a:t>
            </a:r>
            <a:r>
              <a:rPr lang="en-US" dirty="0" smtClean="0">
                <a:solidFill>
                  <a:srgbClr val="172B4D"/>
                </a:solidFill>
              </a:rPr>
              <a:t>steps.</a:t>
            </a:r>
            <a:endParaRPr lang="en-US" dirty="0">
              <a:solidFill>
                <a:srgbClr val="172B4D"/>
              </a:solidFill>
            </a:endParaRPr>
          </a:p>
          <a:p>
            <a:r>
              <a:rPr lang="en-US" dirty="0">
                <a:solidFill>
                  <a:srgbClr val="172B4D"/>
                </a:solidFill>
              </a:rPr>
              <a:t>The resumed application should apply to the first user who resumed this application and cannot be </a:t>
            </a:r>
            <a:r>
              <a:rPr lang="en-US" dirty="0" smtClean="0">
                <a:solidFill>
                  <a:srgbClr val="172B4D"/>
                </a:solidFill>
              </a:rPr>
              <a:t>changed.</a:t>
            </a:r>
            <a:endParaRPr lang="en-US" dirty="0">
              <a:solidFill>
                <a:srgbClr val="172B4D"/>
              </a:solidFill>
            </a:endParaRPr>
          </a:p>
          <a:p>
            <a:r>
              <a:rPr lang="en-US" dirty="0">
                <a:solidFill>
                  <a:srgbClr val="172B4D"/>
                </a:solidFill>
              </a:rPr>
              <a:t>The application status should be saved and sync to DFE at each </a:t>
            </a:r>
            <a:r>
              <a:rPr lang="en-US" dirty="0" smtClean="0">
                <a:solidFill>
                  <a:srgbClr val="172B4D"/>
                </a:solidFill>
              </a:rPr>
              <a:t>step.</a:t>
            </a:r>
            <a:endParaRPr lang="en-US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20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2000" dirty="0">
              <a:solidFill>
                <a:srgbClr val="172B4D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83923" y="347183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83923" y="1309379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6" name="Oval 5"/>
          <p:cNvSpPr/>
          <p:nvPr/>
        </p:nvSpPr>
        <p:spPr>
          <a:xfrm>
            <a:off x="9958406" y="347184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958406" y="1309380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83923" y="2271575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958406" y="2271576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30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ES-S000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Wireframes </a:t>
            </a:r>
            <a:r>
              <a:rPr lang="en-US" altLang="zh-CN" dirty="0" smtClean="0"/>
              <a:t>&amp; Mockups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471" y="1781453"/>
            <a:ext cx="297718" cy="29771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410080" y="6203034"/>
            <a:ext cx="235567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F&amp;I input in DEF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11243" y="6188529"/>
            <a:ext cx="325755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Resume on </a:t>
            </a:r>
            <a:r>
              <a:rPr lang="en-US" altLang="zh-CN" sz="1800" b="0" i="0" u="none" baseline="0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eApp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60" y="2217954"/>
            <a:ext cx="4338516" cy="29434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148" y="1393821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8196088" y="2261508"/>
            <a:ext cx="783772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b="1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北京</a:t>
            </a:r>
            <a:endParaRPr lang="en-US" sz="1800" b="1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54574" y="4504520"/>
            <a:ext cx="783772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525i</a:t>
            </a:r>
            <a:endParaRPr lang="en-US" sz="1800" b="1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14080" y="4504520"/>
            <a:ext cx="932631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100" b="1" dirty="0"/>
              <a:t>M</a:t>
            </a:r>
            <a:r>
              <a:rPr lang="zh-CN" altLang="en-US" sz="1100" b="1" dirty="0"/>
              <a:t>运动套装</a:t>
            </a:r>
            <a:endParaRPr lang="en-US" sz="1800" b="1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69147" y="3005643"/>
            <a:ext cx="2477563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b="1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北京华德宝汽车销售服务有限公司</a:t>
            </a:r>
            <a:endParaRPr lang="en-US" sz="1800" b="1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906486" y="5388292"/>
            <a:ext cx="987878" cy="253093"/>
          </a:xfrm>
          <a:prstGeom prst="roundRect">
            <a:avLst/>
          </a:prstGeom>
          <a:solidFill>
            <a:srgbClr val="0885C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Save</a:t>
            </a:r>
            <a:endParaRPr lang="en-US" sz="12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6" name="Straight Arrow Connector 5"/>
          <p:cNvCxnSpPr>
            <a:stCxn id="11" idx="3"/>
            <a:endCxn id="12" idx="1"/>
          </p:cNvCxnSpPr>
          <p:nvPr/>
        </p:nvCxnSpPr>
        <p:spPr>
          <a:xfrm flipV="1">
            <a:off x="5757176" y="3688210"/>
            <a:ext cx="2211972" cy="1453"/>
          </a:xfrm>
          <a:prstGeom prst="straightConnector1">
            <a:avLst/>
          </a:prstGeom>
          <a:ln w="127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70171" y="3005643"/>
            <a:ext cx="1482342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Click Save to sync</a:t>
            </a:r>
            <a:r>
              <a:rPr lang="en-US" sz="18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to </a:t>
            </a:r>
            <a:r>
              <a:rPr lang="en-US" sz="1800" b="0" i="0" u="none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eApp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think-cell Slide" r:id="rId5" imgW="287" imgH="288" progId="TCLayout.ActiveDocument.1">
                  <p:embed/>
                </p:oleObj>
              </mc:Choice>
              <mc:Fallback>
                <p:oleObj name="think-cell Slide" r:id="rId5" imgW="287" imgH="2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>
              <a:lnSpc>
                <a:spcPts val="2700"/>
              </a:lnSpc>
              <a:spcBef>
                <a:spcPct val="0"/>
              </a:spcBef>
              <a:spcAft>
                <a:spcPct val="0"/>
              </a:spcAft>
            </a:pPr>
            <a:endParaRPr lang="en-US" sz="2600" b="1" u="none" dirty="0" err="1" smtClean="0">
              <a:solidFill>
                <a:srgbClr val="666666"/>
              </a:solidFill>
              <a:latin typeface="BMW Group Condensed" panose="020B0606020202020204" pitchFamily="34" charset="0"/>
              <a:sym typeface="BMW Group Condensed" panose="020B06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EP13-S004-JZ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</a:rPr>
              <a:t>As a user, I want to be able to get support in </a:t>
            </a:r>
            <a:r>
              <a:rPr lang="en-US" altLang="zh-CN" dirty="0" err="1">
                <a:solidFill>
                  <a:srgbClr val="172B4D"/>
                </a:solidFill>
              </a:rPr>
              <a:t>eApp</a:t>
            </a:r>
            <a:r>
              <a:rPr lang="en-US" dirty="0">
                <a:solidFill>
                  <a:srgbClr val="172B4D"/>
                </a:solidFill>
              </a:rPr>
              <a:t>, so that I can get contact with BMW and get support. </a:t>
            </a:r>
            <a:endParaRPr lang="en-US" dirty="0"/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</a:rPr>
              <a:t>Assumptions</a:t>
            </a:r>
            <a:r>
              <a:rPr lang="en-US" u="sng" dirty="0">
                <a:solidFill>
                  <a:srgbClr val="00B0F0"/>
                </a:solidFill>
              </a:rPr>
              <a:t>:</a:t>
            </a:r>
          </a:p>
          <a:p>
            <a:r>
              <a:rPr lang="en-US" dirty="0">
                <a:solidFill>
                  <a:srgbClr val="172B4D"/>
                </a:solidFill>
              </a:rPr>
              <a:t>User can continue journey even not in dealer site. </a:t>
            </a:r>
          </a:p>
          <a:p>
            <a:r>
              <a:rPr lang="en-US" dirty="0">
                <a:solidFill>
                  <a:srgbClr val="172B4D"/>
                </a:solidFill>
              </a:rPr>
              <a:t>User would like to apply from their own device</a:t>
            </a:r>
            <a:r>
              <a:rPr lang="en-US" dirty="0" smtClean="0">
                <a:solidFill>
                  <a:srgbClr val="172B4D"/>
                </a:solidFill>
              </a:rPr>
              <a:t>.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User is having some questions.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</a:rPr>
              <a:t>Pre-Conditions</a:t>
            </a:r>
            <a:r>
              <a:rPr lang="en-US" u="sng" dirty="0">
                <a:solidFill>
                  <a:srgbClr val="00B0F0"/>
                </a:solidFill>
              </a:rPr>
              <a:t>: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None</a:t>
            </a:r>
          </a:p>
          <a:p>
            <a:pPr marL="0" lvl="0" indent="0">
              <a:buNone/>
            </a:pPr>
            <a:r>
              <a:rPr lang="en-US" u="sng" dirty="0" smtClean="0">
                <a:solidFill>
                  <a:srgbClr val="00B0F0"/>
                </a:solidFill>
              </a:rPr>
              <a:t>Acceptance </a:t>
            </a:r>
            <a:r>
              <a:rPr lang="en-US" u="sng" dirty="0">
                <a:solidFill>
                  <a:srgbClr val="00B0F0"/>
                </a:solidFill>
              </a:rPr>
              <a:t>Criteria: 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User can directly call BMW hotline in </a:t>
            </a:r>
            <a:r>
              <a:rPr lang="en-US" dirty="0" err="1" smtClean="0">
                <a:solidFill>
                  <a:srgbClr val="172B4D"/>
                </a:solidFill>
              </a:rPr>
              <a:t>eApp</a:t>
            </a:r>
            <a:r>
              <a:rPr lang="en-US" dirty="0" smtClean="0">
                <a:solidFill>
                  <a:srgbClr val="172B4D"/>
                </a:solidFill>
              </a:rPr>
              <a:t>.</a:t>
            </a:r>
            <a:endParaRPr lang="en-US" dirty="0"/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20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2000" dirty="0">
              <a:solidFill>
                <a:srgbClr val="172B4D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83923" y="347183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83923" y="1309379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8" name="Oval 7"/>
          <p:cNvSpPr/>
          <p:nvPr/>
        </p:nvSpPr>
        <p:spPr>
          <a:xfrm>
            <a:off x="9958406" y="347184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958406" y="1309380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47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ES-S000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Wireframes </a:t>
            </a:r>
            <a:r>
              <a:rPr lang="en-US" altLang="zh-CN" dirty="0" smtClean="0"/>
              <a:t>&amp; Mockups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22" y="1671406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471" y="1781453"/>
            <a:ext cx="297718" cy="29771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24844" y="6260184"/>
            <a:ext cx="235567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Click float icon</a:t>
            </a:r>
            <a:r>
              <a:rPr lang="en-US" sz="18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for help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042" y="5773346"/>
            <a:ext cx="355147" cy="3551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295" y="1583872"/>
            <a:ext cx="2524976" cy="4488845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7" idx="3"/>
            <a:endCxn id="9" idx="1"/>
          </p:cNvCxnSpPr>
          <p:nvPr/>
        </p:nvCxnSpPr>
        <p:spPr>
          <a:xfrm flipV="1">
            <a:off x="5078189" y="3828295"/>
            <a:ext cx="2896106" cy="2122625"/>
          </a:xfrm>
          <a:prstGeom prst="bentConnector3">
            <a:avLst/>
          </a:prstGeom>
          <a:ln w="127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11243" y="6188529"/>
            <a:ext cx="325755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Call out on cellphone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9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TD9T8EvQVu0_ppd1IUB0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3PxABQTQEejI78jM5ryo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arpTiuFRzmVr55Vo7Etf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arpTiuFRzmVr55Vo7Etf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3PxABQTQEejI78jM5ryo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MW Group 16:9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CCCC"/>
        </a:solidFill>
        <a:ln w="9525">
          <a:solidFill>
            <a:srgbClr val="CCCCCC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BMWGroup_FS_BMW+MINI+RR_Zusatzbegriff_E_16zu9.pptx" id="{84844328-F1CC-4A35-9085-C869E2533542}" vid="{09338282-BEEE-4034-A323-258CEF5B501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4">
      <a:majorFont>
        <a:latin typeface="BMW Group"/>
        <a:ea typeface=""/>
        <a:cs typeface=""/>
      </a:majorFont>
      <a:minorFont>
        <a:latin typeface="BMW Group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BMWGroup_FS_BMW+MINI+RR_E_16zu9</Template>
  <TotalTime>0</TotalTime>
  <Words>1201</Words>
  <Application>Microsoft Office PowerPoint</Application>
  <PresentationFormat>Widescreen</PresentationFormat>
  <Paragraphs>185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BMW Type Global Pro Regular</vt:lpstr>
      <vt:lpstr>Arial</vt:lpstr>
      <vt:lpstr>BMW Group</vt:lpstr>
      <vt:lpstr>BMW Group Condensed</vt:lpstr>
      <vt:lpstr>BMW Group Condensed Bold</vt:lpstr>
      <vt:lpstr>BMW Group Light</vt:lpstr>
      <vt:lpstr>Symbol</vt:lpstr>
      <vt:lpstr>BMW Group 16:9</vt:lpstr>
      <vt:lpstr>think-cell Slide</vt:lpstr>
      <vt:lpstr>PowerPoint Presentation</vt:lpstr>
      <vt:lpstr>EF-EP-013: General functions</vt:lpstr>
      <vt:lpstr>Story ID: EP13-S001-JZ:</vt:lpstr>
      <vt:lpstr>Story ID: EP13-S002-JZ:</vt:lpstr>
      <vt:lpstr>Story ID: ES-S000 </vt:lpstr>
      <vt:lpstr>Story ID: EP13-S003-JZ: </vt:lpstr>
      <vt:lpstr>Story ID: ES-S000 </vt:lpstr>
      <vt:lpstr>Story ID: EP13-S004-JZ: </vt:lpstr>
      <vt:lpstr>Story ID: ES-S000 </vt:lpstr>
      <vt:lpstr>Story ID: EP13-S005-JZ: </vt:lpstr>
      <vt:lpstr>Story ID: EP13-S006-JZ: </vt:lpstr>
      <vt:lpstr>Story ID: ES-S000 </vt:lpstr>
      <vt:lpstr>Story ID: EP13-S007-JZ: </vt:lpstr>
      <vt:lpstr>Story ID: ES-S000 </vt:lpstr>
    </vt:vector>
  </TitlesOfParts>
  <Company>BMW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Befelein Maximilian, SF3-CN-M</dc:creator>
  <cp:lastModifiedBy>Zhu Jichao, FG-CN-2</cp:lastModifiedBy>
  <cp:revision>220</cp:revision>
  <dcterms:created xsi:type="dcterms:W3CDTF">2017-04-27T07:24:45Z</dcterms:created>
  <dcterms:modified xsi:type="dcterms:W3CDTF">2018-10-31T04:08:50Z</dcterms:modified>
</cp:coreProperties>
</file>