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6"/>
          <p:cNvSpPr>
            <a:spLocks noGrp="1"/>
          </p:cNvSpPr>
          <p:nvPr>
            <p:ph type="pic" sz="quarter" idx="19"/>
          </p:nvPr>
        </p:nvSpPr>
        <p:spPr>
          <a:xfrm>
            <a:off x="-9843" y="-6669"/>
            <a:ext cx="12204066" cy="6868059"/>
          </a:xfrm>
          <a:custGeom>
            <a:avLst/>
            <a:gdLst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0 w 9144000"/>
              <a:gd name="connsiteY6" fmla="*/ 5159495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190500 w 9144000"/>
              <a:gd name="connsiteY6" fmla="*/ 4493539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23891 w 9144000"/>
              <a:gd name="connsiteY5" fmla="*/ 562818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71516 w 9144000"/>
              <a:gd name="connsiteY5" fmla="*/ 5818461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319166 w 9144000"/>
              <a:gd name="connsiteY5" fmla="*/ 5847002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300116 w 9144000"/>
              <a:gd name="connsiteY5" fmla="*/ 5942139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22210 w 9144000"/>
              <a:gd name="connsiteY5" fmla="*/ 592870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894012 w 9144000"/>
              <a:gd name="connsiteY3" fmla="*/ 6818497 h 6849836"/>
              <a:gd name="connsiteX4" fmla="*/ 3500070 w 9144000"/>
              <a:gd name="connsiteY4" fmla="*/ 6849836 h 6849836"/>
              <a:gd name="connsiteX5" fmla="*/ 6022210 w 9144000"/>
              <a:gd name="connsiteY5" fmla="*/ 592870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18497"/>
              <a:gd name="connsiteX1" fmla="*/ 9144000 w 9144000"/>
              <a:gd name="connsiteY1" fmla="*/ 0 h 6818497"/>
              <a:gd name="connsiteX2" fmla="*/ 9144000 w 9144000"/>
              <a:gd name="connsiteY2" fmla="*/ 4928377 h 6818497"/>
              <a:gd name="connsiteX3" fmla="*/ 3894012 w 9144000"/>
              <a:gd name="connsiteY3" fmla="*/ 6818497 h 6818497"/>
              <a:gd name="connsiteX4" fmla="*/ 3701776 w 9144000"/>
              <a:gd name="connsiteY4" fmla="*/ 6702094 h 6818497"/>
              <a:gd name="connsiteX5" fmla="*/ 6022210 w 9144000"/>
              <a:gd name="connsiteY5" fmla="*/ 5928708 h 6818497"/>
              <a:gd name="connsiteX6" fmla="*/ 9525 w 9144000"/>
              <a:gd name="connsiteY6" fmla="*/ 4769436 h 6818497"/>
              <a:gd name="connsiteX7" fmla="*/ 0 w 9144000"/>
              <a:gd name="connsiteY7" fmla="*/ 0 h 6818497"/>
              <a:gd name="connsiteX0" fmla="*/ 0 w 9144000"/>
              <a:gd name="connsiteY0" fmla="*/ 0 h 6818498"/>
              <a:gd name="connsiteX1" fmla="*/ 9144000 w 9144000"/>
              <a:gd name="connsiteY1" fmla="*/ 0 h 6818498"/>
              <a:gd name="connsiteX2" fmla="*/ 9144000 w 9144000"/>
              <a:gd name="connsiteY2" fmla="*/ 4928377 h 6818498"/>
              <a:gd name="connsiteX3" fmla="*/ 3894012 w 9144000"/>
              <a:gd name="connsiteY3" fmla="*/ 6818497 h 6818498"/>
              <a:gd name="connsiteX4" fmla="*/ 3688329 w 9144000"/>
              <a:gd name="connsiteY4" fmla="*/ 6818498 h 6818498"/>
              <a:gd name="connsiteX5" fmla="*/ 6022210 w 9144000"/>
              <a:gd name="connsiteY5" fmla="*/ 5928708 h 6818498"/>
              <a:gd name="connsiteX6" fmla="*/ 9525 w 9144000"/>
              <a:gd name="connsiteY6" fmla="*/ 4769436 h 6818498"/>
              <a:gd name="connsiteX7" fmla="*/ 0 w 9144000"/>
              <a:gd name="connsiteY7" fmla="*/ 0 h 6818498"/>
              <a:gd name="connsiteX0" fmla="*/ 0 w 9144000"/>
              <a:gd name="connsiteY0" fmla="*/ 0 h 6818498"/>
              <a:gd name="connsiteX1" fmla="*/ 9144000 w 9144000"/>
              <a:gd name="connsiteY1" fmla="*/ 0 h 6818498"/>
              <a:gd name="connsiteX2" fmla="*/ 9144000 w 9144000"/>
              <a:gd name="connsiteY2" fmla="*/ 4842754 h 6818498"/>
              <a:gd name="connsiteX3" fmla="*/ 3894012 w 9144000"/>
              <a:gd name="connsiteY3" fmla="*/ 6818497 h 6818498"/>
              <a:gd name="connsiteX4" fmla="*/ 3688329 w 9144000"/>
              <a:gd name="connsiteY4" fmla="*/ 6818498 h 6818498"/>
              <a:gd name="connsiteX5" fmla="*/ 6022210 w 9144000"/>
              <a:gd name="connsiteY5" fmla="*/ 5928708 h 6818498"/>
              <a:gd name="connsiteX6" fmla="*/ 9525 w 9144000"/>
              <a:gd name="connsiteY6" fmla="*/ 4769436 h 6818498"/>
              <a:gd name="connsiteX7" fmla="*/ 0 w 9144000"/>
              <a:gd name="connsiteY7" fmla="*/ 0 h 6818498"/>
              <a:gd name="connsiteX0" fmla="*/ 0 w 9144000"/>
              <a:gd name="connsiteY0" fmla="*/ 0 h 6847039"/>
              <a:gd name="connsiteX1" fmla="*/ 9144000 w 9144000"/>
              <a:gd name="connsiteY1" fmla="*/ 28541 h 6847039"/>
              <a:gd name="connsiteX2" fmla="*/ 9144000 w 9144000"/>
              <a:gd name="connsiteY2" fmla="*/ 4871295 h 6847039"/>
              <a:gd name="connsiteX3" fmla="*/ 3894012 w 9144000"/>
              <a:gd name="connsiteY3" fmla="*/ 6847038 h 6847039"/>
              <a:gd name="connsiteX4" fmla="*/ 3688329 w 9144000"/>
              <a:gd name="connsiteY4" fmla="*/ 6847039 h 6847039"/>
              <a:gd name="connsiteX5" fmla="*/ 6022210 w 9144000"/>
              <a:gd name="connsiteY5" fmla="*/ 5957249 h 6847039"/>
              <a:gd name="connsiteX6" fmla="*/ 9525 w 9144000"/>
              <a:gd name="connsiteY6" fmla="*/ 4797977 h 6847039"/>
              <a:gd name="connsiteX7" fmla="*/ 0 w 9144000"/>
              <a:gd name="connsiteY7" fmla="*/ 0 h 6847039"/>
              <a:gd name="connsiteX0" fmla="*/ 0 w 9144000"/>
              <a:gd name="connsiteY0" fmla="*/ 9514 h 6856553"/>
              <a:gd name="connsiteX1" fmla="*/ 9134475 w 9144000"/>
              <a:gd name="connsiteY1" fmla="*/ 0 h 6856553"/>
              <a:gd name="connsiteX2" fmla="*/ 9144000 w 9144000"/>
              <a:gd name="connsiteY2" fmla="*/ 4880809 h 6856553"/>
              <a:gd name="connsiteX3" fmla="*/ 3894012 w 9144000"/>
              <a:gd name="connsiteY3" fmla="*/ 6856552 h 6856553"/>
              <a:gd name="connsiteX4" fmla="*/ 3688329 w 9144000"/>
              <a:gd name="connsiteY4" fmla="*/ 6856553 h 6856553"/>
              <a:gd name="connsiteX5" fmla="*/ 6022210 w 9144000"/>
              <a:gd name="connsiteY5" fmla="*/ 5966763 h 6856553"/>
              <a:gd name="connsiteX6" fmla="*/ 9525 w 9144000"/>
              <a:gd name="connsiteY6" fmla="*/ 4807491 h 6856553"/>
              <a:gd name="connsiteX7" fmla="*/ 0 w 9144000"/>
              <a:gd name="connsiteY7" fmla="*/ 9514 h 6856553"/>
              <a:gd name="connsiteX0" fmla="*/ 3810 w 9147810"/>
              <a:gd name="connsiteY0" fmla="*/ 9514 h 6856553"/>
              <a:gd name="connsiteX1" fmla="*/ 9138285 w 9147810"/>
              <a:gd name="connsiteY1" fmla="*/ 0 h 6856553"/>
              <a:gd name="connsiteX2" fmla="*/ 9147810 w 9147810"/>
              <a:gd name="connsiteY2" fmla="*/ 4880809 h 6856553"/>
              <a:gd name="connsiteX3" fmla="*/ 3897822 w 9147810"/>
              <a:gd name="connsiteY3" fmla="*/ 6856552 h 6856553"/>
              <a:gd name="connsiteX4" fmla="*/ 3692139 w 9147810"/>
              <a:gd name="connsiteY4" fmla="*/ 6856553 h 6856553"/>
              <a:gd name="connsiteX5" fmla="*/ 6026020 w 9147810"/>
              <a:gd name="connsiteY5" fmla="*/ 5966763 h 6856553"/>
              <a:gd name="connsiteX6" fmla="*/ 0 w 9147810"/>
              <a:gd name="connsiteY6" fmla="*/ 4807491 h 6856553"/>
              <a:gd name="connsiteX7" fmla="*/ 3810 w 9147810"/>
              <a:gd name="connsiteY7" fmla="*/ 9514 h 6856553"/>
              <a:gd name="connsiteX0" fmla="*/ 3810 w 9147810"/>
              <a:gd name="connsiteY0" fmla="*/ 11417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6026020 w 9147810"/>
              <a:gd name="connsiteY5" fmla="*/ 5968666 h 6858456"/>
              <a:gd name="connsiteX6" fmla="*/ 0 w 9147810"/>
              <a:gd name="connsiteY6" fmla="*/ 4809394 h 6858456"/>
              <a:gd name="connsiteX7" fmla="*/ 3810 w 9147810"/>
              <a:gd name="connsiteY7" fmla="*/ 11417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6026020 w 9147810"/>
              <a:gd name="connsiteY5" fmla="*/ 5968666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4806088 w 9147810"/>
              <a:gd name="connsiteY5" fmla="*/ 624090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4806088 w 9147810"/>
              <a:gd name="connsiteY5" fmla="*/ 624090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83046 w 9147810"/>
              <a:gd name="connsiteY5" fmla="*/ 638141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4099333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4120115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62780"/>
              <a:gd name="connsiteX1" fmla="*/ 9145905 w 9147810"/>
              <a:gd name="connsiteY1" fmla="*/ 0 h 6862780"/>
              <a:gd name="connsiteX2" fmla="*/ 9147810 w 9147810"/>
              <a:gd name="connsiteY2" fmla="*/ 4615799 h 6862780"/>
              <a:gd name="connsiteX3" fmla="*/ 4300470 w 9147810"/>
              <a:gd name="connsiteY3" fmla="*/ 6862780 h 6862780"/>
              <a:gd name="connsiteX4" fmla="*/ 4120115 w 9147810"/>
              <a:gd name="connsiteY4" fmla="*/ 6858456 h 6862780"/>
              <a:gd name="connsiteX5" fmla="*/ 5096494 w 9147810"/>
              <a:gd name="connsiteY5" fmla="*/ 6381414 h 6862780"/>
              <a:gd name="connsiteX6" fmla="*/ 0 w 9147810"/>
              <a:gd name="connsiteY6" fmla="*/ 4976248 h 6862780"/>
              <a:gd name="connsiteX7" fmla="*/ 3810 w 9147810"/>
              <a:gd name="connsiteY7" fmla="*/ 3806 h 6862780"/>
              <a:gd name="connsiteX0" fmla="*/ 3810 w 9147810"/>
              <a:gd name="connsiteY0" fmla="*/ 3806 h 6862780"/>
              <a:gd name="connsiteX1" fmla="*/ 9145905 w 9147810"/>
              <a:gd name="connsiteY1" fmla="*/ 0 h 6862780"/>
              <a:gd name="connsiteX2" fmla="*/ 9147810 w 9147810"/>
              <a:gd name="connsiteY2" fmla="*/ 4615799 h 6862780"/>
              <a:gd name="connsiteX3" fmla="*/ 4300470 w 9147810"/>
              <a:gd name="connsiteY3" fmla="*/ 6862780 h 6862780"/>
              <a:gd name="connsiteX4" fmla="*/ 4120115 w 9147810"/>
              <a:gd name="connsiteY4" fmla="*/ 6862262 h 6862780"/>
              <a:gd name="connsiteX5" fmla="*/ 5096494 w 9147810"/>
              <a:gd name="connsiteY5" fmla="*/ 6381414 h 6862780"/>
              <a:gd name="connsiteX6" fmla="*/ 0 w 9147810"/>
              <a:gd name="connsiteY6" fmla="*/ 4976248 h 6862780"/>
              <a:gd name="connsiteX7" fmla="*/ 3810 w 9147810"/>
              <a:gd name="connsiteY7" fmla="*/ 3806 h 6862780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59600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61979 h 6862262"/>
              <a:gd name="connsiteX7" fmla="*/ 3810 w 9147810"/>
              <a:gd name="connsiteY7" fmla="*/ 3806 h 6862262"/>
              <a:gd name="connsiteX0" fmla="*/ 3810 w 9147810"/>
              <a:gd name="connsiteY0" fmla="*/ 3806 h 6858975"/>
              <a:gd name="connsiteX1" fmla="*/ 9145905 w 9147810"/>
              <a:gd name="connsiteY1" fmla="*/ 0 h 6858975"/>
              <a:gd name="connsiteX2" fmla="*/ 9147810 w 9147810"/>
              <a:gd name="connsiteY2" fmla="*/ 4615799 h 6858975"/>
              <a:gd name="connsiteX3" fmla="*/ 4300470 w 9147810"/>
              <a:gd name="connsiteY3" fmla="*/ 6858975 h 6858975"/>
              <a:gd name="connsiteX4" fmla="*/ 4186195 w 9147810"/>
              <a:gd name="connsiteY4" fmla="*/ 6855127 h 6858975"/>
              <a:gd name="connsiteX5" fmla="*/ 5175076 w 9147810"/>
              <a:gd name="connsiteY5" fmla="*/ 6398063 h 6858975"/>
              <a:gd name="connsiteX6" fmla="*/ 0 w 9147810"/>
              <a:gd name="connsiteY6" fmla="*/ 4961979 h 6858975"/>
              <a:gd name="connsiteX7" fmla="*/ 3810 w 9147810"/>
              <a:gd name="connsiteY7" fmla="*/ 3806 h 6858975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300470 w 9147810"/>
              <a:gd name="connsiteY3" fmla="*/ 6858975 h 6859884"/>
              <a:gd name="connsiteX4" fmla="*/ 4177266 w 9147810"/>
              <a:gd name="connsiteY4" fmla="*/ 6859884 h 6859884"/>
              <a:gd name="connsiteX5" fmla="*/ 5175076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75076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80435 w 9147810"/>
              <a:gd name="connsiteY5" fmla="*/ 6395685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80838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5480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2024 w 9146024"/>
              <a:gd name="connsiteY0" fmla="*/ 3806 h 6859884"/>
              <a:gd name="connsiteX1" fmla="*/ 9144119 w 9146024"/>
              <a:gd name="connsiteY1" fmla="*/ 0 h 6859884"/>
              <a:gd name="connsiteX2" fmla="*/ 9146024 w 9146024"/>
              <a:gd name="connsiteY2" fmla="*/ 4615799 h 6859884"/>
              <a:gd name="connsiteX3" fmla="*/ 4284397 w 9146024"/>
              <a:gd name="connsiteY3" fmla="*/ 6858975 h 6859884"/>
              <a:gd name="connsiteX4" fmla="*/ 4173694 w 9146024"/>
              <a:gd name="connsiteY4" fmla="*/ 6859884 h 6859884"/>
              <a:gd name="connsiteX5" fmla="*/ 5176863 w 9146024"/>
              <a:gd name="connsiteY5" fmla="*/ 6398063 h 6859884"/>
              <a:gd name="connsiteX6" fmla="*/ 0 w 9146024"/>
              <a:gd name="connsiteY6" fmla="*/ 4961980 h 6859884"/>
              <a:gd name="connsiteX7" fmla="*/ 2024 w 9146024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5480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59602 h 6859884"/>
              <a:gd name="connsiteX7" fmla="*/ 3810 w 9147810"/>
              <a:gd name="connsiteY7" fmla="*/ 3806 h 6859884"/>
              <a:gd name="connsiteX0" fmla="*/ 7382 w 9151382"/>
              <a:gd name="connsiteY0" fmla="*/ 3806 h 6859884"/>
              <a:gd name="connsiteX1" fmla="*/ 9149477 w 9151382"/>
              <a:gd name="connsiteY1" fmla="*/ 0 h 6859884"/>
              <a:gd name="connsiteX2" fmla="*/ 9151382 w 9151382"/>
              <a:gd name="connsiteY2" fmla="*/ 4615799 h 6859884"/>
              <a:gd name="connsiteX3" fmla="*/ 4289755 w 9151382"/>
              <a:gd name="connsiteY3" fmla="*/ 6858975 h 6859884"/>
              <a:gd name="connsiteX4" fmla="*/ 4179052 w 9151382"/>
              <a:gd name="connsiteY4" fmla="*/ 6859884 h 6859884"/>
              <a:gd name="connsiteX5" fmla="*/ 5182221 w 9151382"/>
              <a:gd name="connsiteY5" fmla="*/ 6398063 h 6859884"/>
              <a:gd name="connsiteX6" fmla="*/ 0 w 9151382"/>
              <a:gd name="connsiteY6" fmla="*/ 4961982 h 6859884"/>
              <a:gd name="connsiteX7" fmla="*/ 7382 w 9151382"/>
              <a:gd name="connsiteY7" fmla="*/ 3806 h 6859884"/>
              <a:gd name="connsiteX0" fmla="*/ 2024 w 9151382"/>
              <a:gd name="connsiteY0" fmla="*/ 3806 h 6859884"/>
              <a:gd name="connsiteX1" fmla="*/ 9149477 w 9151382"/>
              <a:gd name="connsiteY1" fmla="*/ 0 h 6859884"/>
              <a:gd name="connsiteX2" fmla="*/ 9151382 w 9151382"/>
              <a:gd name="connsiteY2" fmla="*/ 4615799 h 6859884"/>
              <a:gd name="connsiteX3" fmla="*/ 4289755 w 9151382"/>
              <a:gd name="connsiteY3" fmla="*/ 6858975 h 6859884"/>
              <a:gd name="connsiteX4" fmla="*/ 4179052 w 9151382"/>
              <a:gd name="connsiteY4" fmla="*/ 6859884 h 6859884"/>
              <a:gd name="connsiteX5" fmla="*/ 5182221 w 9151382"/>
              <a:gd name="connsiteY5" fmla="*/ 6398063 h 6859884"/>
              <a:gd name="connsiteX6" fmla="*/ 0 w 9151382"/>
              <a:gd name="connsiteY6" fmla="*/ 4961982 h 6859884"/>
              <a:gd name="connsiteX7" fmla="*/ 2024 w 9151382"/>
              <a:gd name="connsiteY7" fmla="*/ 3806 h 6859884"/>
              <a:gd name="connsiteX0" fmla="*/ 2024 w 9153049"/>
              <a:gd name="connsiteY0" fmla="*/ 3806 h 6859884"/>
              <a:gd name="connsiteX1" fmla="*/ 9153049 w 9153049"/>
              <a:gd name="connsiteY1" fmla="*/ 0 h 6859884"/>
              <a:gd name="connsiteX2" fmla="*/ 9151382 w 9153049"/>
              <a:gd name="connsiteY2" fmla="*/ 4615799 h 6859884"/>
              <a:gd name="connsiteX3" fmla="*/ 4289755 w 9153049"/>
              <a:gd name="connsiteY3" fmla="*/ 6858975 h 6859884"/>
              <a:gd name="connsiteX4" fmla="*/ 4179052 w 9153049"/>
              <a:gd name="connsiteY4" fmla="*/ 6859884 h 6859884"/>
              <a:gd name="connsiteX5" fmla="*/ 5182221 w 9153049"/>
              <a:gd name="connsiteY5" fmla="*/ 6398063 h 6859884"/>
              <a:gd name="connsiteX6" fmla="*/ 0 w 9153049"/>
              <a:gd name="connsiteY6" fmla="*/ 4961982 h 6859884"/>
              <a:gd name="connsiteX7" fmla="*/ 2024 w 9153049"/>
              <a:gd name="connsiteY7" fmla="*/ 3806 h 685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53049" h="6859884">
                <a:moveTo>
                  <a:pt x="2024" y="3806"/>
                </a:moveTo>
                <a:lnTo>
                  <a:pt x="9153049" y="0"/>
                </a:lnTo>
                <a:cubicBezTo>
                  <a:pt x="9152493" y="1538600"/>
                  <a:pt x="9151938" y="3077199"/>
                  <a:pt x="9151382" y="4615799"/>
                </a:cubicBezTo>
                <a:lnTo>
                  <a:pt x="4289755" y="6858975"/>
                </a:lnTo>
                <a:lnTo>
                  <a:pt x="4179052" y="6859884"/>
                </a:lnTo>
                <a:lnTo>
                  <a:pt x="5182221" y="6398063"/>
                </a:lnTo>
                <a:lnTo>
                  <a:pt x="0" y="4961982"/>
                </a:lnTo>
                <a:cubicBezTo>
                  <a:pt x="0" y="3242150"/>
                  <a:pt x="2024" y="1723638"/>
                  <a:pt x="2024" y="3806"/>
                </a:cubicBez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square" tIns="540000" bIns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pic>
        <p:nvPicPr>
          <p:cNvPr id="10" name="Bild 8" descr="BMWMINIRR_5fbg Kopie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70" y="6137292"/>
            <a:ext cx="1724211" cy="36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8948" y="269622"/>
            <a:ext cx="11224685" cy="10925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None/>
              <a:defRPr sz="4000" b="1" cap="all" baseline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</a:t>
            </a:r>
            <a:br>
              <a:rPr lang="en-US" noProof="0" dirty="0"/>
            </a:br>
            <a:r>
              <a:rPr lang="en-US" noProof="0" dirty="0"/>
              <a:t>Double-Line Headline.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8" y="1386804"/>
            <a:ext cx="1122468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  <a:defRPr sz="2000" b="1" cap="all" baseline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</a:t>
            </a:r>
            <a:r>
              <a:rPr lang="en-US" noProof="0" dirty="0" err="1"/>
              <a:t>Subheadline</a:t>
            </a:r>
            <a:r>
              <a:rPr lang="en-US" noProof="0" dirty="0"/>
              <a:t>.</a:t>
            </a:r>
          </a:p>
        </p:txBody>
      </p:sp>
      <p:sp>
        <p:nvSpPr>
          <p:cNvPr id="18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92111" y="5431512"/>
            <a:ext cx="1620000" cy="3194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  <a:defRPr lang="de-DE" sz="1100" b="1" i="0" baseline="0" dirty="0" smtClean="0">
                <a:latin typeface="BMW Group Condensed Bold"/>
                <a:ea typeface="BMW Type Global Pro Regular" pitchFamily="2" charset="0"/>
                <a:cs typeface="BMW Group Condensed Bold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</a:pPr>
            <a:r>
              <a:rPr lang="de-DE" dirty="0"/>
              <a:t>Department | Date</a:t>
            </a:r>
          </a:p>
        </p:txBody>
      </p:sp>
      <p:pic>
        <p:nvPicPr>
          <p:cNvPr id="21" name="Bild 7" descr="WortmarkeBMWGROUP Kopie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10" y="5927742"/>
            <a:ext cx="757731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fik 2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52" y="5927742"/>
            <a:ext cx="1154481" cy="3600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91291" y="6282548"/>
            <a:ext cx="2230445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de-DE" sz="1300" dirty="0">
                <a:solidFill>
                  <a:srgbClr val="000000"/>
                </a:solidFill>
                <a:latin typeface="BMW Group Light" pitchFamily="2" charset="0"/>
                <a:cs typeface="BMW Group Light" pitchFamily="2" charset="0"/>
              </a:rPr>
              <a:t>Financial Services</a:t>
            </a:r>
          </a:p>
        </p:txBody>
      </p:sp>
    </p:spTree>
    <p:extLst>
      <p:ext uri="{BB962C8B-B14F-4D97-AF65-F5344CB8AC3E}">
        <p14:creationId xmlns:p14="http://schemas.microsoft.com/office/powerpoint/2010/main" val="539104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">
          <p15:clr>
            <a:srgbClr val="FBAE40"/>
          </p15:clr>
        </p15:guide>
        <p15:guide id="2" pos="7384">
          <p15:clr>
            <a:srgbClr val="FBAE40"/>
          </p15:clr>
        </p15:guide>
        <p15:guide id="3" orient="horz" pos="3752">
          <p15:clr>
            <a:srgbClr val="FBAE40"/>
          </p15:clr>
        </p15:guide>
        <p15:guide id="4" orient="horz" pos="210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488948" y="1413936"/>
            <a:ext cx="5486400" cy="260616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4"/>
          </p:nvPr>
        </p:nvSpPr>
        <p:spPr>
          <a:xfrm>
            <a:off x="6193368" y="1413936"/>
            <a:ext cx="5520267" cy="260616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Subject | Department | Date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/>
              <a:t>Page </a:t>
            </a:r>
            <a:fld id="{AA807A42-CF27-4B84-8583-18EBE41834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7"/>
          </p:nvPr>
        </p:nvSpPr>
        <p:spPr>
          <a:xfrm>
            <a:off x="488948" y="4183352"/>
            <a:ext cx="5486400" cy="1938048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6193368" y="4191000"/>
            <a:ext cx="5520267" cy="1930400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0291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orient="horz" pos="663">
          <p15:clr>
            <a:srgbClr val="FBAE40"/>
          </p15:clr>
        </p15:guide>
        <p15:guide id="3" orient="horz" pos="890">
          <p15:clr>
            <a:srgbClr val="FBAE40"/>
          </p15:clr>
        </p15:guide>
        <p15:guide id="4" orient="horz" pos="3858">
          <p15:clr>
            <a:srgbClr val="FBAE40"/>
          </p15:clr>
        </p15:guide>
        <p15:guide id="5" pos="3896">
          <p15:clr>
            <a:srgbClr val="FBAE40"/>
          </p15:clr>
        </p15:guide>
        <p15:guide id="6" pos="301">
          <p15:clr>
            <a:srgbClr val="FBAE40"/>
          </p15:clr>
        </p15:guide>
        <p15:guide id="7" pos="7384">
          <p15:clr>
            <a:srgbClr val="FBAE40"/>
          </p15:clr>
        </p15:guide>
        <p15:guide id="8" pos="3768">
          <p15:clr>
            <a:srgbClr val="FBAE40"/>
          </p15:clr>
        </p15:guide>
        <p15:guide id="9" orient="horz" pos="4042">
          <p15:clr>
            <a:srgbClr val="FBAE40"/>
          </p15:clr>
        </p15:guide>
        <p15:guide id="10" orient="horz" pos="4260">
          <p15:clr>
            <a:srgbClr val="FBAE40"/>
          </p15:clr>
        </p15:guide>
        <p15:guide id="11" orient="horz" pos="2636">
          <p15:clr>
            <a:srgbClr val="FBAE40"/>
          </p15:clr>
        </p15:guide>
        <p15:guide id="12" orient="horz" pos="25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488950" y="1413936"/>
            <a:ext cx="3578577" cy="1675641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4"/>
          </p:nvPr>
        </p:nvSpPr>
        <p:spPr>
          <a:xfrm>
            <a:off x="4295424" y="1413936"/>
            <a:ext cx="3584221" cy="1683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35"/>
          </p:nvPr>
        </p:nvSpPr>
        <p:spPr>
          <a:xfrm>
            <a:off x="8134521" y="1413936"/>
            <a:ext cx="3579112" cy="168329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 algn="l"/>
            <a:r>
              <a:rPr lang="en-GB"/>
              <a:t>Subject | Department | Date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en-US"/>
              <a:t>Page </a:t>
            </a:r>
            <a:fld id="{AA807A42-CF27-4B84-8583-18EBE41834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488950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39"/>
          </p:nvPr>
        </p:nvSpPr>
        <p:spPr>
          <a:xfrm>
            <a:off x="4301070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40"/>
          </p:nvPr>
        </p:nvSpPr>
        <p:spPr>
          <a:xfrm>
            <a:off x="8135058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4361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orient="horz" pos="663">
          <p15:clr>
            <a:srgbClr val="FBAE40"/>
          </p15:clr>
        </p15:guide>
        <p15:guide id="3" orient="horz" pos="890">
          <p15:clr>
            <a:srgbClr val="FBAE40"/>
          </p15:clr>
        </p15:guide>
        <p15:guide id="4" orient="horz" pos="3858">
          <p15:clr>
            <a:srgbClr val="FBAE40"/>
          </p15:clr>
        </p15:guide>
        <p15:guide id="5" orient="horz" pos="4042">
          <p15:clr>
            <a:srgbClr val="FBAE40"/>
          </p15:clr>
        </p15:guide>
        <p15:guide id="6" orient="horz" pos="4260">
          <p15:clr>
            <a:srgbClr val="FBAE40"/>
          </p15:clr>
        </p15:guide>
        <p15:guide id="7" pos="7384">
          <p15:clr>
            <a:srgbClr val="FBAE40"/>
          </p15:clr>
        </p15:guide>
        <p15:guide id="8" pos="301">
          <p15:clr>
            <a:srgbClr val="FBAE40"/>
          </p15:clr>
        </p15:guide>
        <p15:guide id="9" pos="5120">
          <p15:clr>
            <a:srgbClr val="FBAE40"/>
          </p15:clr>
        </p15:guide>
        <p15:guide id="10" pos="4968">
          <p15:clr>
            <a:srgbClr val="FBAE40"/>
          </p15:clr>
        </p15:guide>
        <p15:guide id="11" pos="2704">
          <p15:clr>
            <a:srgbClr val="FBAE40"/>
          </p15:clr>
        </p15:guide>
        <p15:guide id="12" pos="256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88950" y="1413936"/>
            <a:ext cx="2619020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3352802" y="1413936"/>
            <a:ext cx="2617423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32"/>
          </p:nvPr>
        </p:nvSpPr>
        <p:spPr>
          <a:xfrm>
            <a:off x="6220182" y="1413936"/>
            <a:ext cx="2619020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9096213" y="1413936"/>
            <a:ext cx="2617423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pPr algn="l"/>
            <a:r>
              <a:rPr lang="en-GB"/>
              <a:t>Subject | Department | Date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en-US"/>
              <a:t>Page </a:t>
            </a:r>
            <a:fld id="{AA807A42-CF27-4B84-8583-18EBE41834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488948" y="2895604"/>
            <a:ext cx="2619021" cy="3225799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39"/>
          </p:nvPr>
        </p:nvSpPr>
        <p:spPr>
          <a:xfrm>
            <a:off x="3352803" y="2895604"/>
            <a:ext cx="2619021" cy="3225799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dirty="0" smtClean="0">
                <a:solidFill>
                  <a:srgbClr val="404040"/>
                </a:solidFill>
              </a:defRPr>
            </a:lvl1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40"/>
          </p:nvPr>
        </p:nvSpPr>
        <p:spPr>
          <a:xfrm>
            <a:off x="6220180" y="2887134"/>
            <a:ext cx="2619021" cy="3234266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41"/>
          </p:nvPr>
        </p:nvSpPr>
        <p:spPr>
          <a:xfrm>
            <a:off x="9094612" y="2887134"/>
            <a:ext cx="2619021" cy="3234266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9110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orient="horz" pos="663">
          <p15:clr>
            <a:srgbClr val="FBAE40"/>
          </p15:clr>
        </p15:guide>
        <p15:guide id="3" orient="horz" pos="890">
          <p15:clr>
            <a:srgbClr val="FBAE40"/>
          </p15:clr>
        </p15:guide>
        <p15:guide id="4" orient="horz" pos="3858">
          <p15:clr>
            <a:srgbClr val="FBAE40"/>
          </p15:clr>
        </p15:guide>
        <p15:guide id="5" orient="horz" pos="4042">
          <p15:clr>
            <a:srgbClr val="FBAE40"/>
          </p15:clr>
        </p15:guide>
        <p15:guide id="6" orient="horz" pos="4260">
          <p15:clr>
            <a:srgbClr val="FBAE40"/>
          </p15:clr>
        </p15:guide>
        <p15:guide id="7" pos="301">
          <p15:clr>
            <a:srgbClr val="FBAE40"/>
          </p15:clr>
        </p15:guide>
        <p15:guide id="8" pos="7384">
          <p15:clr>
            <a:srgbClr val="FBAE40"/>
          </p15:clr>
        </p15:guide>
        <p15:guide id="9" pos="1960">
          <p15:clr>
            <a:srgbClr val="FBAE40"/>
          </p15:clr>
        </p15:guide>
        <p15:guide id="10" pos="2112">
          <p15:clr>
            <a:srgbClr val="FBAE40"/>
          </p15:clr>
        </p15:guide>
        <p15:guide id="11" pos="3768">
          <p15:clr>
            <a:srgbClr val="FBAE40"/>
          </p15:clr>
        </p15:guide>
        <p15:guide id="12" pos="3912">
          <p15:clr>
            <a:srgbClr val="FBAE40"/>
          </p15:clr>
        </p15:guide>
        <p15:guide id="13" pos="5564">
          <p15:clr>
            <a:srgbClr val="FBAE40"/>
          </p15:clr>
        </p15:guide>
        <p15:guide id="14" pos="5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n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6204657" y="1413933"/>
            <a:ext cx="5508976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" y="1413933"/>
            <a:ext cx="5971817" cy="4715934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720000" rIns="0" bIns="0" rtlCol="0" anchor="ctr" anchorCtr="0">
            <a:noAutofit/>
          </a:bodyPr>
          <a:lstStyle>
            <a:lvl1pPr algn="ctr">
              <a:buFontTx/>
              <a:buNone/>
              <a:defRPr lang="en-US" sz="20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en-GB"/>
              <a:t>Subject | Department | Date</a:t>
            </a:r>
            <a:endParaRPr lang="en-GB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/>
              <a:t>Page </a:t>
            </a:r>
            <a:fld id="{AA807A42-CF27-4B84-8583-18EBE418342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6381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orient="horz" pos="663">
          <p15:clr>
            <a:srgbClr val="FBAE40"/>
          </p15:clr>
        </p15:guide>
        <p15:guide id="3" orient="horz" pos="890">
          <p15:clr>
            <a:srgbClr val="FBAE40"/>
          </p15:clr>
        </p15:guide>
        <p15:guide id="4" orient="horz" pos="3858">
          <p15:clr>
            <a:srgbClr val="FBAE40"/>
          </p15:clr>
        </p15:guide>
        <p15:guide id="5" orient="horz" pos="4042">
          <p15:clr>
            <a:srgbClr val="FBAE40"/>
          </p15:clr>
        </p15:guide>
        <p15:guide id="6" orient="horz" pos="4260">
          <p15:clr>
            <a:srgbClr val="FBAE40"/>
          </p15:clr>
        </p15:guide>
        <p15:guide id="7" pos="301">
          <p15:clr>
            <a:srgbClr val="FBAE40"/>
          </p15:clr>
        </p15:guide>
        <p15:guide id="8" pos="7384">
          <p15:clr>
            <a:srgbClr val="FBAE40"/>
          </p15:clr>
        </p15:guide>
        <p15:guide id="9" pos="3768">
          <p15:clr>
            <a:srgbClr val="FBAE40"/>
          </p15:clr>
        </p15:guide>
        <p15:guide id="10" pos="39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 without Dividing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 baseline="0"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50051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4622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">
          <p15:clr>
            <a:srgbClr val="FBAE40"/>
          </p15:clr>
        </p15:guide>
        <p15:guide id="2" pos="7384">
          <p15:clr>
            <a:srgbClr val="FBAE40"/>
          </p15:clr>
        </p15:guide>
        <p15:guide id="3" orient="horz" pos="216">
          <p15:clr>
            <a:srgbClr val="FBAE40"/>
          </p15:clr>
        </p15:guide>
        <p15:guide id="4" orient="horz" pos="663">
          <p15:clr>
            <a:srgbClr val="FBAE40"/>
          </p15:clr>
        </p15:guide>
        <p15:guide id="5" orient="horz" pos="890">
          <p15:clr>
            <a:srgbClr val="FBAE40"/>
          </p15:clr>
        </p15:guide>
        <p15:guide id="6" orient="horz" pos="3858">
          <p15:clr>
            <a:srgbClr val="FBAE40"/>
          </p15:clr>
        </p15:guide>
        <p15:guide id="7" orient="horz" pos="4260">
          <p15:clr>
            <a:srgbClr val="FBAE40"/>
          </p15:clr>
        </p15:guide>
        <p15:guide id="8" orient="horz" pos="404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 dirty="0"/>
              <a:t>Subject | Department | Date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Page </a:t>
            </a:r>
            <a:fld id="{AA807A42-CF27-4B84-8583-18EBE41834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5678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  <p15:guide id="2" orient="horz" pos="216">
          <p15:clr>
            <a:srgbClr val="FBAE40"/>
          </p15:clr>
        </p15:guide>
        <p15:guide id="3" orient="horz" pos="888">
          <p15:clr>
            <a:srgbClr val="FBAE40"/>
          </p15:clr>
        </p15:guide>
        <p15:guide id="4" orient="horz" pos="3840">
          <p15:clr>
            <a:srgbClr val="FBAE40"/>
          </p15:clr>
        </p15:guide>
        <p15:guide id="5" orient="horz" pos="4042">
          <p15:clr>
            <a:srgbClr val="FBAE40"/>
          </p15:clr>
        </p15:guide>
        <p15:guide id="6" orient="horz" pos="4260">
          <p15:clr>
            <a:srgbClr val="FBAE40"/>
          </p15:clr>
        </p15:guide>
        <p15:guide id="7" pos="301">
          <p15:clr>
            <a:srgbClr val="FBAE40"/>
          </p15:clr>
        </p15:guide>
        <p15:guide id="8" pos="738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Subject | Department | Date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Page </a:t>
            </a:r>
            <a:fld id="{AA807A42-CF27-4B84-8583-18EBE41834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5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rgbClr val="E4E8EE"/>
              </a:gs>
            </a:gsLst>
            <a:lin ang="166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4322170"/>
            <a:ext cx="12191496" cy="253583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00" y="5927742"/>
            <a:ext cx="1154478" cy="359999"/>
          </a:xfrm>
          <a:prstGeom prst="rect">
            <a:avLst/>
          </a:prstGeom>
        </p:spPr>
      </p:pic>
      <p:sp>
        <p:nvSpPr>
          <p:cNvPr id="1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8948" y="1799485"/>
            <a:ext cx="11224685" cy="10925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9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Headline.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8" y="2916667"/>
            <a:ext cx="1122468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</a:t>
            </a:r>
            <a:r>
              <a:rPr lang="en-US" noProof="0" dirty="0" err="1"/>
              <a:t>Subheadline</a:t>
            </a:r>
            <a:r>
              <a:rPr lang="en-US" noProof="0" dirty="0"/>
              <a:t>.</a:t>
            </a:r>
          </a:p>
        </p:txBody>
      </p:sp>
      <p:pic>
        <p:nvPicPr>
          <p:cNvPr id="14" name="Bild 8" descr="BMWMINIRR_5fbg Kopie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70" y="6137292"/>
            <a:ext cx="1724211" cy="36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92111" y="5431512"/>
            <a:ext cx="1620000" cy="3194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  <a:defRPr lang="de-DE" sz="1100" b="1" i="0" baseline="0" dirty="0" smtClean="0">
                <a:latin typeface="BMW Group Condensed Bold"/>
                <a:ea typeface="BMW Type Global Pro Regular" pitchFamily="2" charset="0"/>
                <a:cs typeface="BMW Group Condensed Bold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</a:pPr>
            <a:r>
              <a:rPr lang="de-DE" dirty="0"/>
              <a:t>Department | Date</a:t>
            </a:r>
          </a:p>
        </p:txBody>
      </p:sp>
      <p:pic>
        <p:nvPicPr>
          <p:cNvPr id="13" name="Bild 7" descr="WortmarkeBMWGROUP Kopie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10" y="5927742"/>
            <a:ext cx="757731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feld 14"/>
          <p:cNvSpPr txBox="1"/>
          <p:nvPr userDrawn="1"/>
        </p:nvSpPr>
        <p:spPr>
          <a:xfrm>
            <a:off x="391291" y="6282548"/>
            <a:ext cx="2230445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de-DE" sz="1300" dirty="0">
                <a:solidFill>
                  <a:srgbClr val="000000"/>
                </a:solidFill>
                <a:latin typeface="BMW Group Light" pitchFamily="2" charset="0"/>
                <a:cs typeface="BMW Group Light" pitchFamily="2" charset="0"/>
              </a:rPr>
              <a:t>Financial Services</a:t>
            </a:r>
          </a:p>
        </p:txBody>
      </p:sp>
    </p:spTree>
    <p:extLst>
      <p:ext uri="{BB962C8B-B14F-4D97-AF65-F5344CB8AC3E}">
        <p14:creationId xmlns:p14="http://schemas.microsoft.com/office/powerpoint/2010/main" val="22329062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79">
          <p15:clr>
            <a:srgbClr val="FBAE40"/>
          </p15:clr>
        </p15:guide>
        <p15:guide id="2" orient="horz" pos="1128">
          <p15:clr>
            <a:srgbClr val="FBAE40"/>
          </p15:clr>
        </p15:guide>
        <p15:guide id="3" orient="horz" pos="3544">
          <p15:clr>
            <a:srgbClr val="FBAE40"/>
          </p15:clr>
        </p15:guide>
        <p15:guide id="4" orient="horz" pos="1832">
          <p15:clr>
            <a:srgbClr val="FBAE40"/>
          </p15:clr>
        </p15:guide>
        <p15:guide id="5" pos="301">
          <p15:clr>
            <a:srgbClr val="FBAE40"/>
          </p15:clr>
        </p15:guide>
        <p15:guide id="6" pos="7384">
          <p15:clr>
            <a:srgbClr val="FBAE40"/>
          </p15:clr>
        </p15:guide>
        <p15:guide id="7" orient="horz" pos="37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8"/>
          <p:cNvSpPr/>
          <p:nvPr userDrawn="1"/>
        </p:nvSpPr>
        <p:spPr>
          <a:xfrm>
            <a:off x="0" y="0"/>
            <a:ext cx="12192000" cy="62949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rgbClr val="E4E8EE"/>
              </a:gs>
            </a:gsLst>
            <a:lin ang="166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pic>
        <p:nvPicPr>
          <p:cNvPr id="16" name="Bild 10" descr="Next_100_Years_Signet.png"/>
          <p:cNvPicPr>
            <a:picLocks noChangeAspect="1"/>
          </p:cNvPicPr>
          <p:nvPr userDrawn="1"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0" t="31947" r="48537" b="3"/>
          <a:stretch/>
        </p:blipFill>
        <p:spPr>
          <a:xfrm>
            <a:off x="4664261" y="1"/>
            <a:ext cx="7527739" cy="6330218"/>
          </a:xfrm>
          <a:prstGeom prst="rect">
            <a:avLst/>
          </a:prstGeom>
        </p:spPr>
      </p:pic>
      <p:sp>
        <p:nvSpPr>
          <p:cNvPr id="8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9" y="1412875"/>
            <a:ext cx="2989019" cy="9246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ts val="7200"/>
              </a:lnSpc>
              <a:spcBef>
                <a:spcPts val="0"/>
              </a:spcBef>
              <a:buNone/>
              <a:defRPr sz="72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01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8948" y="2362896"/>
            <a:ext cx="11224685" cy="54886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Chapter.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GB"/>
              <a:t>Subject | Department | Date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Page </a:t>
            </a:r>
            <a:fld id="{AA807A42-CF27-4B84-8583-18EBE41834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110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36">
          <p15:clr>
            <a:srgbClr val="FBAE40"/>
          </p15:clr>
        </p15:guide>
        <p15:guide id="2" orient="horz" pos="887">
          <p15:clr>
            <a:srgbClr val="FBAE40"/>
          </p15:clr>
        </p15:guide>
        <p15:guide id="3" pos="7384">
          <p15:clr>
            <a:srgbClr val="FBAE40"/>
          </p15:clr>
        </p15:guide>
        <p15:guide id="4" pos="30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 baseline="0"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/>
              <a:t>Subject | Department | Date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/>
              <a:t>Page </a:t>
            </a:r>
            <a:fld id="{AA807A42-CF27-4B84-8583-18EBE41834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026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">
          <p15:clr>
            <a:srgbClr val="FBAE40"/>
          </p15:clr>
        </p15:guide>
        <p15:guide id="2" pos="7384">
          <p15:clr>
            <a:srgbClr val="FBAE40"/>
          </p15:clr>
        </p15:guide>
        <p15:guide id="3" orient="horz" pos="216">
          <p15:clr>
            <a:srgbClr val="FBAE40"/>
          </p15:clr>
        </p15:guide>
        <p15:guide id="4" orient="horz" pos="663">
          <p15:clr>
            <a:srgbClr val="FBAE40"/>
          </p15:clr>
        </p15:guide>
        <p15:guide id="5" orient="horz" pos="890">
          <p15:clr>
            <a:srgbClr val="FBAE40"/>
          </p15:clr>
        </p15:guide>
        <p15:guide id="6" orient="horz" pos="3858">
          <p15:clr>
            <a:srgbClr val="FBAE40"/>
          </p15:clr>
        </p15:guide>
        <p15:guide id="7" orient="horz" pos="4260">
          <p15:clr>
            <a:srgbClr val="FBAE40"/>
          </p15:clr>
        </p15:guide>
        <p15:guide id="8" orient="horz" pos="404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11"/>
          <p:cNvPicPr>
            <a:picLocks noChangeAspect="1"/>
          </p:cNvPicPr>
          <p:nvPr userDrawn="1"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56" t="46096" r="-1521" b="2091"/>
          <a:stretch/>
        </p:blipFill>
        <p:spPr>
          <a:xfrm>
            <a:off x="-9832" y="0"/>
            <a:ext cx="6028267" cy="629390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/>
              <a:t>Subject | Department | Date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/>
              <a:t>Page </a:t>
            </a:r>
            <a:fld id="{AA807A42-CF27-4B84-8583-18EBE418342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0182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orient="horz" pos="663">
          <p15:clr>
            <a:srgbClr val="FBAE40"/>
          </p15:clr>
        </p15:guide>
        <p15:guide id="3" orient="horz" pos="890">
          <p15:clr>
            <a:srgbClr val="FBAE40"/>
          </p15:clr>
        </p15:guide>
        <p15:guide id="4" orient="horz" pos="3858">
          <p15:clr>
            <a:srgbClr val="FBAE40"/>
          </p15:clr>
        </p15:guide>
        <p15:guide id="5" orient="horz" pos="4042">
          <p15:clr>
            <a:srgbClr val="FBAE40"/>
          </p15:clr>
        </p15:guide>
        <p15:guide id="6" orient="horz" pos="4260">
          <p15:clr>
            <a:srgbClr val="FBAE40"/>
          </p15:clr>
        </p15:guide>
        <p15:guide id="7" pos="301">
          <p15:clr>
            <a:srgbClr val="FBAE40"/>
          </p15:clr>
        </p15:guide>
        <p15:guide id="8" pos="738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488948" y="1413933"/>
            <a:ext cx="5486400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6193368" y="1413933"/>
            <a:ext cx="5520267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algn="l"/>
            <a:r>
              <a:rPr lang="en-GB"/>
              <a:t>Subject | Department | Date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US"/>
              <a:t>Page </a:t>
            </a:r>
            <a:fld id="{AA807A42-CF27-4B84-8583-18EBE41834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1787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orient="horz" pos="663">
          <p15:clr>
            <a:srgbClr val="FBAE40"/>
          </p15:clr>
        </p15:guide>
        <p15:guide id="3" orient="horz" pos="890">
          <p15:clr>
            <a:srgbClr val="FBAE40"/>
          </p15:clr>
        </p15:guide>
        <p15:guide id="4" orient="horz" pos="3858">
          <p15:clr>
            <a:srgbClr val="FBAE40"/>
          </p15:clr>
        </p15:guide>
        <p15:guide id="5" orient="horz" pos="4042">
          <p15:clr>
            <a:srgbClr val="FBAE40"/>
          </p15:clr>
        </p15:guide>
        <p15:guide id="6" orient="horz" pos="4260">
          <p15:clr>
            <a:srgbClr val="FBAE40"/>
          </p15:clr>
        </p15:guide>
        <p15:guide id="7" pos="3896">
          <p15:clr>
            <a:srgbClr val="FBAE40"/>
          </p15:clr>
        </p15:guide>
        <p15:guide id="8" pos="3768">
          <p15:clr>
            <a:srgbClr val="FBAE40"/>
          </p15:clr>
        </p15:guide>
        <p15:guide id="9" pos="7384">
          <p15:clr>
            <a:srgbClr val="FBAE40"/>
          </p15:clr>
        </p15:guide>
        <p15:guide id="10" pos="30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with Sub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22"/>
          </p:nvPr>
        </p:nvSpPr>
        <p:spPr>
          <a:xfrm>
            <a:off x="6193368" y="1795463"/>
            <a:ext cx="5520267" cy="43259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3"/>
          </p:nvPr>
        </p:nvSpPr>
        <p:spPr>
          <a:xfrm>
            <a:off x="488948" y="1795463"/>
            <a:ext cx="5486400" cy="43259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 algn="l"/>
            <a:r>
              <a:rPr lang="en-GB"/>
              <a:t>Subject | Department | Date</a:t>
            </a:r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en-US"/>
              <a:t>Page </a:t>
            </a:r>
            <a:fld id="{AA807A42-CF27-4B84-8583-18EBE41834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88950" y="1412875"/>
            <a:ext cx="5486400" cy="3238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193368" y="1412875"/>
            <a:ext cx="5486400" cy="3238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14555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orient="horz" pos="663">
          <p15:clr>
            <a:srgbClr val="FBAE40"/>
          </p15:clr>
        </p15:guide>
        <p15:guide id="3" orient="horz" pos="890">
          <p15:clr>
            <a:srgbClr val="FBAE40"/>
          </p15:clr>
        </p15:guide>
        <p15:guide id="4" orient="horz" pos="3858">
          <p15:clr>
            <a:srgbClr val="FBAE40"/>
          </p15:clr>
        </p15:guide>
        <p15:guide id="5" orient="horz" pos="4042">
          <p15:clr>
            <a:srgbClr val="FBAE40"/>
          </p15:clr>
        </p15:guide>
        <p15:guide id="6" orient="horz" pos="4260">
          <p15:clr>
            <a:srgbClr val="FBAE40"/>
          </p15:clr>
        </p15:guide>
        <p15:guide id="7" pos="3897">
          <p15:clr>
            <a:srgbClr val="FBAE40"/>
          </p15:clr>
        </p15:guide>
        <p15:guide id="8" pos="3769">
          <p15:clr>
            <a:srgbClr val="FBAE40"/>
          </p15:clr>
        </p15:guide>
        <p15:guide id="9" pos="7384">
          <p15:clr>
            <a:srgbClr val="FBAE40"/>
          </p15:clr>
        </p15:guide>
        <p15:guide id="10" orient="horz" pos="1131">
          <p15:clr>
            <a:srgbClr val="FBAE40"/>
          </p15:clr>
        </p15:guide>
        <p15:guide id="11" orient="horz" pos="1094">
          <p15:clr>
            <a:srgbClr val="FBAE40"/>
          </p15:clr>
        </p15:guide>
        <p15:guide id="12" pos="30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Subject | Department | Date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en-US"/>
              <a:t>Page </a:t>
            </a:r>
            <a:fld id="{AA807A42-CF27-4B84-8583-18EBE41834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36"/>
          </p:nvPr>
        </p:nvSpPr>
        <p:spPr>
          <a:xfrm>
            <a:off x="488948" y="1413933"/>
            <a:ext cx="11224685" cy="4707467"/>
          </a:xfrm>
          <a:pattFill prst="wdUpDiag">
            <a:fgClr>
              <a:srgbClr val="BFBFBF"/>
            </a:fgClr>
            <a:bgClr>
              <a:schemeClr val="bg1"/>
            </a:bgClr>
          </a:pattFill>
        </p:spPr>
        <p:txBody>
          <a:bodyPr tIns="540000" anchor="ctr"/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6165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  <p15:guide id="2" orient="horz" pos="216">
          <p15:clr>
            <a:srgbClr val="FBAE40"/>
          </p15:clr>
        </p15:guide>
        <p15:guide id="3" orient="horz" pos="890">
          <p15:clr>
            <a:srgbClr val="FBAE40"/>
          </p15:clr>
        </p15:guide>
        <p15:guide id="4" orient="horz" pos="3858">
          <p15:clr>
            <a:srgbClr val="FBAE40"/>
          </p15:clr>
        </p15:guide>
        <p15:guide id="5" pos="301">
          <p15:clr>
            <a:srgbClr val="FBAE40"/>
          </p15:clr>
        </p15:guide>
        <p15:guide id="6" pos="7384">
          <p15:clr>
            <a:srgbClr val="FBAE40"/>
          </p15:clr>
        </p15:guide>
        <p15:guide id="7" orient="horz" pos="4042">
          <p15:clr>
            <a:srgbClr val="FBAE40"/>
          </p15:clr>
        </p15:guide>
        <p15:guide id="8" orient="horz" pos="42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5" y="1413933"/>
            <a:ext cx="12192003" cy="5444068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20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000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  <p15:guide id="2" orient="horz" pos="216">
          <p15:clr>
            <a:srgbClr val="FBAE40"/>
          </p15:clr>
        </p15:guide>
        <p15:guide id="3" pos="301">
          <p15:clr>
            <a:srgbClr val="FBAE40"/>
          </p15:clr>
        </p15:guide>
        <p15:guide id="4" pos="738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88949" y="6425350"/>
            <a:ext cx="9851675" cy="331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rgbClr val="404040"/>
                </a:solidFill>
              </a:defRPr>
            </a:lvl1pPr>
          </a:lstStyle>
          <a:p>
            <a:pPr algn="l"/>
            <a:r>
              <a:rPr lang="en-GB" dirty="0"/>
              <a:t>Subject | Department | Date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10586156" y="6425347"/>
            <a:ext cx="1127477" cy="3317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404040"/>
                </a:solidFill>
              </a:defRPr>
            </a:lvl1pPr>
          </a:lstStyle>
          <a:p>
            <a:r>
              <a:rPr lang="en-US" dirty="0"/>
              <a:t>Page </a:t>
            </a:r>
            <a:fld id="{AA807A42-CF27-4B84-8583-18EBE41834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0" name="Rechteck 279"/>
          <p:cNvSpPr/>
          <p:nvPr/>
        </p:nvSpPr>
        <p:spPr>
          <a:xfrm>
            <a:off x="237067" y="177800"/>
            <a:ext cx="24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8" name="empower - DO NOT DELETE!!!" hidden="1"/>
          <p:cNvSpPr/>
          <p:nvPr userDrawn="1">
            <p:custDataLst>
              <p:tags r:id="rId18"/>
            </p:custDataLst>
          </p:nvPr>
        </p:nvSpPr>
        <p:spPr>
          <a:xfrm>
            <a:off x="-1693333" y="-1270000"/>
            <a:ext cx="0" cy="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lnSpc>
                <a:spcPts val="2700"/>
              </a:lnSpc>
            </a:pPr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48" y="1413933"/>
            <a:ext cx="11224685" cy="47074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1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</p:sldLayoutIdLst>
  <p:hf hdr="0" dt="0"/>
  <p:txStyles>
    <p:titleStyle>
      <a:lvl1pPr algn="l" defTabSz="914400" rtl="0" eaLnBrk="1" latinLnBrk="0" hangingPunct="1">
        <a:lnSpc>
          <a:spcPts val="3400"/>
        </a:lnSpc>
        <a:spcBef>
          <a:spcPct val="0"/>
        </a:spcBef>
        <a:buNone/>
        <a:defRPr lang="de-DE" sz="2600" b="1" kern="1200" cap="all" baseline="0" smtClean="0">
          <a:solidFill>
            <a:srgbClr val="92A2BD"/>
          </a:solidFill>
          <a:latin typeface="+mj-lt"/>
          <a:ea typeface="+mn-ea"/>
          <a:cs typeface="+mn-cs"/>
        </a:defRPr>
      </a:lvl1pPr>
    </p:titleStyle>
    <p:bodyStyle>
      <a:lvl1pPr marL="176213" indent="-176213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88949" y="1412875"/>
            <a:ext cx="4408872" cy="924620"/>
          </a:xfrm>
        </p:spPr>
        <p:txBody>
          <a:bodyPr/>
          <a:lstStyle/>
          <a:p>
            <a:r>
              <a:rPr lang="en-US" b="0" dirty="0" smtClean="0">
                <a:solidFill>
                  <a:srgbClr val="404040"/>
                </a:solidFill>
                <a:latin typeface="BMW Group Condensed" panose="020B0606020202020204" pitchFamily="34" charset="0"/>
              </a:rPr>
              <a:t>EP003</a:t>
            </a:r>
            <a:endParaRPr lang="en-US" b="0" dirty="0">
              <a:solidFill>
                <a:srgbClr val="404040"/>
              </a:solidFill>
              <a:latin typeface="BMW Group Condensed" panose="020B0606020202020204" pitchFamily="34" charset="0"/>
            </a:endParaRP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88949" y="2337495"/>
            <a:ext cx="11224685" cy="2231380"/>
          </a:xfrm>
        </p:spPr>
        <p:txBody>
          <a:bodyPr/>
          <a:lstStyle/>
          <a:p>
            <a:r>
              <a:rPr lang="en-US" altLang="zh-CN" dirty="0">
                <a:solidFill>
                  <a:srgbClr val="666666"/>
                </a:solidFill>
                <a:latin typeface="BMW Group Condensed" panose="020B0606020202020204" pitchFamily="34" charset="0"/>
              </a:rPr>
              <a:t>EPIC: </a:t>
            </a:r>
          </a:p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As a BMW prospect </a:t>
            </a:r>
            <a:r>
              <a:rPr lang="en-US" altLang="zh-CN" dirty="0">
                <a:solidFill>
                  <a:srgbClr val="666666"/>
                </a:solidFill>
                <a:latin typeface="BMW Group Condensed" panose="020B0606020202020204" pitchFamily="34" charset="0"/>
              </a:rPr>
              <a:t>with Existing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 </a:t>
            </a:r>
            <a:r>
              <a:rPr lang="en-US" altLang="zh-CN" dirty="0">
                <a:solidFill>
                  <a:srgbClr val="666666"/>
                </a:solidFill>
                <a:latin typeface="BMW Group Condensed" panose="020B0606020202020204" pitchFamily="34" charset="0"/>
              </a:rPr>
              <a:t>Easy Finance Account 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I should be able to </a:t>
            </a:r>
            <a:r>
              <a:rPr lang="en-US" u="sng" dirty="0">
                <a:solidFill>
                  <a:srgbClr val="FF0000"/>
                </a:solidFill>
                <a:latin typeface="BMW Group Condensed" panose="020B0606020202020204" pitchFamily="34" charset="0"/>
              </a:rPr>
              <a:t>Login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 via an APP for BMW Easy Finance.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24613"/>
            <a:ext cx="9852025" cy="331787"/>
          </a:xfrm>
        </p:spPr>
        <p:txBody>
          <a:bodyPr/>
          <a:lstStyle/>
          <a:p>
            <a:pPr algn="l"/>
            <a:r>
              <a:rPr lang="en-GB" noProof="0" smtClean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063288" y="6424613"/>
            <a:ext cx="1128712" cy="331787"/>
          </a:xfrm>
        </p:spPr>
        <p:txBody>
          <a:bodyPr/>
          <a:lstStyle/>
          <a:p>
            <a:r>
              <a:rPr lang="en-US" noProof="0" smtClean="0"/>
              <a:t>Page </a:t>
            </a:r>
            <a:fld id="{AA807A42-CF27-4B84-8583-18EBE418342E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301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EP003</a:t>
            </a:r>
            <a:r>
              <a:rPr lang="en-US" dirty="0" smtClean="0"/>
              <a:t>: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Story ID: </a:t>
            </a:r>
            <a:r>
              <a:rPr lang="en-US" dirty="0" smtClean="0">
                <a:solidFill>
                  <a:srgbClr val="0070C0"/>
                </a:solidFill>
              </a:rPr>
              <a:t>EP003-S004-PK: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As </a:t>
            </a:r>
            <a:r>
              <a:rPr lang="en-US" dirty="0" smtClean="0"/>
              <a:t>a Existing User to BMW Easy Finance </a:t>
            </a:r>
            <a:r>
              <a:rPr lang="en-US" dirty="0"/>
              <a:t>APP I should be able to </a:t>
            </a:r>
            <a:r>
              <a:rPr lang="en-US" dirty="0" smtClean="0"/>
              <a:t>Login </a:t>
            </a:r>
            <a:r>
              <a:rPr lang="en-US" dirty="0"/>
              <a:t>with password </a:t>
            </a:r>
            <a:r>
              <a:rPr lang="en-US" dirty="0" smtClean="0"/>
              <a:t>successfully.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Story ID: </a:t>
            </a:r>
            <a:r>
              <a:rPr lang="en-US" dirty="0" smtClean="0">
                <a:solidFill>
                  <a:srgbClr val="0070C0"/>
                </a:solidFill>
              </a:rPr>
              <a:t>EP003-S005-PK </a:t>
            </a:r>
            <a:r>
              <a:rPr lang="en-US" dirty="0">
                <a:solidFill>
                  <a:srgbClr val="0070C0"/>
                </a:solidFill>
              </a:rPr>
              <a:t>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As a Existing User to BMW Easy Finance APP I should be able to Login with </a:t>
            </a:r>
            <a:r>
              <a:rPr lang="en-US" dirty="0" smtClean="0"/>
              <a:t>temp. PWD(OTP) successfully.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Story ID: </a:t>
            </a:r>
            <a:r>
              <a:rPr lang="en-US" dirty="0" smtClean="0">
                <a:solidFill>
                  <a:srgbClr val="0070C0"/>
                </a:solidFill>
              </a:rPr>
              <a:t>EP003-S006-PK </a:t>
            </a:r>
            <a:r>
              <a:rPr lang="en-US" dirty="0">
                <a:solidFill>
                  <a:srgbClr val="0070C0"/>
                </a:solidFill>
              </a:rPr>
              <a:t>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As a Existing User of Easy Finance Application When </a:t>
            </a:r>
            <a:r>
              <a:rPr lang="en-US" dirty="0" smtClean="0"/>
              <a:t>I forget my password I should be allowed to login by resetting my password.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3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EP003-S004-PK: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Existing User to BMW Easy Finance APP I should be able to Login with password successfully.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Customer is at the dealership; Customer has already downloaded &amp; Registered; </a:t>
            </a:r>
            <a:r>
              <a:rPr lang="en-US" sz="1600" dirty="0" smtClean="0">
                <a:solidFill>
                  <a:srgbClr val="D16F72"/>
                </a:solidFill>
                <a:latin typeface="+mj-lt"/>
              </a:rPr>
              <a:t>User have a BMW Web (GCDM) Account; 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Easy Finance APP user Authorization &amp; Authentication works with COP/GCDM; </a:t>
            </a:r>
          </a:p>
          <a:p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Customer has Registered for BMW account using COP/GCDM Registration service and has set password for registration. 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SMS Trigger is used if customer forgets the password.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Customer should have  most up to date easy finance APP installed and accessible with internet connection. </a:t>
            </a:r>
          </a:p>
          <a:p>
            <a:endParaRPr lang="en-US" sz="1600" dirty="0">
              <a:latin typeface="+mj-lt"/>
            </a:endParaRPr>
          </a:p>
          <a:p>
            <a:pPr marL="0" lvl="0" indent="0">
              <a:buNone/>
            </a:pPr>
            <a:r>
              <a:rPr lang="en-US" sz="1600" u="sng" dirty="0">
                <a:solidFill>
                  <a:srgbClr val="00B0F0"/>
                </a:solidFill>
                <a:latin typeface="+mj-lt"/>
              </a:rPr>
              <a:t>Acceptance Criteria: 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Customer Starts Easy Finance App and Selects login. 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From the Login page Customer Selects “Login with PWD”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Customer enters the user name and password. 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Customer is prompted with Error if username and password do not match. 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Customer is re-directed to main page if he is successfully Logged in. </a:t>
            </a: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94127" y="1048658"/>
            <a:ext cx="1229710" cy="38888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Legal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Security</a:t>
            </a:r>
          </a:p>
        </p:txBody>
      </p:sp>
      <p:sp>
        <p:nvSpPr>
          <p:cNvPr id="8" name="Oval 7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268610" y="1048658"/>
            <a:ext cx="399393" cy="388881"/>
          </a:xfrm>
          <a:prstGeom prst="ellipse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94127" y="201085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Compliance</a:t>
            </a:r>
          </a:p>
        </p:txBody>
      </p:sp>
      <p:sp>
        <p:nvSpPr>
          <p:cNvPr id="12" name="Oval 11"/>
          <p:cNvSpPr/>
          <p:nvPr/>
        </p:nvSpPr>
        <p:spPr>
          <a:xfrm>
            <a:off x="10268610" y="201085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21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EP003-S005-PK: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Existing User to BMW Easy Finance APP I should be able to Login with temp. PWD(OTP) successfully.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Customer is at the dealership; Customer has already downloaded &amp; Registered; </a:t>
            </a:r>
            <a:r>
              <a:rPr lang="en-US" sz="1600" dirty="0" smtClean="0">
                <a:solidFill>
                  <a:srgbClr val="D16F72"/>
                </a:solidFill>
                <a:latin typeface="+mj-lt"/>
              </a:rPr>
              <a:t>User have a BMW Web (GCDM) Account; 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Easy Finance APP </a:t>
            </a:r>
            <a:r>
              <a:rPr lang="en-US" sz="1600" dirty="0">
                <a:solidFill>
                  <a:srgbClr val="172B4D"/>
                </a:solidFill>
                <a:latin typeface="+mj-lt"/>
              </a:rPr>
              <a:t>U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ser Authorization &amp; Authentication works with COP/GCDM; </a:t>
            </a:r>
          </a:p>
          <a:p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Customer has Registered for BMW account using COP/GCDM Registration service and has NOT SET the password for his account. 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SMS Trigger is used if customer forgets the password.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Customer should have  most up to date easy finance APP installed and accessible with internet connection. </a:t>
            </a:r>
          </a:p>
          <a:p>
            <a:endParaRPr lang="en-US" sz="1600" dirty="0">
              <a:latin typeface="+mj-lt"/>
            </a:endParaRPr>
          </a:p>
          <a:p>
            <a:pPr marL="0" lvl="0" indent="0">
              <a:buNone/>
            </a:pPr>
            <a:r>
              <a:rPr lang="en-US" sz="1600" u="sng" dirty="0">
                <a:solidFill>
                  <a:srgbClr val="00B0F0"/>
                </a:solidFill>
                <a:latin typeface="+mj-lt"/>
              </a:rPr>
              <a:t>Acceptance Criteria: 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Customer Starts Easy Finance App and Selects login. 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From the Login page Customer Selects “Login with PIN”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Customer enters the user name and request for OTP (One Time Password). </a:t>
            </a:r>
          </a:p>
          <a:p>
            <a:pPr marL="342900" lvl="0" indent="-342900">
              <a:buAutoNum type="arabicPeriod"/>
            </a:pPr>
            <a:r>
              <a:rPr lang="en-US" sz="1600" dirty="0" err="1" smtClean="0">
                <a:solidFill>
                  <a:srgbClr val="172B4D"/>
                </a:solidFill>
                <a:latin typeface="+mj-lt"/>
              </a:rPr>
              <a:t>Timmer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 starts to warn the customer with . 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Customer is re-directed to main page if he is successfully Logged in. </a:t>
            </a: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94127" y="1048658"/>
            <a:ext cx="1229710" cy="38888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Legal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Security</a:t>
            </a:r>
          </a:p>
        </p:txBody>
      </p:sp>
      <p:sp>
        <p:nvSpPr>
          <p:cNvPr id="8" name="Oval 7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268610" y="1048658"/>
            <a:ext cx="399393" cy="388881"/>
          </a:xfrm>
          <a:prstGeom prst="ellipse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94127" y="201085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Compliance</a:t>
            </a:r>
          </a:p>
        </p:txBody>
      </p:sp>
      <p:sp>
        <p:nvSpPr>
          <p:cNvPr id="12" name="Oval 11"/>
          <p:cNvSpPr/>
          <p:nvPr/>
        </p:nvSpPr>
        <p:spPr>
          <a:xfrm>
            <a:off x="10268610" y="201085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91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ID: </a:t>
            </a:r>
            <a:r>
              <a:rPr lang="en-US" dirty="0" smtClean="0"/>
              <a:t>EP003-S004-PK &amp; EP003-S005-PK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2800" y="1720712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BMW Financial</a:t>
            </a:r>
            <a:r>
              <a:rPr lang="en-US" sz="18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Services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Welcome!</a:t>
            </a:r>
            <a:r>
              <a:rPr lang="en-US" sz="18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u="sng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App Introduction goes here,</a:t>
            </a:r>
            <a:endParaRPr lang="en-US" sz="900" u="sng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Helpline: XX-XXXX-XXX</a:t>
            </a:r>
          </a:p>
        </p:txBody>
      </p:sp>
      <p:sp>
        <p:nvSpPr>
          <p:cNvPr id="9" name="Rectangle 8"/>
          <p:cNvSpPr/>
          <p:nvPr/>
        </p:nvSpPr>
        <p:spPr>
          <a:xfrm>
            <a:off x="647534" y="4463912"/>
            <a:ext cx="1093076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Login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03672" y="4463911"/>
            <a:ext cx="1093076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Registration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62824" y="1685108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/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BMW Financial Services</a:t>
            </a:r>
          </a:p>
          <a:p>
            <a:pPr algn="ctr"/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/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Welcome! </a:t>
            </a: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u="sng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Please Click here to understand our Application Process,</a:t>
            </a:r>
            <a:endParaRPr lang="en-US" sz="900" u="sng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Helpline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: XX-XXXX-XXX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258300" y="4232283"/>
            <a:ext cx="2217042" cy="315311"/>
          </a:xfrm>
          <a:prstGeom prst="rect">
            <a:avLst/>
          </a:prstGeom>
          <a:solidFill>
            <a:srgbClr val="DF9A9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Cancel &amp; </a:t>
            </a:r>
            <a:r>
              <a:rPr lang="en-US" sz="1500" b="0" i="0" u="none" baseline="0" dirty="0" err="1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Goto</a:t>
            </a:r>
            <a:r>
              <a:rPr lang="en-US" sz="15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Main Page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258300" y="3856807"/>
            <a:ext cx="2217042" cy="315311"/>
          </a:xfrm>
          <a:prstGeom prst="rect">
            <a:avLst/>
          </a:prstGeom>
          <a:solidFill>
            <a:srgbClr val="00B0F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Create New Application</a:t>
            </a:r>
            <a:r>
              <a:rPr lang="en-US" sz="1500" dirty="0">
                <a:solidFill>
                  <a:srgbClr val="666666"/>
                </a:solidFill>
                <a:latin typeface="BMW Group Condensed" panose="020B0606020202020204" pitchFamily="34" charset="0"/>
              </a:rPr>
              <a:t>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742" y="1720712"/>
            <a:ext cx="2470137" cy="44006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800" y="1749784"/>
            <a:ext cx="2472847" cy="436762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258300" y="3441092"/>
            <a:ext cx="2217042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Check Application Status</a:t>
            </a:r>
            <a:endParaRPr lang="en-US" sz="15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91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13" y="1480628"/>
            <a:ext cx="10026869" cy="4488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EP003-S004-PK &amp; EP003-S005-PK: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Wireframes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51820" y="5969426"/>
            <a:ext cx="4456386" cy="709170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17978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42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252" y="2568280"/>
            <a:ext cx="8705851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EP003-S004-PK &amp; EP003-S005-PK: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Process Flow: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04155" y="2172128"/>
            <a:ext cx="1114097" cy="375648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Easy Finance APP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Registration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Process</a:t>
            </a:r>
            <a:endParaRPr lang="en-US" sz="14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41112" y="306386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18252" y="517827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48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EP003-S004-PK &amp; EP003-S005-PK: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Sequence 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6630" y="1619829"/>
            <a:ext cx="1397876" cy="420414"/>
          </a:xfrm>
          <a:prstGeom prst="rect">
            <a:avLst/>
          </a:prstGeom>
          <a:solidFill>
            <a:srgbClr val="B1C3B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EF</a:t>
            </a:r>
            <a:r>
              <a:rPr lang="en-US" sz="18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</a:t>
            </a: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APP FE</a:t>
            </a:r>
          </a:p>
        </p:txBody>
      </p:sp>
      <p:sp>
        <p:nvSpPr>
          <p:cNvPr id="7" name="Rectangle 6"/>
          <p:cNvSpPr/>
          <p:nvPr/>
        </p:nvSpPr>
        <p:spPr>
          <a:xfrm>
            <a:off x="3140730" y="1619829"/>
            <a:ext cx="1397876" cy="420414"/>
          </a:xfrm>
          <a:prstGeom prst="rect">
            <a:avLst/>
          </a:prstGeom>
          <a:solidFill>
            <a:srgbClr val="B2CA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EF</a:t>
            </a:r>
            <a:r>
              <a:rPr lang="en-US" sz="18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Service BE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94830" y="1619829"/>
            <a:ext cx="1397876" cy="420414"/>
          </a:xfrm>
          <a:prstGeom prst="rect">
            <a:avLst/>
          </a:prstGeom>
          <a:solidFill>
            <a:srgbClr val="DF9A9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COP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48930" y="1619829"/>
            <a:ext cx="1397876" cy="420414"/>
          </a:xfrm>
          <a:prstGeom prst="rect">
            <a:avLst/>
          </a:prstGeom>
          <a:solidFill>
            <a:srgbClr val="FFC29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APIGW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045880" y="1619829"/>
            <a:ext cx="1397876" cy="420414"/>
          </a:xfrm>
          <a:prstGeom prst="rect">
            <a:avLst/>
          </a:prstGeom>
          <a:solidFill>
            <a:srgbClr val="FEE372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GCDM</a:t>
            </a: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523372" y="2543695"/>
            <a:ext cx="4617228" cy="85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524583" y="3111250"/>
            <a:ext cx="4617229" cy="18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46463" y="3760470"/>
            <a:ext cx="2285523" cy="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919677" y="4788546"/>
            <a:ext cx="4585215" cy="30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649832" y="4960620"/>
            <a:ext cx="2014358" cy="7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8649832" y="5531430"/>
            <a:ext cx="2014358" cy="7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360060" y="2547974"/>
            <a:ext cx="2189580" cy="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680375" y="2551676"/>
            <a:ext cx="2030793" cy="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8666314" y="3098685"/>
            <a:ext cx="2014358" cy="7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351090" y="3098685"/>
            <a:ext cx="2144822" cy="11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46463" y="2148792"/>
            <a:ext cx="2510580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BMW Group Condensed" panose="020B0606020202020204" pitchFamily="34" charset="0"/>
              </a:rPr>
              <a:t>Redirect </a:t>
            </a:r>
            <a:endParaRPr lang="en-US" sz="100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Client_ID</a:t>
            </a:r>
            <a:r>
              <a:rPr lang="en-US" sz="1000" dirty="0">
                <a:solidFill>
                  <a:srgbClr val="000000"/>
                </a:solidFill>
                <a:latin typeface="BMW Group Condensed" panose="020B0606020202020204" pitchFamily="34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APIKey</a:t>
            </a: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, </a:t>
            </a:r>
            <a:r>
              <a:rPr lang="en-US" sz="1000" dirty="0" err="1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PolicyID</a:t>
            </a:r>
            <a:r>
              <a:rPr lang="en-US" sz="1000" dirty="0">
                <a:solidFill>
                  <a:srgbClr val="000000"/>
                </a:solidFill>
                <a:latin typeface="BMW Group Condensed" panose="020B0606020202020204" pitchFamily="34" charset="0"/>
              </a:rPr>
              <a:t>, </a:t>
            </a:r>
            <a:r>
              <a:rPr lang="en-US" sz="1000" dirty="0" err="1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BackURL</a:t>
            </a:r>
            <a:r>
              <a:rPr lang="en-US" sz="1000" dirty="0">
                <a:solidFill>
                  <a:srgbClr val="000000"/>
                </a:solidFill>
                <a:latin typeface="BMW Group Condensed" panose="020B0606020202020204" pitchFamily="34" charset="0"/>
              </a:rPr>
              <a:t>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42768" y="2720186"/>
            <a:ext cx="1957588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COP Passes Successful/Failed </a:t>
            </a: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Registration to EF APP &amp; Pass Token</a:t>
            </a:r>
            <a:endParaRPr lang="en-US" sz="10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63141" y="3443190"/>
            <a:ext cx="2052165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Send the Token to EF Service Backend</a:t>
            </a:r>
            <a:endParaRPr lang="en-US" sz="10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18914" y="4484457"/>
            <a:ext cx="3719288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Pass</a:t>
            </a:r>
            <a:r>
              <a:rPr lang="en-US" sz="10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the token to GCDM API GATEWAY 		To get validated </a:t>
            </a:r>
            <a:endParaRPr lang="en-US" sz="10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048963" y="4546383"/>
            <a:ext cx="1249060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Validate and fetch the </a:t>
            </a: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data from GCDM DB</a:t>
            </a:r>
            <a:endParaRPr lang="en-US" sz="10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062628" y="5293059"/>
            <a:ext cx="1279517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Return the Profile Data</a:t>
            </a:r>
            <a:endParaRPr lang="en-US" sz="10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3898101" y="5340017"/>
            <a:ext cx="4606791" cy="10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11286" y="5041483"/>
            <a:ext cx="1218603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Profile Data Returned</a:t>
            </a:r>
            <a:endParaRPr lang="en-US" sz="10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3884034" y="5670159"/>
            <a:ext cx="1032186" cy="3883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0800000" flipV="1">
            <a:off x="3918091" y="5664156"/>
            <a:ext cx="978828" cy="289679"/>
          </a:xfrm>
          <a:prstGeom prst="bentConnector3">
            <a:avLst>
              <a:gd name="adj1" fmla="val -138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679783" y="5605967"/>
            <a:ext cx="1537600" cy="55399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Create a Local Copy</a:t>
            </a: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If the user</a:t>
            </a:r>
            <a:r>
              <a:rPr lang="en-US" sz="10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already </a:t>
            </a: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don’t exist </a:t>
            </a: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&amp; Store in EF</a:t>
            </a:r>
            <a:r>
              <a:rPr lang="en-US" sz="10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DB.</a:t>
            </a:r>
            <a:endParaRPr lang="en-US" sz="10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1523372" y="5953836"/>
            <a:ext cx="2296996" cy="17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910681" y="5571222"/>
            <a:ext cx="1682930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Send Success &amp; redirect the customer to APP Main page</a:t>
            </a:r>
            <a:endParaRPr lang="en-US" sz="10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686728" y="2117341"/>
            <a:ext cx="1529586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Implicit Reg. (</a:t>
            </a:r>
            <a:r>
              <a:rPr lang="en-US" sz="1000" b="0" i="0" u="none" dirty="0" err="1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APIKey</a:t>
            </a:r>
            <a:r>
              <a:rPr lang="en-US" sz="10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,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Redirect </a:t>
            </a:r>
            <a:r>
              <a:rPr lang="en-US" sz="1000" dirty="0" err="1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url</a:t>
            </a: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, </a:t>
            </a:r>
            <a:r>
              <a:rPr lang="en-US" sz="1000" dirty="0" err="1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Usrname+pwd</a:t>
            </a:r>
            <a:endParaRPr lang="en-US" sz="10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759887" y="2695574"/>
            <a:ext cx="1470274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Return (</a:t>
            </a:r>
            <a:r>
              <a:rPr lang="en-US" sz="1000" b="0" i="0" u="none" baseline="0" dirty="0" err="1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access_token_A</a:t>
            </a: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),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Set Cookies SMSESSION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032379" y="2180865"/>
            <a:ext cx="1168910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Push Data to GCDM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&amp; Create </a:t>
            </a:r>
            <a:r>
              <a:rPr lang="en-US" altLang="zh-CN" sz="1000" b="0" i="0" u="none" baseline="0" dirty="0" err="1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BuPa</a:t>
            </a:r>
            <a:endParaRPr lang="en-US" sz="10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027144" y="2739739"/>
            <a:ext cx="1329210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Return Success/Failure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Status to API GW</a:t>
            </a:r>
            <a:endParaRPr lang="en-US" sz="10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90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EP003-S006-PK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Existing User of Easy Finance Application When </a:t>
            </a:r>
            <a:r>
              <a:rPr lang="en-US" dirty="0" err="1"/>
              <a:t>i</a:t>
            </a:r>
            <a:r>
              <a:rPr lang="en-US" dirty="0"/>
              <a:t> trying to Register with Easy Application Finance,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 </a:t>
            </a:r>
            <a:r>
              <a:rPr lang="en-US" dirty="0"/>
              <a:t>should be </a:t>
            </a:r>
            <a:r>
              <a:rPr lang="en-US" dirty="0" smtClean="0"/>
              <a:t>prompted to login.</a:t>
            </a:r>
            <a:endParaRPr lang="en-US" dirty="0"/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User is at the dealership; APP is not published to APP Store; </a:t>
            </a:r>
            <a:r>
              <a:rPr lang="en-US" sz="1600" dirty="0" smtClean="0">
                <a:solidFill>
                  <a:srgbClr val="D16F72"/>
                </a:solidFill>
                <a:latin typeface="+mj-lt"/>
              </a:rPr>
              <a:t>User </a:t>
            </a:r>
            <a:r>
              <a:rPr lang="en-US" sz="1600" u="sng" dirty="0" smtClean="0">
                <a:solidFill>
                  <a:srgbClr val="D16F72"/>
                </a:solidFill>
                <a:latin typeface="+mj-lt"/>
              </a:rPr>
              <a:t>have</a:t>
            </a:r>
            <a:r>
              <a:rPr lang="en-US" sz="1600" dirty="0" smtClean="0">
                <a:solidFill>
                  <a:srgbClr val="D16F72"/>
                </a:solidFill>
                <a:latin typeface="+mj-lt"/>
              </a:rPr>
              <a:t> a Existing BMW Web (GCDM) Account; 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Easy Finance APP to integrate with COP/GCDM; 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>
                <a:solidFill>
                  <a:srgbClr val="172B4D"/>
                </a:solidFill>
              </a:rPr>
              <a:t>Customer can only Download the </a:t>
            </a:r>
            <a:r>
              <a:rPr lang="en-US" sz="1600" dirty="0" smtClean="0">
                <a:solidFill>
                  <a:srgbClr val="172B4D"/>
                </a:solidFill>
              </a:rPr>
              <a:t>SF’s Easy Finance APP </a:t>
            </a:r>
            <a:r>
              <a:rPr lang="en-US" sz="1600" dirty="0">
                <a:solidFill>
                  <a:srgbClr val="172B4D"/>
                </a:solidFill>
              </a:rPr>
              <a:t>from the dealership using QR Code shared by the dealer. </a:t>
            </a:r>
          </a:p>
          <a:p>
            <a:r>
              <a:rPr lang="en-US" sz="1600" dirty="0">
                <a:solidFill>
                  <a:srgbClr val="172B4D"/>
                </a:solidFill>
              </a:rPr>
              <a:t>APP is Privately hosted and maintained by BMW Financial services. </a:t>
            </a:r>
            <a:endParaRPr lang="en-US" sz="1600" dirty="0" smtClean="0">
              <a:solidFill>
                <a:srgbClr val="172B4D"/>
              </a:solidFill>
            </a:endParaRP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GCDM Integration for APP user Profile Creation and Management. User Trying to register has/had a Existing BMW GCDM Account. 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SMS Trigger is Used for Mobile No. Verification.</a:t>
            </a:r>
            <a:endParaRPr lang="en-US" sz="1600" dirty="0">
              <a:latin typeface="+mj-lt"/>
            </a:endParaRPr>
          </a:p>
          <a:p>
            <a:pPr marL="0" lvl="0" indent="0">
              <a:buNone/>
            </a:pPr>
            <a:r>
              <a:rPr lang="en-US" sz="1600" u="sng" dirty="0">
                <a:solidFill>
                  <a:srgbClr val="00B0F0"/>
                </a:solidFill>
                <a:latin typeface="+mj-lt"/>
              </a:rPr>
              <a:t>Acceptance Criteria: 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When the app is downloaded and started, Customer is Prompted with Welcome Page Registration or Login Button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If &amp; when Customer Tap on Registration button from the APP Customer is directed to Registration </a:t>
            </a:r>
            <a:r>
              <a:rPr lang="en-US" sz="1600" dirty="0">
                <a:solidFill>
                  <a:srgbClr val="172B4D"/>
                </a:solidFill>
                <a:latin typeface="+mj-lt"/>
              </a:rPr>
              <a:t>P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age – Possible COP Integration.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Customer Mobile no., Name is Mandatory, </a:t>
            </a:r>
            <a:r>
              <a:rPr lang="en-US" sz="1600" u="sng" dirty="0" smtClean="0">
                <a:solidFill>
                  <a:srgbClr val="172B4D"/>
                </a:solidFill>
                <a:latin typeface="+mj-lt"/>
              </a:rPr>
              <a:t>since Customer selected “Register with PIN” Customer is not given with </a:t>
            </a:r>
            <a:r>
              <a:rPr lang="en-US" sz="1600" u="sng" dirty="0">
                <a:solidFill>
                  <a:srgbClr val="172B4D"/>
                </a:solidFill>
                <a:latin typeface="+mj-lt"/>
              </a:rPr>
              <a:t>o</a:t>
            </a:r>
            <a:r>
              <a:rPr lang="en-US" sz="1600" u="sng" dirty="0" smtClean="0">
                <a:solidFill>
                  <a:srgbClr val="172B4D"/>
                </a:solidFill>
                <a:latin typeface="+mj-lt"/>
              </a:rPr>
              <a:t>ption to set PWD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.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Customer Accepts T&amp;C before tapping on send verification code to mobile.  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When the customer tap’s Send Verification code, COP/GCDM Check the GCDM DB and prompts Customer with message saying </a:t>
            </a:r>
            <a:r>
              <a:rPr lang="en-US" sz="1600" u="sng" dirty="0" smtClean="0">
                <a:solidFill>
                  <a:srgbClr val="D16F72"/>
                </a:solidFill>
                <a:latin typeface="+mj-lt"/>
              </a:rPr>
              <a:t>“ It looks like you already have an account for BMW” – please login with your BMW Web Account. </a:t>
            </a:r>
          </a:p>
          <a:p>
            <a:pPr marL="342900" lvl="0" indent="-342900">
              <a:buAutoNum type="arabicPeriod"/>
            </a:pPr>
            <a:r>
              <a:rPr lang="en-US" sz="1600" dirty="0">
                <a:solidFill>
                  <a:srgbClr val="172B4D"/>
                </a:solidFill>
                <a:latin typeface="+mj-lt"/>
              </a:rPr>
              <a:t>Will be handled by 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COP page if integrated with COP</a:t>
            </a: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/GCDM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.</a:t>
            </a:r>
            <a:endParaRPr lang="en-US" sz="1600" dirty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94127" y="1048658"/>
            <a:ext cx="1229710" cy="38888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Legal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Security</a:t>
            </a:r>
          </a:p>
        </p:txBody>
      </p:sp>
      <p:sp>
        <p:nvSpPr>
          <p:cNvPr id="8" name="Oval 7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268610" y="1048658"/>
            <a:ext cx="399393" cy="388881"/>
          </a:xfrm>
          <a:prstGeom prst="ellipse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94127" y="201085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Compliance</a:t>
            </a:r>
          </a:p>
        </p:txBody>
      </p:sp>
      <p:sp>
        <p:nvSpPr>
          <p:cNvPr id="12" name="Oval 11"/>
          <p:cNvSpPr/>
          <p:nvPr/>
        </p:nvSpPr>
        <p:spPr>
          <a:xfrm>
            <a:off x="10268610" y="201085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15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14"/>
  <p:tag name="MIO_SHOW_DATE" val="False"/>
  <p:tag name="MIO_SHOW_FOOTER" val="True"/>
  <p:tag name="MIO_SHOW_PAGENUMBER" val="True"/>
  <p:tag name="MIO_AVOID_BLANK_LAYOUT" val="True"/>
  <p:tag name="MIO_NUMBER_OF_VALID_LAYOUTS" val="15"/>
  <p:tag name="MIO_MST_COLOR_1" val="0,0,0,Dunkel 1"/>
  <p:tag name="MIO_MST_COLOR_2" val="255,255,255,Hell 1"/>
  <p:tag name="MIO_MST_COLOR_3" val="64,64,64,Dunkel 2"/>
  <p:tag name="MIO_MST_COLOR_4" val="146,162,189,Hell 2"/>
  <p:tag name="MIO_MST_COLOR_5" val="102,113,132,Akzent 1"/>
  <p:tag name="MIO_MST_COLOR_6" val="146,162,189,Akzent 2"/>
  <p:tag name="MIO_MST_COLOR_7" val="173,185,206,Akzent 3"/>
  <p:tag name="MIO_MST_COLOR_8" val="201,209,222,Akzent 4"/>
  <p:tag name="MIO_MST_COLOR_9" val="228,232,238,Akzent 5"/>
  <p:tag name="MIO_MST_COLOR_10" val="221,218,210,Akzent 6"/>
  <p:tag name="MIO_MST_COLOR_11" val="0,0,0,"/>
  <p:tag name="MIO_MST_COLOR_12" val="0,0,0,"/>
  <p:tag name="MIO_HDS" val="True"/>
  <p:tag name="MIO_EK" val="1989"/>
  <p:tag name="MIO_UPDATE" val="True"/>
  <p:tag name="MIO_VERSION" val="23.10.2015 16:52:00"/>
  <p:tag name="MIO_DBID" val="917DD09C-76C3-4640-8E0D-382111CB3B69"/>
  <p:tag name="MIO_LASTDOWNLOADED" val="30.10.2015 14:18:05"/>
  <p:tag name="MIO_OBJECTNAME" val="BMW Group 4:3"/>
  <p:tag name="MIO_LASTEDITORNAME" val="empower enterprise"/>
</p:tagLst>
</file>

<file path=ppt/theme/theme1.xml><?xml version="1.0" encoding="utf-8"?>
<a:theme xmlns:a="http://schemas.openxmlformats.org/drawingml/2006/main" name="BMW Group 16:9">
  <a:themeElements>
    <a:clrScheme name="Benutzerdefiniert 68">
      <a:dk1>
        <a:srgbClr val="000000"/>
      </a:dk1>
      <a:lt1>
        <a:sysClr val="window" lastClr="FFFFFF"/>
      </a:lt1>
      <a:dk2>
        <a:srgbClr val="404040"/>
      </a:dk2>
      <a:lt2>
        <a:srgbClr val="92A2BD"/>
      </a:lt2>
      <a:accent1>
        <a:srgbClr val="667184"/>
      </a:accent1>
      <a:accent2>
        <a:srgbClr val="92A2BD"/>
      </a:accent2>
      <a:accent3>
        <a:srgbClr val="ADB9CE"/>
      </a:accent3>
      <a:accent4>
        <a:srgbClr val="C9D1DE"/>
      </a:accent4>
      <a:accent5>
        <a:srgbClr val="E4E8EE"/>
      </a:accent5>
      <a:accent6>
        <a:srgbClr val="DDDAD2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CCCC"/>
        </a:solidFill>
        <a:ln w="9525">
          <a:solidFill>
            <a:srgbClr val="CCCCCC"/>
          </a:solidFill>
        </a:ln>
      </a:spPr>
      <a:bodyPr rtlCol="0" anchor="t"/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err="1" smtClean="0">
            <a:solidFill>
              <a:srgbClr val="666666"/>
            </a:solidFill>
            <a:latin typeface="BMW Group Condensed" panose="020B0606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92A2BD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BMW Group Condensed" panose="020B0606020202020204" pitchFamily="34" charset="0"/>
          </a:defRPr>
        </a:defPPr>
      </a:lstStyle>
    </a:txDef>
  </a:objectDefaults>
  <a:extraClrSchemeLst/>
  <a:custClrLst>
    <a:custClr name="Grundfarbe Schwarz">
      <a:srgbClr val="000000"/>
    </a:custClr>
    <a:custClr name="Grundfarbe Graubraun 1">
      <a:srgbClr val="555147"/>
    </a:custClr>
    <a:custClr name="Grundfarbe Blau 1">
      <a:srgbClr val="667084"/>
    </a:custClr>
    <a:custClr name="Grundfarbe Gruen 1">
      <a:srgbClr val="747400"/>
    </a:custClr>
    <a:custClr name="Grundfarbe Gelb 1">
      <a:srgbClr val="BE9809"/>
    </a:custClr>
    <a:custClr name="Akzentfarbe Orange 1">
      <a:srgbClr val="FE6700"/>
    </a:custClr>
    <a:custClr name="Akzentfarbe Braun 1">
      <a:srgbClr val="5B4334"/>
    </a:custClr>
    <a:custClr name="Akzentfarbe Rot 1">
      <a:srgbClr val="7C0A0E"/>
    </a:custClr>
    <a:custClr name="Zusatzfarbe Blau 1">
      <a:srgbClr val="3F7BFD"/>
    </a:custClr>
    <a:custClr name="Zusatzfarbe Gruen 1">
      <a:srgbClr val="3D6A3C"/>
    </a:custClr>
    <a:custClr name="Grundfarbe Grau 1">
      <a:srgbClr val="404040"/>
    </a:custClr>
    <a:custClr name="Grundfarbe Graubraun 2">
      <a:srgbClr val="7F7A6A"/>
    </a:custClr>
    <a:custClr name="Grundfarbe Blau 2">
      <a:srgbClr val="92A2BD"/>
    </a:custClr>
    <a:custClr name="Grundfarbe Gruen 2">
      <a:srgbClr val="959500"/>
    </a:custClr>
    <a:custClr name="Grundfarbe Gelb 2">
      <a:srgbClr val="FECB00"/>
    </a:custClr>
    <a:custClr name="Akzentfarbe Orange 2">
      <a:srgbClr val="FE8533"/>
    </a:custClr>
    <a:custClr name="Akzentfarbe Braun 2">
      <a:srgbClr val="9C5C48"/>
    </a:custClr>
    <a:custClr name="Akzentfarbe Rot 2">
      <a:srgbClr val="B20F14"/>
    </a:custClr>
    <a:custClr name="Zusatzfarbe Blau 2">
      <a:srgbClr val="6595FD"/>
    </a:custClr>
    <a:custClr name="Zusatzfarbe Gruen 2">
      <a:srgbClr val="648863"/>
    </a:custClr>
    <a:custClr name="Grundfarbe Grau 2">
      <a:srgbClr val="666666"/>
    </a:custClr>
    <a:custClr name="Grundfarbe Graubraun 3">
      <a:srgbClr val="AAA38E"/>
    </a:custClr>
    <a:custClr name="Grundfarbe Blau 3">
      <a:srgbClr val="ADB9CE"/>
    </a:custClr>
    <a:custClr name="Grundfarbe Gruen 3">
      <a:srgbClr val="B0B040"/>
    </a:custClr>
    <a:custClr name="Grundfarbe Gelb 3">
      <a:srgbClr val="FEE372"/>
    </a:custClr>
    <a:custClr name="Akzentfarbe Orange 3">
      <a:srgbClr val="FEA466"/>
    </a:custClr>
    <a:custClr name="Akzentfarbe Braun 3">
      <a:srgbClr val="976F57"/>
    </a:custClr>
    <a:custClr name="Akzentfarbe Rot 3">
      <a:srgbClr val="D16F72"/>
    </a:custClr>
    <a:custClr name="Zusatzfarbe Blau 3">
      <a:srgbClr val="8CB0FE"/>
    </a:custClr>
    <a:custClr name="Zusatzfarbe Gruen 3">
      <a:srgbClr val="8BA68A"/>
    </a:custClr>
    <a:custClr name="Grundfarbe Grau 3">
      <a:srgbClr val="999999"/>
    </a:custClr>
    <a:custClr name="Grundfarbe Graubraun 4">
      <a:srgbClr val="BFBAAA"/>
    </a:custClr>
    <a:custClr name="Grundfarbe Blau 4">
      <a:srgbClr val="C9D1DE"/>
    </a:custClr>
    <a:custClr name="Grundfarbe Gruen 4">
      <a:srgbClr val="CFCF8C"/>
    </a:custClr>
    <a:custClr name="Grundfarbe Gelb 4">
      <a:srgbClr val="FFEA99"/>
    </a:custClr>
    <a:custClr name="Akzentfarbe Orange 4">
      <a:srgbClr val="FFC299"/>
    </a:custClr>
    <a:custClr name="Akzentfarbe Braun 4">
      <a:srgbClr val="B19395"/>
    </a:custClr>
    <a:custClr name="Akzentfarbe Rot 4">
      <a:srgbClr val="DF9A9C"/>
    </a:custClr>
    <a:custClr name="Zusatzfarbe Blau 4">
      <a:srgbClr val="B2CAFE"/>
    </a:custClr>
    <a:custClr name="Zusatzfarbe Gruen 4">
      <a:srgbClr val="B1C3B1"/>
    </a:custClr>
    <a:custClr name="Grundfarbe Grau 4">
      <a:srgbClr val="CCCCCC"/>
    </a:custClr>
    <a:custClr name="Grundfarbe Graubraun 5">
      <a:srgbClr val="DDDAD2"/>
    </a:custClr>
    <a:custClr name="Grundfarbe Blau 5">
      <a:srgbClr val="E4E8EE"/>
    </a:custClr>
    <a:custClr name="Grundfarbe Gruen 5">
      <a:srgbClr val="EAEACC"/>
    </a:custClr>
    <a:custClr name="Grundfarbe Gelb 5">
      <a:srgbClr val="FFF5CC"/>
    </a:custClr>
    <a:custClr name="Akzentfarbe Orange 5">
      <a:srgbClr val="FFE1CC"/>
    </a:custClr>
    <a:custClr name="Akzentfarbe Braun 5">
      <a:srgbClr val="C8B3A6"/>
    </a:custClr>
    <a:custClr name="Akzentfarbe Rot 5">
      <a:srgbClr val="EABEBF"/>
    </a:custClr>
    <a:custClr name="Zusatzfarbe Blau 5">
      <a:srgbClr val="D9E5FF"/>
    </a:custClr>
    <a:custClr name="Zusatzfarbe Gruen 5">
      <a:srgbClr val="D8E1D8"/>
    </a:custClr>
  </a:custClrLst>
  <a:extLst>
    <a:ext uri="{05A4C25C-085E-4340-85A3-A5531E510DB2}">
      <thm15:themeFamily xmlns:thm15="http://schemas.microsoft.com/office/thememl/2012/main" name="BMWGroup_FS_BMW+MINI+RR_Zusatzbegriff_E_16zu9.pptx" id="{84844328-F1CC-4A35-9085-C869E2533542}" vid="{09338282-BEEE-4034-A323-258CEF5B50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921</Words>
  <Application>Microsoft Office PowerPoint</Application>
  <PresentationFormat>Widescreen</PresentationFormat>
  <Paragraphs>164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BMW Type Global Pro Regular</vt:lpstr>
      <vt:lpstr>Arial</vt:lpstr>
      <vt:lpstr>BMW Group</vt:lpstr>
      <vt:lpstr>BMW Group Condensed</vt:lpstr>
      <vt:lpstr>BMW Group Condensed Bold</vt:lpstr>
      <vt:lpstr>BMW Group Light</vt:lpstr>
      <vt:lpstr>Symbol</vt:lpstr>
      <vt:lpstr>BMW Group 16:9</vt:lpstr>
      <vt:lpstr>PowerPoint Presentation</vt:lpstr>
      <vt:lpstr>EP003: Login</vt:lpstr>
      <vt:lpstr>Story ID: EP003-S004-PK:  </vt:lpstr>
      <vt:lpstr>Story ID: EP003-S005-PK: </vt:lpstr>
      <vt:lpstr>Story ID: EP003-S004-PK &amp; EP003-S005-PK:  </vt:lpstr>
      <vt:lpstr>Story ID: EP003-S004-PK &amp; EP003-S005-PK: </vt:lpstr>
      <vt:lpstr>Story ID: EP003-S004-PK &amp; EP003-S005-PK: </vt:lpstr>
      <vt:lpstr>Story ID: EP003-S004-PK &amp; EP003-S005-PK: </vt:lpstr>
      <vt:lpstr>Story ID: EP003-S006-PK</vt:lpstr>
    </vt:vector>
  </TitlesOfParts>
  <Company>BMW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Krishnan Purush, (Purush.Krishnan@bmw.de)</dc:creator>
  <cp:lastModifiedBy>Krishnan Purush, (Purush.Krishnan@bmw.de)</cp:lastModifiedBy>
  <cp:revision>2</cp:revision>
  <dcterms:created xsi:type="dcterms:W3CDTF">2018-10-08T11:43:29Z</dcterms:created>
  <dcterms:modified xsi:type="dcterms:W3CDTF">2018-10-17T07:59:16Z</dcterms:modified>
</cp:coreProperties>
</file>