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</p:sldMasterIdLst>
  <p:notesMasterIdLst>
    <p:notesMasterId r:id="rId12"/>
  </p:notesMasterIdLst>
  <p:sldIdLst>
    <p:sldId id="305" r:id="rId2"/>
    <p:sldId id="265" r:id="rId3"/>
    <p:sldId id="264" r:id="rId4"/>
    <p:sldId id="268" r:id="rId5"/>
    <p:sldId id="274" r:id="rId6"/>
    <p:sldId id="285" r:id="rId7"/>
    <p:sldId id="273" r:id="rId8"/>
    <p:sldId id="269" r:id="rId9"/>
    <p:sldId id="270" r:id="rId10"/>
    <p:sldId id="27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felein Maximilian, SF5-CN-V-23" initials="BMS" lastIdx="4" clrIdx="0">
    <p:extLst>
      <p:ext uri="{19B8F6BF-5375-455C-9EA6-DF929625EA0E}">
        <p15:presenceInfo xmlns:p15="http://schemas.microsoft.com/office/powerpoint/2012/main" userId="S-1-5-21-3402732107-103683034-2188813700-451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EAA"/>
    <a:srgbClr val="E5D2C4"/>
    <a:srgbClr val="F1DCC7"/>
    <a:srgbClr val="F5E1C8"/>
    <a:srgbClr val="FCF1D1"/>
    <a:srgbClr val="FAF9DB"/>
    <a:srgbClr val="BFBFBF"/>
    <a:srgbClr val="DEE3EA"/>
    <a:srgbClr val="BEC6D6"/>
    <a:srgbClr val="9DA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0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DC7E-545F-4537-850F-CC5C2B410559}" type="datetimeFigureOut">
              <a:rPr lang="de-DE" smtClean="0"/>
              <a:pPr/>
              <a:t>17.10.2018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Textmasterformat bearbeiten</a:t>
            </a:r>
          </a:p>
          <a:p>
            <a:pPr marL="360000" lvl="1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Zweite Ebene</a:t>
            </a:r>
          </a:p>
          <a:p>
            <a:pPr marL="540000" lvl="2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  <a:p>
            <a:pPr marL="720000" lvl="3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Vierte Ebene</a:t>
            </a:r>
          </a:p>
          <a:p>
            <a:pPr marL="900000" lvl="4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725A-9256-4EC5-8CDB-4CC5D97770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24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600" kern="1200" dirty="0">
        <a:solidFill>
          <a:srgbClr val="343434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9"/>
          </p:nvPr>
        </p:nvSpPr>
        <p:spPr>
          <a:xfrm>
            <a:off x="-9843" y="-6669"/>
            <a:ext cx="12204066" cy="6868059"/>
          </a:xfrm>
          <a:custGeom>
            <a:avLst/>
            <a:gdLst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0 w 9144000"/>
              <a:gd name="connsiteY6" fmla="*/ 5159495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190500 w 9144000"/>
              <a:gd name="connsiteY6" fmla="*/ 4493539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3891 w 9144000"/>
              <a:gd name="connsiteY5" fmla="*/ 562818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71516 w 9144000"/>
              <a:gd name="connsiteY5" fmla="*/ 5818461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19166 w 9144000"/>
              <a:gd name="connsiteY5" fmla="*/ 5847002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00116 w 9144000"/>
              <a:gd name="connsiteY5" fmla="*/ 5942139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894012 w 9144000"/>
              <a:gd name="connsiteY3" fmla="*/ 6818497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18497"/>
              <a:gd name="connsiteX1" fmla="*/ 9144000 w 9144000"/>
              <a:gd name="connsiteY1" fmla="*/ 0 h 6818497"/>
              <a:gd name="connsiteX2" fmla="*/ 9144000 w 9144000"/>
              <a:gd name="connsiteY2" fmla="*/ 4928377 h 6818497"/>
              <a:gd name="connsiteX3" fmla="*/ 3894012 w 9144000"/>
              <a:gd name="connsiteY3" fmla="*/ 6818497 h 6818497"/>
              <a:gd name="connsiteX4" fmla="*/ 3701776 w 9144000"/>
              <a:gd name="connsiteY4" fmla="*/ 6702094 h 6818497"/>
              <a:gd name="connsiteX5" fmla="*/ 6022210 w 9144000"/>
              <a:gd name="connsiteY5" fmla="*/ 5928708 h 6818497"/>
              <a:gd name="connsiteX6" fmla="*/ 9525 w 9144000"/>
              <a:gd name="connsiteY6" fmla="*/ 4769436 h 6818497"/>
              <a:gd name="connsiteX7" fmla="*/ 0 w 9144000"/>
              <a:gd name="connsiteY7" fmla="*/ 0 h 6818497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928377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842754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47039"/>
              <a:gd name="connsiteX1" fmla="*/ 9144000 w 9144000"/>
              <a:gd name="connsiteY1" fmla="*/ 28541 h 6847039"/>
              <a:gd name="connsiteX2" fmla="*/ 9144000 w 9144000"/>
              <a:gd name="connsiteY2" fmla="*/ 4871295 h 6847039"/>
              <a:gd name="connsiteX3" fmla="*/ 3894012 w 9144000"/>
              <a:gd name="connsiteY3" fmla="*/ 6847038 h 6847039"/>
              <a:gd name="connsiteX4" fmla="*/ 3688329 w 9144000"/>
              <a:gd name="connsiteY4" fmla="*/ 6847039 h 6847039"/>
              <a:gd name="connsiteX5" fmla="*/ 6022210 w 9144000"/>
              <a:gd name="connsiteY5" fmla="*/ 5957249 h 6847039"/>
              <a:gd name="connsiteX6" fmla="*/ 9525 w 9144000"/>
              <a:gd name="connsiteY6" fmla="*/ 4797977 h 6847039"/>
              <a:gd name="connsiteX7" fmla="*/ 0 w 9144000"/>
              <a:gd name="connsiteY7" fmla="*/ 0 h 6847039"/>
              <a:gd name="connsiteX0" fmla="*/ 0 w 9144000"/>
              <a:gd name="connsiteY0" fmla="*/ 9514 h 6856553"/>
              <a:gd name="connsiteX1" fmla="*/ 9134475 w 9144000"/>
              <a:gd name="connsiteY1" fmla="*/ 0 h 6856553"/>
              <a:gd name="connsiteX2" fmla="*/ 9144000 w 9144000"/>
              <a:gd name="connsiteY2" fmla="*/ 4880809 h 6856553"/>
              <a:gd name="connsiteX3" fmla="*/ 3894012 w 9144000"/>
              <a:gd name="connsiteY3" fmla="*/ 6856552 h 6856553"/>
              <a:gd name="connsiteX4" fmla="*/ 3688329 w 9144000"/>
              <a:gd name="connsiteY4" fmla="*/ 6856553 h 6856553"/>
              <a:gd name="connsiteX5" fmla="*/ 6022210 w 9144000"/>
              <a:gd name="connsiteY5" fmla="*/ 5966763 h 6856553"/>
              <a:gd name="connsiteX6" fmla="*/ 9525 w 9144000"/>
              <a:gd name="connsiteY6" fmla="*/ 4807491 h 6856553"/>
              <a:gd name="connsiteX7" fmla="*/ 0 w 9144000"/>
              <a:gd name="connsiteY7" fmla="*/ 9514 h 6856553"/>
              <a:gd name="connsiteX0" fmla="*/ 3810 w 9147810"/>
              <a:gd name="connsiteY0" fmla="*/ 9514 h 6856553"/>
              <a:gd name="connsiteX1" fmla="*/ 9138285 w 9147810"/>
              <a:gd name="connsiteY1" fmla="*/ 0 h 6856553"/>
              <a:gd name="connsiteX2" fmla="*/ 9147810 w 9147810"/>
              <a:gd name="connsiteY2" fmla="*/ 4880809 h 6856553"/>
              <a:gd name="connsiteX3" fmla="*/ 3897822 w 9147810"/>
              <a:gd name="connsiteY3" fmla="*/ 6856552 h 6856553"/>
              <a:gd name="connsiteX4" fmla="*/ 3692139 w 9147810"/>
              <a:gd name="connsiteY4" fmla="*/ 6856553 h 6856553"/>
              <a:gd name="connsiteX5" fmla="*/ 6026020 w 9147810"/>
              <a:gd name="connsiteY5" fmla="*/ 5966763 h 6856553"/>
              <a:gd name="connsiteX6" fmla="*/ 0 w 9147810"/>
              <a:gd name="connsiteY6" fmla="*/ 4807491 h 6856553"/>
              <a:gd name="connsiteX7" fmla="*/ 3810 w 9147810"/>
              <a:gd name="connsiteY7" fmla="*/ 9514 h 6856553"/>
              <a:gd name="connsiteX0" fmla="*/ 3810 w 9147810"/>
              <a:gd name="connsiteY0" fmla="*/ 11417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11417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83046 w 9147810"/>
              <a:gd name="connsiteY5" fmla="*/ 638141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099333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120115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58456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62262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59600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61979 h 6862262"/>
              <a:gd name="connsiteX7" fmla="*/ 3810 w 9147810"/>
              <a:gd name="connsiteY7" fmla="*/ 3806 h 6862262"/>
              <a:gd name="connsiteX0" fmla="*/ 3810 w 9147810"/>
              <a:gd name="connsiteY0" fmla="*/ 3806 h 6858975"/>
              <a:gd name="connsiteX1" fmla="*/ 9145905 w 9147810"/>
              <a:gd name="connsiteY1" fmla="*/ 0 h 6858975"/>
              <a:gd name="connsiteX2" fmla="*/ 9147810 w 9147810"/>
              <a:gd name="connsiteY2" fmla="*/ 4615799 h 6858975"/>
              <a:gd name="connsiteX3" fmla="*/ 4300470 w 9147810"/>
              <a:gd name="connsiteY3" fmla="*/ 6858975 h 6858975"/>
              <a:gd name="connsiteX4" fmla="*/ 4186195 w 9147810"/>
              <a:gd name="connsiteY4" fmla="*/ 6855127 h 6858975"/>
              <a:gd name="connsiteX5" fmla="*/ 5175076 w 9147810"/>
              <a:gd name="connsiteY5" fmla="*/ 6398063 h 6858975"/>
              <a:gd name="connsiteX6" fmla="*/ 0 w 9147810"/>
              <a:gd name="connsiteY6" fmla="*/ 4961979 h 6858975"/>
              <a:gd name="connsiteX7" fmla="*/ 3810 w 9147810"/>
              <a:gd name="connsiteY7" fmla="*/ 3806 h 6858975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300470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80435 w 9147810"/>
              <a:gd name="connsiteY5" fmla="*/ 6395685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80838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2024 w 9146024"/>
              <a:gd name="connsiteY0" fmla="*/ 3806 h 6859884"/>
              <a:gd name="connsiteX1" fmla="*/ 9144119 w 9146024"/>
              <a:gd name="connsiteY1" fmla="*/ 0 h 6859884"/>
              <a:gd name="connsiteX2" fmla="*/ 9146024 w 9146024"/>
              <a:gd name="connsiteY2" fmla="*/ 4615799 h 6859884"/>
              <a:gd name="connsiteX3" fmla="*/ 4284397 w 9146024"/>
              <a:gd name="connsiteY3" fmla="*/ 6858975 h 6859884"/>
              <a:gd name="connsiteX4" fmla="*/ 4173694 w 9146024"/>
              <a:gd name="connsiteY4" fmla="*/ 6859884 h 6859884"/>
              <a:gd name="connsiteX5" fmla="*/ 5176863 w 9146024"/>
              <a:gd name="connsiteY5" fmla="*/ 6398063 h 6859884"/>
              <a:gd name="connsiteX6" fmla="*/ 0 w 9146024"/>
              <a:gd name="connsiteY6" fmla="*/ 4961980 h 6859884"/>
              <a:gd name="connsiteX7" fmla="*/ 2024 w 9146024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59602 h 6859884"/>
              <a:gd name="connsiteX7" fmla="*/ 3810 w 9147810"/>
              <a:gd name="connsiteY7" fmla="*/ 3806 h 6859884"/>
              <a:gd name="connsiteX0" fmla="*/ 7382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7382 w 9151382"/>
              <a:gd name="connsiteY7" fmla="*/ 3806 h 6859884"/>
              <a:gd name="connsiteX0" fmla="*/ 2024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2024 w 9151382"/>
              <a:gd name="connsiteY7" fmla="*/ 3806 h 6859884"/>
              <a:gd name="connsiteX0" fmla="*/ 2024 w 9153049"/>
              <a:gd name="connsiteY0" fmla="*/ 3806 h 6859884"/>
              <a:gd name="connsiteX1" fmla="*/ 9153049 w 9153049"/>
              <a:gd name="connsiteY1" fmla="*/ 0 h 6859884"/>
              <a:gd name="connsiteX2" fmla="*/ 9151382 w 9153049"/>
              <a:gd name="connsiteY2" fmla="*/ 4615799 h 6859884"/>
              <a:gd name="connsiteX3" fmla="*/ 4289755 w 9153049"/>
              <a:gd name="connsiteY3" fmla="*/ 6858975 h 6859884"/>
              <a:gd name="connsiteX4" fmla="*/ 4179052 w 9153049"/>
              <a:gd name="connsiteY4" fmla="*/ 6859884 h 6859884"/>
              <a:gd name="connsiteX5" fmla="*/ 5182221 w 9153049"/>
              <a:gd name="connsiteY5" fmla="*/ 6398063 h 6859884"/>
              <a:gd name="connsiteX6" fmla="*/ 0 w 9153049"/>
              <a:gd name="connsiteY6" fmla="*/ 4961982 h 6859884"/>
              <a:gd name="connsiteX7" fmla="*/ 2024 w 9153049"/>
              <a:gd name="connsiteY7" fmla="*/ 3806 h 685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3049" h="6859884">
                <a:moveTo>
                  <a:pt x="2024" y="3806"/>
                </a:moveTo>
                <a:lnTo>
                  <a:pt x="9153049" y="0"/>
                </a:lnTo>
                <a:cubicBezTo>
                  <a:pt x="9152493" y="1538600"/>
                  <a:pt x="9151938" y="3077199"/>
                  <a:pt x="9151382" y="4615799"/>
                </a:cubicBezTo>
                <a:lnTo>
                  <a:pt x="4289755" y="6858975"/>
                </a:lnTo>
                <a:lnTo>
                  <a:pt x="4179052" y="6859884"/>
                </a:lnTo>
                <a:lnTo>
                  <a:pt x="5182221" y="6398063"/>
                </a:lnTo>
                <a:lnTo>
                  <a:pt x="0" y="4961982"/>
                </a:lnTo>
                <a:cubicBezTo>
                  <a:pt x="0" y="3242150"/>
                  <a:pt x="2024" y="1723638"/>
                  <a:pt x="2024" y="3806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 tIns="540000" bIns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0" name="Bild 8" descr="BMWMINIRR_5fbg Kopi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269622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defRPr sz="4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</a:t>
            </a:r>
            <a:br>
              <a:rPr lang="en-US" noProof="0" dirty="0"/>
            </a:br>
            <a:r>
              <a:rPr lang="en-US" noProof="0" dirty="0"/>
              <a:t>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1386804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  <a:defRPr sz="2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sp>
        <p:nvSpPr>
          <p:cNvPr id="18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21" name="Bild 7" descr="WortmarkeBMWGROUP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52" y="5927742"/>
            <a:ext cx="1154481" cy="3600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5" orient="horz" pos="3752" userDrawn="1">
          <p15:clr>
            <a:srgbClr val="FBAE40"/>
          </p15:clr>
        </p15:guide>
        <p15:guide id="6" orient="horz" pos="210" userDrawn="1">
          <p15:clr>
            <a:srgbClr val="FBAE40"/>
          </p15:clr>
        </p15:guide>
        <p15:guide id="7" orient="horz" pos="35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48" y="1413936"/>
            <a:ext cx="5486400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6193368" y="1413936"/>
            <a:ext cx="5520267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7"/>
          </p:nvPr>
        </p:nvSpPr>
        <p:spPr>
          <a:xfrm>
            <a:off x="488948" y="4183352"/>
            <a:ext cx="5486400" cy="1938048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6193368" y="4191000"/>
            <a:ext cx="5520267" cy="1930400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896" userDrawn="1">
          <p15:clr>
            <a:srgbClr val="FBAE40"/>
          </p15:clr>
        </p15:guide>
        <p15:guide id="6" pos="301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orient="horz" pos="4042" userDrawn="1">
          <p15:clr>
            <a:srgbClr val="FBAE40"/>
          </p15:clr>
        </p15:guide>
        <p15:guide id="10" orient="horz" pos="4260" userDrawn="1">
          <p15:clr>
            <a:srgbClr val="FBAE40"/>
          </p15:clr>
        </p15:guide>
        <p15:guide id="11" orient="horz" pos="2636" userDrawn="1">
          <p15:clr>
            <a:srgbClr val="FBAE40"/>
          </p15:clr>
        </p15:guide>
        <p15:guide id="12" orient="horz" pos="253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50" y="1413936"/>
            <a:ext cx="3578577" cy="1675641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4295424" y="1413936"/>
            <a:ext cx="3584221" cy="1683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5"/>
          </p:nvPr>
        </p:nvSpPr>
        <p:spPr>
          <a:xfrm>
            <a:off x="8134521" y="1413936"/>
            <a:ext cx="3579112" cy="168329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5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430107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8135058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01" userDrawn="1">
          <p15:clr>
            <a:srgbClr val="FBAE40"/>
          </p15:clr>
        </p15:guide>
        <p15:guide id="9" pos="5120" userDrawn="1">
          <p15:clr>
            <a:srgbClr val="FBAE40"/>
          </p15:clr>
        </p15:guide>
        <p15:guide id="10" pos="4968" userDrawn="1">
          <p15:clr>
            <a:srgbClr val="FBAE40"/>
          </p15:clr>
        </p15:guide>
        <p15:guide id="11" pos="2704" userDrawn="1">
          <p15:clr>
            <a:srgbClr val="FBAE40"/>
          </p15:clr>
        </p15:guide>
        <p15:guide id="12" pos="256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88950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3352802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6220182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9096213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48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3352803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dirty="0" smtClean="0">
                <a:solidFill>
                  <a:srgbClr val="404040"/>
                </a:solidFill>
              </a:defRPr>
            </a:lvl1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6220180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9094612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1960" userDrawn="1">
          <p15:clr>
            <a:srgbClr val="FBAE40"/>
          </p15:clr>
        </p15:guide>
        <p15:guide id="10" pos="2112" userDrawn="1">
          <p15:clr>
            <a:srgbClr val="FBAE40"/>
          </p15:clr>
        </p15:guide>
        <p15:guide id="11" pos="3768" userDrawn="1">
          <p15:clr>
            <a:srgbClr val="FBAE40"/>
          </p15:clr>
        </p15:guide>
        <p15:guide id="12" pos="3912" userDrawn="1">
          <p15:clr>
            <a:srgbClr val="FBAE40"/>
          </p15:clr>
        </p15:guide>
        <p15:guide id="13" pos="5564" userDrawn="1">
          <p15:clr>
            <a:srgbClr val="FBAE40"/>
          </p15:clr>
        </p15:guide>
        <p15:guide id="14" pos="57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6204657" y="1413933"/>
            <a:ext cx="5508976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" y="1413933"/>
            <a:ext cx="5971817" cy="4715934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72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3768" userDrawn="1">
          <p15:clr>
            <a:srgbClr val="FBAE40"/>
          </p15:clr>
        </p15:guide>
        <p15:guide id="10" pos="39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without Dividing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50051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345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88" userDrawn="1">
          <p15:clr>
            <a:srgbClr val="FBAE40"/>
          </p15:clr>
        </p15:guide>
        <p15:guide id="4" orient="horz" pos="3840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4322170"/>
            <a:ext cx="12191496" cy="25358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00" y="5927742"/>
            <a:ext cx="1154478" cy="359999"/>
          </a:xfrm>
          <a:prstGeom prst="rect">
            <a:avLst/>
          </a:prstGeom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1799485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9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2916667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pic>
        <p:nvPicPr>
          <p:cNvPr id="14" name="Bild 8" descr="BMWMINIRR_5fbg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13" name="Bild 7" descr="WortmarkeBMWGROUP Kopie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14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79" userDrawn="1">
          <p15:clr>
            <a:srgbClr val="FBAE40"/>
          </p15:clr>
        </p15:guide>
        <p15:guide id="2" orient="horz" pos="1128" userDrawn="1">
          <p15:clr>
            <a:srgbClr val="FBAE40"/>
          </p15:clr>
        </p15:guide>
        <p15:guide id="3" orient="horz" pos="3544" userDrawn="1">
          <p15:clr>
            <a:srgbClr val="FBAE40"/>
          </p15:clr>
        </p15:guide>
        <p15:guide id="4" orient="horz" pos="1832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37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8"/>
          <p:cNvSpPr/>
          <p:nvPr userDrawn="1"/>
        </p:nvSpPr>
        <p:spPr>
          <a:xfrm>
            <a:off x="0" y="0"/>
            <a:ext cx="12192000" cy="62949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6" name="Bild 10" descr="Next_100_Years_Signet.png"/>
          <p:cNvPicPr>
            <a:picLocks noChangeAspect="1"/>
          </p:cNvPicPr>
          <p:nvPr userDrawn="1"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0" t="31947" r="48537" b="3"/>
          <a:stretch/>
        </p:blipFill>
        <p:spPr>
          <a:xfrm>
            <a:off x="4664261" y="1"/>
            <a:ext cx="7527739" cy="6330218"/>
          </a:xfrm>
          <a:prstGeom prst="rect">
            <a:avLst/>
          </a:prstGeom>
        </p:spPr>
      </p:pic>
      <p:sp>
        <p:nvSpPr>
          <p:cNvPr id="8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9" y="1412875"/>
            <a:ext cx="2989019" cy="924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7200"/>
              </a:lnSpc>
              <a:spcBef>
                <a:spcPts val="0"/>
              </a:spcBef>
              <a:buNone/>
              <a:defRPr sz="72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948" y="2362896"/>
            <a:ext cx="11224685" cy="54886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Chapter.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36" userDrawn="1">
          <p15:clr>
            <a:srgbClr val="FBAE40"/>
          </p15:clr>
        </p15:guide>
        <p15:guide id="2" orient="horz" pos="887" userDrawn="1">
          <p15:clr>
            <a:srgbClr val="FBAE40"/>
          </p15:clr>
        </p15:guide>
        <p15:guide id="3" pos="7384" userDrawn="1">
          <p15:clr>
            <a:srgbClr val="FBAE40"/>
          </p15:clr>
        </p15:guide>
        <p15:guide id="4" pos="3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11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6" t="46096" r="-1521" b="2091"/>
          <a:stretch/>
        </p:blipFill>
        <p:spPr>
          <a:xfrm>
            <a:off x="-9832" y="0"/>
            <a:ext cx="6028267" cy="62939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88948" y="1413933"/>
            <a:ext cx="5486400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6193368" y="1413933"/>
            <a:ext cx="5520267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6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pos="30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with Sub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2"/>
          </p:nvPr>
        </p:nvSpPr>
        <p:spPr>
          <a:xfrm>
            <a:off x="6193368" y="1795463"/>
            <a:ext cx="5520267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3"/>
          </p:nvPr>
        </p:nvSpPr>
        <p:spPr>
          <a:xfrm>
            <a:off x="488948" y="1795463"/>
            <a:ext cx="5486400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88950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93368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7" userDrawn="1">
          <p15:clr>
            <a:srgbClr val="FBAE40"/>
          </p15:clr>
        </p15:guide>
        <p15:guide id="8" pos="3769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orient="horz" pos="1131" userDrawn="1">
          <p15:clr>
            <a:srgbClr val="FBAE40"/>
          </p15:clr>
        </p15:guide>
        <p15:guide id="11" orient="horz" pos="1094" userDrawn="1">
          <p15:clr>
            <a:srgbClr val="FBAE40"/>
          </p15:clr>
        </p15:guide>
        <p15:guide id="12" pos="3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36"/>
          </p:nvPr>
        </p:nvSpPr>
        <p:spPr>
          <a:xfrm>
            <a:off x="488948" y="1413933"/>
            <a:ext cx="11224685" cy="4707467"/>
          </a:xfrm>
          <a:pattFill prst="wdUpDiag">
            <a:fgClr>
              <a:srgbClr val="BFBFBF"/>
            </a:fgClr>
            <a:bgClr>
              <a:schemeClr val="bg1"/>
            </a:bgClr>
          </a:pattFill>
        </p:spPr>
        <p:txBody>
          <a:bodyPr tIns="540000" anchor="ctr"/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4042" userDrawn="1">
          <p15:clr>
            <a:srgbClr val="FBAE40"/>
          </p15:clr>
        </p15:guide>
        <p15:guide id="8" orient="horz" pos="42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5" y="1413933"/>
            <a:ext cx="12192003" cy="5444068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pos="301" userDrawn="1">
          <p15:clr>
            <a:srgbClr val="FBAE40"/>
          </p15:clr>
        </p15:guide>
        <p15:guide id="4" pos="73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88949" y="6425350"/>
            <a:ext cx="9851675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404040"/>
                </a:solidFill>
              </a:defRPr>
            </a:lvl1pPr>
          </a:lstStyle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0586156" y="6425347"/>
            <a:ext cx="1127477" cy="3317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404040"/>
                </a:solidFill>
              </a:defRPr>
            </a:lvl1pPr>
          </a:lstStyle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18"/>
            </p:custDataLst>
          </p:nvPr>
        </p:nvSpPr>
        <p:spPr>
          <a:xfrm>
            <a:off x="-1693333" y="-127000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ts val="2700"/>
              </a:lnSpc>
            </a:pPr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6" r:id="rId2"/>
    <p:sldLayoutId id="2147483748" r:id="rId3"/>
    <p:sldLayoutId id="2147483749" r:id="rId4"/>
    <p:sldLayoutId id="2147483752" r:id="rId5"/>
    <p:sldLayoutId id="2147483750" r:id="rId6"/>
    <p:sldLayoutId id="2147483751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65" r:id="rId14"/>
    <p:sldLayoutId id="2147483762" r:id="rId15"/>
    <p:sldLayoutId id="2147483764" r:id="rId16"/>
  </p:sldLayoutIdLst>
  <p:hf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lang="de-DE" sz="2600" b="1" kern="1200" cap="all" baseline="0" smtClean="0">
          <a:solidFill>
            <a:srgbClr val="92A2BD"/>
          </a:solidFill>
          <a:latin typeface="+mj-lt"/>
          <a:ea typeface="+mn-ea"/>
          <a:cs typeface="+mn-cs"/>
        </a:defRPr>
      </a:lvl1pPr>
    </p:titleStyle>
    <p:bodyStyle>
      <a:lvl1pPr marL="176213" indent="-176213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88947" y="935881"/>
            <a:ext cx="11224685" cy="1727947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BMW Group Condensed" panose="020B0606020202020204" pitchFamily="34" charset="0"/>
              </a:rPr>
              <a:t>Easy Finance Application shall be a End-User facing APP where End-Users can </a:t>
            </a:r>
            <a:r>
              <a:rPr lang="en-US" sz="2800" u="sng" dirty="0">
                <a:solidFill>
                  <a:schemeClr val="bg1">
                    <a:lumMod val="50000"/>
                  </a:schemeClr>
                </a:solidFill>
                <a:latin typeface="BMW Group Condensed" panose="020B0606020202020204" pitchFamily="34" charset="0"/>
              </a:rPr>
              <a:t>Register/Login from their portable electronic devices like pad &amp; phone – iOS &amp; Android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BMW Group Condensed" panose="020B0606020202020204" pitchFamily="34" charset="0"/>
              </a:rPr>
              <a:t>.</a:t>
            </a:r>
            <a:endParaRPr lang="en-US" sz="2800" b="0" dirty="0">
              <a:solidFill>
                <a:schemeClr val="bg1">
                  <a:lumMod val="50000"/>
                </a:schemeClr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MW Group Condensed" panose="020B0606020202020204" pitchFamily="34" charset="0"/>
              </a:rPr>
              <a:t>Req. ID: </a:t>
            </a:r>
            <a:r>
              <a:rPr lang="en-US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EF</a:t>
            </a:r>
            <a:r>
              <a:rPr lang="en-US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REQ003</a:t>
            </a:r>
            <a:endParaRPr lang="en-US" dirty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6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EP003-S003-PK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Existing User of Easy Finance Application When </a:t>
            </a:r>
            <a:r>
              <a:rPr lang="en-US" dirty="0" err="1"/>
              <a:t>i</a:t>
            </a:r>
            <a:r>
              <a:rPr lang="en-US" dirty="0"/>
              <a:t> trying to Register with Easy Application Finance,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/>
              <a:t>should be </a:t>
            </a:r>
            <a:r>
              <a:rPr lang="en-US" dirty="0" smtClean="0"/>
              <a:t>prompted to login.</a:t>
            </a:r>
            <a:endParaRPr lang="en-US" dirty="0"/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User is at the dealership; APP is not published to APP Store; </a:t>
            </a:r>
            <a:r>
              <a:rPr lang="en-US" sz="1600" dirty="0" smtClean="0">
                <a:solidFill>
                  <a:srgbClr val="D16F72"/>
                </a:solidFill>
                <a:latin typeface="+mj-lt"/>
              </a:rPr>
              <a:t>User </a:t>
            </a:r>
            <a:r>
              <a:rPr lang="en-US" sz="1600" u="sng" dirty="0" smtClean="0">
                <a:solidFill>
                  <a:srgbClr val="D16F72"/>
                </a:solidFill>
                <a:latin typeface="+mj-lt"/>
              </a:rPr>
              <a:t>have</a:t>
            </a:r>
            <a:r>
              <a:rPr lang="en-US" sz="1600" dirty="0" smtClean="0">
                <a:solidFill>
                  <a:srgbClr val="D16F72"/>
                </a:solidFill>
                <a:latin typeface="+mj-lt"/>
              </a:rPr>
              <a:t> a Existing BMW Web (GCDM) Account; 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Easy Finance APP to integrate with COP/GCDM; 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can only Download the </a:t>
            </a:r>
            <a:r>
              <a:rPr lang="en-US" sz="1600" dirty="0" smtClean="0">
                <a:solidFill>
                  <a:srgbClr val="172B4D"/>
                </a:solidFill>
              </a:rPr>
              <a:t>SF’s Easy Finance APP </a:t>
            </a:r>
            <a:r>
              <a:rPr lang="en-US" sz="1600" dirty="0">
                <a:solidFill>
                  <a:srgbClr val="172B4D"/>
                </a:solidFill>
              </a:rPr>
              <a:t>from the dealership using QR Code shared by the dealer. </a:t>
            </a:r>
          </a:p>
          <a:p>
            <a:r>
              <a:rPr lang="en-US" sz="1600" dirty="0">
                <a:solidFill>
                  <a:srgbClr val="172B4D"/>
                </a:solidFill>
              </a:rPr>
              <a:t>APP is Privately hosted and maintained by BMW Financial services. </a:t>
            </a:r>
            <a:endParaRPr lang="en-US" sz="1600" dirty="0" smtClean="0">
              <a:solidFill>
                <a:srgbClr val="172B4D"/>
              </a:solidFill>
            </a:endParaRP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GCDM Integration for APP user Profile Creation and Management. User Trying to register has/had a Existing BMW GCDM Account. 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SMS Trigger is Used for Mobile No. Verification.</a:t>
            </a:r>
            <a:endParaRPr lang="en-US" sz="1600" dirty="0">
              <a:latin typeface="+mj-lt"/>
            </a:endParaRPr>
          </a:p>
          <a:p>
            <a:pPr marL="0" lvl="0" indent="0">
              <a:buNone/>
            </a:pPr>
            <a:r>
              <a:rPr lang="en-US" sz="1600" u="sng" dirty="0">
                <a:solidFill>
                  <a:srgbClr val="00B0F0"/>
                </a:solidFill>
                <a:latin typeface="+mj-lt"/>
              </a:rPr>
              <a:t>Acceptance Criteria: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When the app is downloaded and started, Customer is Prompted with Welcome Page Registration or Login Button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If &amp; when Customer Tap on Registration button from the APP Customer is directed to Registration </a:t>
            </a:r>
            <a:r>
              <a:rPr lang="en-US" sz="1600" dirty="0">
                <a:solidFill>
                  <a:srgbClr val="172B4D"/>
                </a:solidFill>
                <a:latin typeface="+mj-lt"/>
              </a:rPr>
              <a:t>P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age – Possible COP Integration.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Customer Mobile no., Name is Mandatory, </a:t>
            </a:r>
            <a:r>
              <a:rPr lang="en-US" sz="1600" u="sng" dirty="0" smtClean="0">
                <a:solidFill>
                  <a:srgbClr val="172B4D"/>
                </a:solidFill>
                <a:latin typeface="+mj-lt"/>
              </a:rPr>
              <a:t>since Customer selected “Register with PIN” Customer is not given with </a:t>
            </a:r>
            <a:r>
              <a:rPr lang="en-US" sz="1600" u="sng" dirty="0">
                <a:solidFill>
                  <a:srgbClr val="172B4D"/>
                </a:solidFill>
                <a:latin typeface="+mj-lt"/>
              </a:rPr>
              <a:t>o</a:t>
            </a:r>
            <a:r>
              <a:rPr lang="en-US" sz="1600" u="sng" dirty="0" smtClean="0">
                <a:solidFill>
                  <a:srgbClr val="172B4D"/>
                </a:solidFill>
                <a:latin typeface="+mj-lt"/>
              </a:rPr>
              <a:t>ption to set PWD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Customer Accepts T&amp;C before tapping on send verification code to mobile. 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When the customer tap’s Send Verification code, COP/GCDM Check the GCDM DB and prompts Customer with message saying </a:t>
            </a:r>
            <a:r>
              <a:rPr lang="en-US" sz="1600" u="sng" dirty="0" smtClean="0">
                <a:solidFill>
                  <a:srgbClr val="D16F72"/>
                </a:solidFill>
                <a:latin typeface="+mj-lt"/>
              </a:rPr>
              <a:t>“ It looks like you already have an account for BMW” – please login with your BMW Web Account. </a:t>
            </a:r>
          </a:p>
          <a:p>
            <a:pPr marL="342900" lvl="0" indent="-342900">
              <a:buAutoNum type="arabicPeriod"/>
            </a:pPr>
            <a:r>
              <a:rPr lang="en-US" sz="1600" dirty="0">
                <a:solidFill>
                  <a:srgbClr val="172B4D"/>
                </a:solidFill>
                <a:latin typeface="+mj-lt"/>
              </a:rPr>
              <a:t>Will be handled by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COP page if integrated with COP.</a:t>
            </a:r>
            <a:endParaRPr lang="en-US" sz="1600" dirty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</a:p>
        </p:txBody>
      </p:sp>
      <p:sp>
        <p:nvSpPr>
          <p:cNvPr id="12" name="Oval 11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88949" y="1412875"/>
            <a:ext cx="4125092" cy="924620"/>
          </a:xfrm>
        </p:spPr>
        <p:txBody>
          <a:bodyPr/>
          <a:lstStyle/>
          <a:p>
            <a:r>
              <a:rPr lang="en-US" b="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EP003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88948" y="2362896"/>
            <a:ext cx="10849611" cy="2462213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666666"/>
                </a:solidFill>
                <a:latin typeface="BMW Group Condensed" panose="020B0606020202020204" pitchFamily="34" charset="0"/>
              </a:rPr>
              <a:t>EPIC: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As a BMW prospect I should be able to </a:t>
            </a:r>
            <a:r>
              <a:rPr lang="en-US" u="sng" dirty="0">
                <a:solidFill>
                  <a:srgbClr val="FF0000"/>
                </a:solidFill>
                <a:latin typeface="BMW Group Condensed" panose="020B0606020202020204" pitchFamily="34" charset="0"/>
              </a:rPr>
              <a:t>Register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 via an APP for Easy Finance Account to Purchase BMW products.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88948" y="5318669"/>
            <a:ext cx="945932" cy="924620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OWNER:</a:t>
            </a:r>
          </a:p>
          <a:p>
            <a:pPr algn="ctr"/>
            <a:r>
              <a:rPr lang="en-US" sz="12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PO (BA)</a:t>
            </a:r>
            <a:endParaRPr lang="en-US" sz="12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EP003: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</a:t>
            </a:r>
            <a:r>
              <a:rPr lang="en-US" dirty="0" smtClean="0">
                <a:solidFill>
                  <a:srgbClr val="0070C0"/>
                </a:solidFill>
              </a:rPr>
              <a:t>E</a:t>
            </a:r>
            <a:r>
              <a:rPr lang="en-US" altLang="zh-CN" dirty="0" smtClean="0">
                <a:solidFill>
                  <a:srgbClr val="0070C0"/>
                </a:solidFill>
              </a:rPr>
              <a:t>P003</a:t>
            </a:r>
            <a:r>
              <a:rPr lang="en-US" dirty="0" smtClean="0">
                <a:solidFill>
                  <a:srgbClr val="0070C0"/>
                </a:solidFill>
              </a:rPr>
              <a:t>-S001</a:t>
            </a:r>
            <a:r>
              <a:rPr lang="en-US" altLang="zh-CN" dirty="0" smtClean="0">
                <a:solidFill>
                  <a:srgbClr val="0070C0"/>
                </a:solidFill>
              </a:rPr>
              <a:t>-PK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 New user to BMW Easy Finance APP I should be able to Register with password for creating a new Account.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</a:t>
            </a:r>
            <a:r>
              <a:rPr lang="en-US" dirty="0" smtClean="0">
                <a:solidFill>
                  <a:srgbClr val="0070C0"/>
                </a:solidFill>
              </a:rPr>
              <a:t>E</a:t>
            </a:r>
            <a:r>
              <a:rPr lang="en-US" altLang="zh-CN" dirty="0" smtClean="0">
                <a:solidFill>
                  <a:srgbClr val="0070C0"/>
                </a:solidFill>
              </a:rPr>
              <a:t>P003</a:t>
            </a:r>
            <a:r>
              <a:rPr lang="en-US" dirty="0" smtClean="0">
                <a:solidFill>
                  <a:srgbClr val="0070C0"/>
                </a:solidFill>
              </a:rPr>
              <a:t>-S002</a:t>
            </a:r>
            <a:r>
              <a:rPr lang="en-US" altLang="zh-CN" dirty="0" smtClean="0">
                <a:solidFill>
                  <a:srgbClr val="0070C0"/>
                </a:solidFill>
              </a:rPr>
              <a:t>-PK 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 New user to BMW Easy Finance APP I should be able to Register with temp. </a:t>
            </a:r>
            <a:r>
              <a:rPr lang="en-US" dirty="0" err="1"/>
              <a:t>pwd</a:t>
            </a:r>
            <a:r>
              <a:rPr lang="en-US" dirty="0"/>
              <a:t> for creating a new Account.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</a:t>
            </a:r>
            <a:r>
              <a:rPr lang="en-US" dirty="0" smtClean="0">
                <a:solidFill>
                  <a:srgbClr val="0070C0"/>
                </a:solidFill>
              </a:rPr>
              <a:t>E</a:t>
            </a:r>
            <a:r>
              <a:rPr lang="en-US" altLang="zh-CN" dirty="0" smtClean="0">
                <a:solidFill>
                  <a:srgbClr val="0070C0"/>
                </a:solidFill>
              </a:rPr>
              <a:t>P003</a:t>
            </a:r>
            <a:r>
              <a:rPr lang="en-US" dirty="0" smtClean="0">
                <a:solidFill>
                  <a:srgbClr val="0070C0"/>
                </a:solidFill>
              </a:rPr>
              <a:t>-S003</a:t>
            </a:r>
            <a:r>
              <a:rPr lang="en-US" altLang="zh-CN" dirty="0" smtClean="0">
                <a:solidFill>
                  <a:srgbClr val="0070C0"/>
                </a:solidFill>
              </a:rPr>
              <a:t>-PK 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 Existing User of Easy Finance Application When </a:t>
            </a:r>
            <a:r>
              <a:rPr lang="en-US" dirty="0" smtClean="0"/>
              <a:t>I </a:t>
            </a:r>
            <a:r>
              <a:rPr lang="en-US" dirty="0"/>
              <a:t>trying to Register with Easy Application Finance, I should be </a:t>
            </a:r>
            <a:r>
              <a:rPr lang="en-US" dirty="0" smtClean="0"/>
              <a:t>prompted to login.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05347" y="347184"/>
            <a:ext cx="3508286" cy="524499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(BA),   Arch (IT),  Design</a:t>
            </a:r>
          </a:p>
        </p:txBody>
      </p:sp>
    </p:spTree>
    <p:extLst>
      <p:ext uri="{BB962C8B-B14F-4D97-AF65-F5344CB8AC3E}">
        <p14:creationId xmlns:p14="http://schemas.microsoft.com/office/powerpoint/2010/main" val="155681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EP003-S001-PK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New user to BMW Easy Finance </a:t>
            </a:r>
            <a:r>
              <a:rPr lang="en-US" dirty="0" smtClean="0"/>
              <a:t>APP, </a:t>
            </a:r>
            <a:r>
              <a:rPr lang="en-US" dirty="0"/>
              <a:t>I should be able to Register with password for creating a new Account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1600" u="sng" dirty="0">
                <a:solidFill>
                  <a:srgbClr val="00B0F0"/>
                </a:solidFill>
                <a:latin typeface="+mj-lt"/>
              </a:rPr>
              <a:t>Assumptions: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User is at the dealership; APP is not published to APP Store; </a:t>
            </a:r>
            <a:r>
              <a:rPr lang="en-US" sz="1600" dirty="0" smtClean="0">
                <a:solidFill>
                  <a:srgbClr val="D16F72"/>
                </a:solidFill>
                <a:latin typeface="+mj-lt"/>
              </a:rPr>
              <a:t>User do not have a BMW Web (GCDM) Account; 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Easy Finance APP to integrate with COP/GCDM; 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can only Download the </a:t>
            </a:r>
            <a:r>
              <a:rPr lang="en-US" sz="1600" dirty="0" smtClean="0">
                <a:solidFill>
                  <a:srgbClr val="172B4D"/>
                </a:solidFill>
              </a:rPr>
              <a:t>SF’s Easy Finance APP </a:t>
            </a:r>
            <a:r>
              <a:rPr lang="en-US" sz="1600" dirty="0">
                <a:solidFill>
                  <a:srgbClr val="172B4D"/>
                </a:solidFill>
              </a:rPr>
              <a:t>from the dealership using QR Code shared by the dealer. </a:t>
            </a:r>
          </a:p>
          <a:p>
            <a:r>
              <a:rPr lang="en-US" sz="1600" dirty="0">
                <a:solidFill>
                  <a:srgbClr val="172B4D"/>
                </a:solidFill>
              </a:rPr>
              <a:t>APP is Privately hosted and maintained by BMW Financial services. </a:t>
            </a:r>
            <a:endParaRPr lang="en-US" sz="1600" dirty="0" smtClean="0">
              <a:solidFill>
                <a:srgbClr val="172B4D"/>
              </a:solidFill>
            </a:endParaRPr>
          </a:p>
          <a:p>
            <a:r>
              <a:rPr lang="en-US" sz="1600" dirty="0">
                <a:solidFill>
                  <a:srgbClr val="172B4D"/>
                </a:solidFill>
              </a:rPr>
              <a:t>GCDM Integration for APP user Profile Creation and Management. User Trying to register is not having a BMW GCDM Account. 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SMS Trigger is Used for Mobile No. Verification.</a:t>
            </a:r>
            <a:endParaRPr lang="en-US" sz="1600" dirty="0">
              <a:latin typeface="+mj-lt"/>
            </a:endParaRPr>
          </a:p>
          <a:p>
            <a:pPr marL="0" lvl="0" indent="0">
              <a:buNone/>
            </a:pPr>
            <a:r>
              <a:rPr lang="en-US" sz="1600" u="sng" dirty="0">
                <a:solidFill>
                  <a:srgbClr val="00B0F0"/>
                </a:solidFill>
                <a:latin typeface="+mj-lt"/>
              </a:rPr>
              <a:t>Acceptance Criteria: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When the app is downloaded and started, Customer is Prompted with Welcome Page Registration or Login Button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If &amp; when Customer Tap on Registration button from the APP Customer is directed to Registration </a:t>
            </a:r>
            <a:r>
              <a:rPr lang="en-US" sz="1600" dirty="0">
                <a:solidFill>
                  <a:srgbClr val="172B4D"/>
                </a:solidFill>
                <a:latin typeface="+mj-lt"/>
              </a:rPr>
              <a:t>P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age – Possible COP Integration.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Customer Mobile no., Name is Mandatory, </a:t>
            </a:r>
            <a:r>
              <a:rPr lang="en-US" sz="1600" u="sng" dirty="0" smtClean="0">
                <a:solidFill>
                  <a:srgbClr val="172B4D"/>
                </a:solidFill>
                <a:latin typeface="+mj-lt"/>
              </a:rPr>
              <a:t>since Customer selected “Register with password” Customer is given the option to set PWD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Customer selects T&amp;C before tapping on send verification code to mobile.  3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Customer need to verify the Mobile with verification code send to customer mobile from the registration page before requesting for Reg.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Customer Data is Synced with BMW’s Global Customer Database Management (GCDM).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Customer is logged in and Lands on APP Home/Main page after successful Registration. </a:t>
            </a: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</a:p>
        </p:txBody>
      </p:sp>
      <p:sp>
        <p:nvSpPr>
          <p:cNvPr id="12" name="Oval 11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51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EP003-S002-PK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New user to BMW Easy Finance </a:t>
            </a:r>
            <a:r>
              <a:rPr lang="en-US" dirty="0" smtClean="0"/>
              <a:t>APP, </a:t>
            </a:r>
            <a:r>
              <a:rPr lang="en-US" dirty="0"/>
              <a:t>I should be able to Register with password for creating a new Account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1600" u="sng" dirty="0">
                <a:solidFill>
                  <a:srgbClr val="00B0F0"/>
                </a:solidFill>
                <a:latin typeface="+mj-lt"/>
              </a:rPr>
              <a:t>Assumptions: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User is at the dealership; APP is not published to APP Store; </a:t>
            </a:r>
            <a:r>
              <a:rPr lang="en-US" sz="1600" dirty="0" smtClean="0">
                <a:solidFill>
                  <a:srgbClr val="D16F72"/>
                </a:solidFill>
                <a:latin typeface="+mj-lt"/>
              </a:rPr>
              <a:t>User do not have a BMW Web (GCDM) Account; 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Easy Finance APP to integrate with COP/GCDM;  </a:t>
            </a:r>
            <a:r>
              <a:rPr lang="en-US" sz="1600" dirty="0" smtClean="0">
                <a:solidFill>
                  <a:srgbClr val="D16F72"/>
                </a:solidFill>
                <a:latin typeface="+mj-lt"/>
              </a:rPr>
              <a:t>User have to login with </a:t>
            </a:r>
            <a:r>
              <a:rPr lang="en-US" sz="1600" dirty="0">
                <a:solidFill>
                  <a:srgbClr val="D16F72"/>
                </a:solidFill>
                <a:latin typeface="+mj-lt"/>
              </a:rPr>
              <a:t>p</a:t>
            </a:r>
            <a:r>
              <a:rPr lang="en-US" sz="1600" dirty="0" smtClean="0">
                <a:solidFill>
                  <a:srgbClr val="D16F72"/>
                </a:solidFill>
                <a:latin typeface="+mj-lt"/>
              </a:rPr>
              <a:t>in in the Next Login.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can only Download the </a:t>
            </a:r>
            <a:r>
              <a:rPr lang="en-US" sz="1600" dirty="0" smtClean="0">
                <a:solidFill>
                  <a:srgbClr val="172B4D"/>
                </a:solidFill>
              </a:rPr>
              <a:t>SF’s Easy Finance APP </a:t>
            </a:r>
            <a:r>
              <a:rPr lang="en-US" sz="1600" dirty="0">
                <a:solidFill>
                  <a:srgbClr val="172B4D"/>
                </a:solidFill>
              </a:rPr>
              <a:t>from the dealership using QR Code shared by the dealer. </a:t>
            </a:r>
          </a:p>
          <a:p>
            <a:r>
              <a:rPr lang="en-US" sz="1600" dirty="0">
                <a:solidFill>
                  <a:srgbClr val="172B4D"/>
                </a:solidFill>
              </a:rPr>
              <a:t>APP is Privately hosted and maintained by BMW Financial services. </a:t>
            </a:r>
            <a:endParaRPr lang="en-US" sz="1600" dirty="0" smtClean="0">
              <a:solidFill>
                <a:srgbClr val="172B4D"/>
              </a:solidFill>
            </a:endParaRP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GCDM Integration for APP user Profile Creation and Management. User Trying to register is not having a BMW GCDM Account. 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SMS Trigger is Used for Mobile No. Verification.</a:t>
            </a:r>
            <a:endParaRPr lang="en-US" sz="1600" dirty="0">
              <a:latin typeface="+mj-lt"/>
            </a:endParaRPr>
          </a:p>
          <a:p>
            <a:pPr marL="0" lvl="0" indent="0">
              <a:buNone/>
            </a:pPr>
            <a:r>
              <a:rPr lang="en-US" sz="1600" u="sng" dirty="0">
                <a:solidFill>
                  <a:srgbClr val="00B0F0"/>
                </a:solidFill>
                <a:latin typeface="+mj-lt"/>
              </a:rPr>
              <a:t>Acceptance Criteria: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When the app is downloaded and started, Customer is Prompted with Welcome Page Registration or Login Button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If &amp; when Customer Tap on Registration button from the APP Customer is directed to Registration </a:t>
            </a:r>
            <a:r>
              <a:rPr lang="en-US" sz="1600" dirty="0">
                <a:solidFill>
                  <a:srgbClr val="172B4D"/>
                </a:solidFill>
                <a:latin typeface="+mj-lt"/>
              </a:rPr>
              <a:t>P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age – Possible COP Integration.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Customer Mobile no., Name is Mandatory, </a:t>
            </a:r>
            <a:r>
              <a:rPr lang="en-US" sz="1600" u="sng" dirty="0" smtClean="0">
                <a:solidFill>
                  <a:srgbClr val="172B4D"/>
                </a:solidFill>
                <a:latin typeface="+mj-lt"/>
              </a:rPr>
              <a:t>since Customer selected “Register with PIN” Customer is not given with </a:t>
            </a:r>
            <a:r>
              <a:rPr lang="en-US" sz="1600" u="sng" dirty="0">
                <a:solidFill>
                  <a:srgbClr val="172B4D"/>
                </a:solidFill>
                <a:latin typeface="+mj-lt"/>
              </a:rPr>
              <a:t>o</a:t>
            </a:r>
            <a:r>
              <a:rPr lang="en-US" sz="1600" u="sng" dirty="0" smtClean="0">
                <a:solidFill>
                  <a:srgbClr val="172B4D"/>
                </a:solidFill>
                <a:latin typeface="+mj-lt"/>
              </a:rPr>
              <a:t>ption to set PWD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Customer selects T&amp;C before tapping on send verification code to mobile. 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Customer need to verify the Mobile with verification code send to customer mobile from the registration page before requesting for Reg.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Customer Data is Synced with BMW’s Global Customer Database Management (GCDM).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Customer is logged in and Lands on APP Home/Main page after successful Registration. </a:t>
            </a: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</a:p>
        </p:txBody>
      </p:sp>
      <p:sp>
        <p:nvSpPr>
          <p:cNvPr id="12" name="Oval 11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3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EP003-S001-PK &amp; </a:t>
            </a:r>
            <a:r>
              <a:rPr lang="en-US" dirty="0" smtClean="0"/>
              <a:t>EP003-S002-PK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7090" y="1720712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BMW Financial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Services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Welcome!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u="sng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 Introduction goes here,</a:t>
            </a:r>
            <a:endParaRPr lang="en-US" sz="900" u="sng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Helpline: XX-XXXX-XXX</a:t>
            </a:r>
          </a:p>
        </p:txBody>
      </p:sp>
      <p:sp>
        <p:nvSpPr>
          <p:cNvPr id="9" name="Rectangle 8"/>
          <p:cNvSpPr/>
          <p:nvPr/>
        </p:nvSpPr>
        <p:spPr>
          <a:xfrm>
            <a:off x="681824" y="4463912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Login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37962" y="4463911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Registration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325" y="1713186"/>
            <a:ext cx="2473499" cy="44082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546" y="1720712"/>
            <a:ext cx="2475388" cy="440069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097114" y="1685108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Congratulations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!!! 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You are registration</a:t>
            </a:r>
            <a:r>
              <a:rPr lang="en-US" sz="14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is Successful.</a:t>
            </a:r>
            <a:endParaRPr lang="en-US" sz="14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u="sng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Please Click here to understand our Application Process,</a:t>
            </a:r>
            <a:endParaRPr lang="en-US" sz="900" u="sng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Helpline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: XX-XXXX-XXX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304020" y="4803783"/>
            <a:ext cx="2217042" cy="315311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Cancel &amp; </a:t>
            </a:r>
            <a:r>
              <a:rPr lang="en-US" sz="1500" dirty="0" err="1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g</a:t>
            </a:r>
            <a:r>
              <a:rPr lang="en-US" sz="15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oto</a:t>
            </a:r>
            <a:r>
              <a:rPr lang="en-US" sz="15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Main Page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4020" y="4428307"/>
            <a:ext cx="2217042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>
                <a:solidFill>
                  <a:srgbClr val="666666"/>
                </a:solidFill>
                <a:latin typeface="BMW Group Condensed" panose="020B0606020202020204" pitchFamily="34" charset="0"/>
              </a:rPr>
              <a:t>Proceed to Application.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28745" y="403901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5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13" y="1480628"/>
            <a:ext cx="10026869" cy="4488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EP003-S001-PK &amp; EP003-S002-PK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51820" y="5969426"/>
            <a:ext cx="4456386" cy="709170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9928745" y="347183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Design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5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EP003-S001-PK &amp; EP003-S002-PK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05195" y="1707056"/>
            <a:ext cx="978946" cy="19363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User A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Register with PIN</a:t>
            </a:r>
            <a:endParaRPr lang="en-US" sz="14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40023" y="1707056"/>
            <a:ext cx="1114097" cy="441434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Registration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05195" y="4185025"/>
            <a:ext cx="978946" cy="19363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User B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r>
              <a:rPr lang="en-US" sz="1400" dirty="0">
                <a:solidFill>
                  <a:srgbClr val="666666"/>
                </a:solidFill>
                <a:latin typeface="BMW Group Condensed" panose="020B0606020202020204" pitchFamily="34" charset="0"/>
              </a:rPr>
              <a:t>Register with PWD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130006" y="1707056"/>
            <a:ext cx="784539" cy="441434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APIGW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340624" y="1707055"/>
            <a:ext cx="784539" cy="441434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GCDM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22485" y="267524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22485" y="513255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377560" y="2270234"/>
            <a:ext cx="1361088" cy="10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377560" y="4724400"/>
            <a:ext cx="1361088" cy="10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377560" y="3163976"/>
            <a:ext cx="1361088" cy="10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377560" y="5513038"/>
            <a:ext cx="1361088" cy="10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718062" y="2675244"/>
            <a:ext cx="1361088" cy="10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939668" y="2664372"/>
            <a:ext cx="1361088" cy="10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718062" y="4882052"/>
            <a:ext cx="1361088" cy="10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46383" y="2132118"/>
            <a:ext cx="854721" cy="55399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Load COP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Reg. with PIN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Page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15229" y="4599215"/>
            <a:ext cx="923651" cy="55399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Load COP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Reg. with PWD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Page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42787" y="1859504"/>
            <a:ext cx="1566454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Redirect (</a:t>
            </a:r>
            <a:r>
              <a:rPr lang="en-US" sz="1000" b="0" i="0" u="none" baseline="0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Client_ID</a:t>
            </a: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,</a:t>
            </a:r>
            <a:r>
              <a:rPr lang="en-US" sz="10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</a:t>
            </a:r>
            <a:r>
              <a:rPr lang="en-US" sz="1000" b="0" i="0" u="none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APIKey</a:t>
            </a:r>
            <a:r>
              <a:rPr lang="en-US" sz="10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,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PolicyID</a:t>
            </a: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, </a:t>
            </a:r>
            <a:r>
              <a:rPr lang="en-US" sz="1000" baseline="0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Back</a:t>
            </a:r>
            <a:r>
              <a:rPr lang="en-US" sz="1000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URL</a:t>
            </a: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52561" y="2917754"/>
            <a:ext cx="1212191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Return Access Token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29009" y="4310613"/>
            <a:ext cx="1566454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Redirect (</a:t>
            </a:r>
            <a:r>
              <a:rPr lang="en-US" sz="1000" b="0" i="0" u="none" baseline="0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Client_ID</a:t>
            </a: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,</a:t>
            </a:r>
            <a:r>
              <a:rPr lang="en-US" sz="10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</a:t>
            </a:r>
            <a:r>
              <a:rPr lang="en-US" sz="1000" b="0" i="0" u="none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APIKey</a:t>
            </a:r>
            <a:r>
              <a:rPr lang="en-US" sz="10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,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PolicyID</a:t>
            </a:r>
            <a:r>
              <a:rPr lang="en-US" sz="10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, </a:t>
            </a:r>
            <a:r>
              <a:rPr lang="en-US" sz="1000" baseline="0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Back</a:t>
            </a:r>
            <a:r>
              <a:rPr lang="en-US" sz="1000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URL</a:t>
            </a: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80989" y="5307101"/>
            <a:ext cx="1212191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Return Access Token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83836" y="2264262"/>
            <a:ext cx="1529586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Implicit Reg. (</a:t>
            </a:r>
            <a:r>
              <a:rPr lang="en-US" sz="1000" b="0" i="0" u="none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APIKey</a:t>
            </a:r>
            <a:r>
              <a:rPr lang="en-US" sz="10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,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Redirect </a:t>
            </a:r>
            <a:r>
              <a:rPr lang="en-US" sz="1000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url</a:t>
            </a: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, </a:t>
            </a:r>
            <a:r>
              <a:rPr lang="en-US" sz="1000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Usrname+pwd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61330" y="4302546"/>
            <a:ext cx="1507144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Implicit Reg. (</a:t>
            </a:r>
            <a:r>
              <a:rPr lang="en-US" sz="1000" b="0" i="0" u="none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APIKey</a:t>
            </a:r>
            <a:r>
              <a:rPr lang="en-US" sz="10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,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Redirect </a:t>
            </a:r>
            <a:r>
              <a:rPr lang="en-US" sz="1000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url</a:t>
            </a: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, </a:t>
            </a:r>
            <a:r>
              <a:rPr lang="en-US" sz="1000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Usrname+PIN</a:t>
            </a: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)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715446" y="3585010"/>
            <a:ext cx="1361088" cy="10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98200" y="3221578"/>
            <a:ext cx="1470274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Return (</a:t>
            </a:r>
            <a:r>
              <a:rPr lang="en-US" sz="1000" b="0" i="0" u="none" baseline="0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access_token_A</a:t>
            </a: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),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Set Cookies SMSESSION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91607" y="5277445"/>
            <a:ext cx="1470274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Return (</a:t>
            </a:r>
            <a:r>
              <a:rPr lang="en-US" sz="1000" b="0" i="0" u="none" baseline="0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access_token_A</a:t>
            </a: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),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Set Cookies SMSESSION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725223" y="5667407"/>
            <a:ext cx="1361088" cy="10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6403235" y="2847351"/>
            <a:ext cx="336995" cy="164508"/>
          </a:xfrm>
          <a:prstGeom prst="bentConnector3">
            <a:avLst>
              <a:gd name="adj1" fmla="val 209061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>
            <a:off x="6454097" y="4986794"/>
            <a:ext cx="336995" cy="164508"/>
          </a:xfrm>
          <a:prstGeom prst="bentConnector3">
            <a:avLst>
              <a:gd name="adj1" fmla="val 209061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907068" y="1707056"/>
            <a:ext cx="784539" cy="441434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64958" y="2806494"/>
            <a:ext cx="1154483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Login Call in Service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01405" y="4945937"/>
            <a:ext cx="1154483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Login Call in Service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8936375" y="3176455"/>
            <a:ext cx="1361088" cy="10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14545" y="2235702"/>
            <a:ext cx="1168910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Push Data to GCDM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&amp; Create </a:t>
            </a:r>
            <a:r>
              <a:rPr lang="en-US" altLang="zh-CN" sz="1000" b="0" i="0" u="none" baseline="0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BuPa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09310" y="2794576"/>
            <a:ext cx="1329210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Return Success/Failure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Status to API GW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939668" y="4861899"/>
            <a:ext cx="1361088" cy="10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8936375" y="5373982"/>
            <a:ext cx="1361088" cy="10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14545" y="4433229"/>
            <a:ext cx="1168910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Push Data to GCDM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&amp; Create </a:t>
            </a:r>
            <a:r>
              <a:rPr lang="en-US" altLang="zh-CN" sz="1000" b="0" i="0" u="none" baseline="0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BuPa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09310" y="4992103"/>
            <a:ext cx="1329210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Return Success/Failure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Status to API GW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2486615" y="3213658"/>
            <a:ext cx="745010" cy="3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84159" y="3286583"/>
            <a:ext cx="821059" cy="55399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Redirect to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Easy Finance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Main Page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94767" y="5173927"/>
            <a:ext cx="821059" cy="55399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BMW Group Condensed" panose="020B0606020202020204" pitchFamily="34" charset="0"/>
              </a:rPr>
              <a:t>Redirect to </a:t>
            </a:r>
          </a:p>
          <a:p>
            <a:r>
              <a:rPr lang="en-US" sz="1000" dirty="0">
                <a:solidFill>
                  <a:srgbClr val="000000"/>
                </a:solidFill>
                <a:latin typeface="BMW Group Condensed" panose="020B0606020202020204" pitchFamily="34" charset="0"/>
              </a:rPr>
              <a:t>Easy Finance</a:t>
            </a:r>
          </a:p>
          <a:p>
            <a:r>
              <a:rPr lang="en-US" sz="1000" dirty="0">
                <a:solidFill>
                  <a:srgbClr val="000000"/>
                </a:solidFill>
                <a:latin typeface="BMW Group Condensed" panose="020B0606020202020204" pitchFamily="34" charset="0"/>
              </a:rPr>
              <a:t>Main Page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840448" y="361811"/>
            <a:ext cx="1873185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IT ARCH.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EP003-S001-PK &amp; EP003-S002-PK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EF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</a:t>
            </a: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 FE</a:t>
            </a: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EF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Service BE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COP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APIGW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GCDM</a:t>
            </a: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523372" y="2543695"/>
            <a:ext cx="4617228" cy="85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524583" y="3111250"/>
            <a:ext cx="4617229" cy="18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546463" y="3760470"/>
            <a:ext cx="2285523" cy="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919677" y="4767637"/>
            <a:ext cx="4585215" cy="51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649832" y="4960620"/>
            <a:ext cx="2014358" cy="7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649832" y="5531430"/>
            <a:ext cx="2014358" cy="7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360060" y="2547974"/>
            <a:ext cx="2189580" cy="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680375" y="2551676"/>
            <a:ext cx="2030793" cy="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8666314" y="3098685"/>
            <a:ext cx="2014358" cy="7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351090" y="3098685"/>
            <a:ext cx="2144822" cy="11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08334" y="2297474"/>
            <a:ext cx="2344397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Redirect to COP With necessary parameters.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585362" y="2108736"/>
            <a:ext cx="1673856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COP Calls GCDM/AIGW 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Reg. Services to Complete reg.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915904" y="2133084"/>
            <a:ext cx="1745991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APIGW Pushes Customer Profile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Data to GCDM DB.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870889" y="2720186"/>
            <a:ext cx="1645001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GCDM Responds Success/Fail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For Customer Data</a:t>
            </a:r>
            <a:r>
              <a:rPr lang="en-US" sz="10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PUSH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76017" y="2852463"/>
            <a:ext cx="191911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APIGW Passes the responds to </a:t>
            </a: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COP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042768" y="2720186"/>
            <a:ext cx="1957588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COP Passes Successful/Failed 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Registration to EF APP &amp; Pass Token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6209224" y="3402257"/>
            <a:ext cx="1032186" cy="3883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0800000" flipV="1">
            <a:off x="6243281" y="3396254"/>
            <a:ext cx="978828" cy="289679"/>
          </a:xfrm>
          <a:prstGeom prst="bentConnector3">
            <a:avLst>
              <a:gd name="adj1" fmla="val -138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249121" y="3341038"/>
            <a:ext cx="1176924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Call Login API for 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Creating SM session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63141" y="3443190"/>
            <a:ext cx="205216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Send the Token to EF Service Backend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018914" y="4484457"/>
            <a:ext cx="3719288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Pass</a:t>
            </a:r>
            <a:r>
              <a:rPr lang="en-US" sz="10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the token to GCDM API GATEWAY 		To get validated 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048963" y="4546383"/>
            <a:ext cx="1249060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Validate and fetch the 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data from GCDM DB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062628" y="5293059"/>
            <a:ext cx="1279517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Return the Profile Data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3898101" y="5529202"/>
            <a:ext cx="4606791" cy="10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773610" y="5240165"/>
            <a:ext cx="1218603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Profile Data Returned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884034" y="5670159"/>
            <a:ext cx="1032186" cy="3883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10800000" flipV="1">
            <a:off x="3918091" y="5664156"/>
            <a:ext cx="978828" cy="289679"/>
          </a:xfrm>
          <a:prstGeom prst="bentConnector3">
            <a:avLst>
              <a:gd name="adj1" fmla="val -138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938363" y="5608940"/>
            <a:ext cx="1148070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Create a Local Copy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&amp; Store in EF</a:t>
            </a:r>
            <a:r>
              <a:rPr lang="en-US" sz="10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DB.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1590348" y="5953836"/>
            <a:ext cx="22300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910681" y="5571222"/>
            <a:ext cx="168293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Send Success &amp; redirect the customer to Next Step.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40448" y="351589"/>
            <a:ext cx="1873185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IT ARCH.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44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heme/theme1.xml><?xml version="1.0" encoding="utf-8"?>
<a:theme xmlns:a="http://schemas.openxmlformats.org/drawingml/2006/main" name="BMW Group 16:9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CCCC"/>
        </a:solidFill>
        <a:ln w="9525">
          <a:solidFill>
            <a:srgbClr val="CCCCCC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BMWGroup_FS_BMW+MINI+RR_Zusatzbegriff_E_16zu9.pptx" id="{84844328-F1CC-4A35-9085-C869E2533542}" vid="{09338282-BEEE-4034-A323-258CEF5B501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4">
      <a:majorFont>
        <a:latin typeface="BMW Group"/>
        <a:ea typeface=""/>
        <a:cs typeface=""/>
      </a:majorFont>
      <a:minorFont>
        <a:latin typeface="BMW Group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BMWGroup_FS_BMW+MINI+RR_E_16zu9</Template>
  <TotalTime>0</TotalTime>
  <Words>1330</Words>
  <Application>Microsoft Office PowerPoint</Application>
  <PresentationFormat>Widescreen</PresentationFormat>
  <Paragraphs>221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BMW Type Global Pro Regular</vt:lpstr>
      <vt:lpstr>Arial</vt:lpstr>
      <vt:lpstr>BMW Group</vt:lpstr>
      <vt:lpstr>BMW Group Condensed</vt:lpstr>
      <vt:lpstr>BMW Group Condensed Bold</vt:lpstr>
      <vt:lpstr>BMW Group Light</vt:lpstr>
      <vt:lpstr>Symbol</vt:lpstr>
      <vt:lpstr>BMW Group 16:9</vt:lpstr>
      <vt:lpstr>PowerPoint Presentation</vt:lpstr>
      <vt:lpstr>PowerPoint Presentation</vt:lpstr>
      <vt:lpstr>EP003: Registration</vt:lpstr>
      <vt:lpstr>Story ID: EP003-S001-PK: </vt:lpstr>
      <vt:lpstr>Story ID: EP003-S002-PK:   </vt:lpstr>
      <vt:lpstr>Story ID: EP003-S001-PK &amp; EP003-S002-PK </vt:lpstr>
      <vt:lpstr>Story ID: EP003-S001-PK &amp; EP003-S002-PK </vt:lpstr>
      <vt:lpstr>Story ID: EP003-S001-PK &amp; EP003-S002-PK </vt:lpstr>
      <vt:lpstr>Story ID: EP003-S001-PK &amp; EP003-S002-PK </vt:lpstr>
      <vt:lpstr>Story ID: EP003-S003-PK:   </vt:lpstr>
    </vt:vector>
  </TitlesOfParts>
  <Company>BMW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Befelein Maximilian, SF3-CN-M</dc:creator>
  <cp:lastModifiedBy>Krishnan Purush, (Purush.Krishnan@bmw.de)</cp:lastModifiedBy>
  <cp:revision>181</cp:revision>
  <dcterms:created xsi:type="dcterms:W3CDTF">2017-04-27T07:24:45Z</dcterms:created>
  <dcterms:modified xsi:type="dcterms:W3CDTF">2018-10-17T08:01:13Z</dcterms:modified>
</cp:coreProperties>
</file>