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29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  <p:cmAuthor id="2" name="Krishnan Purushothaman, BBS-82" initials="KPB" lastIdx="3" clrIdx="1">
    <p:extLst>
      <p:ext uri="{19B8F6BF-5375-455C-9EA6-DF929625EA0E}">
        <p15:presenceInfo xmlns:p15="http://schemas.microsoft.com/office/powerpoint/2012/main" userId="S-1-5-21-1417001333-1972579041-725345543-6672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EAA"/>
    <a:srgbClr val="E5D2C4"/>
    <a:srgbClr val="F1DCC7"/>
    <a:srgbClr val="F5E1C8"/>
    <a:srgbClr val="FCF1D1"/>
    <a:srgbClr val="FAF9DB"/>
    <a:srgbClr val="BFBFBF"/>
    <a:srgbClr val="DEE3EA"/>
    <a:srgbClr val="BEC6D6"/>
    <a:srgbClr val="9DA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124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08.10.2018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8" y="1412875"/>
            <a:ext cx="6910141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EF-EP-004-MCB</a:t>
            </a:r>
            <a:endParaRPr lang="en-US" b="0" dirty="0">
              <a:solidFill>
                <a:srgbClr val="404040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9" y="2337495"/>
            <a:ext cx="11224685" cy="1154162"/>
          </a:xfrm>
        </p:spPr>
        <p:txBody>
          <a:bodyPr/>
          <a:lstStyle/>
          <a:p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</a:p>
          <a:p>
            <a:r>
              <a:rPr lang="en-US" dirty="0">
                <a:solidFill>
                  <a:schemeClr val="tx1"/>
                </a:solidFill>
                <a:latin typeface="BMW Group Condensed" panose="020B0606020202020204" pitchFamily="34" charset="0"/>
              </a:rPr>
              <a:t>Products Selection (Dealer &amp; Vehicle)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9852025" cy="331787"/>
          </a:xfrm>
        </p:spPr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63288" y="6424613"/>
            <a:ext cx="1128712" cy="331787"/>
          </a:xfrm>
        </p:spPr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4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1480628"/>
            <a:ext cx="10026869" cy="448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1820" y="5969426"/>
            <a:ext cx="4456386" cy="70917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8218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 </a:t>
            </a:r>
            <a:r>
              <a:rPr lang="en-US" dirty="0" smtClean="0"/>
              <a:t>004: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I want to chose the dealership of the car I would like to purchase / finance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I can continue the process later on in my next visit and so that I can get the dealer specific vehicle / finance product.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The vehicle and the transaction price is already negotiated offline between user and sales manager.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No pipeline check necessary.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 is logged in / registered. 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XXX</a:t>
            </a:r>
            <a:endParaRPr lang="en-US" sz="1600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selected Province &amp; City (drop down)</a:t>
            </a: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 smtClean="0">
                <a:solidFill>
                  <a:srgbClr val="172B4D"/>
                </a:solidFill>
              </a:rPr>
              <a:t>User selected dealer from dropdown list predefined and filtered by city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</a:t>
            </a:r>
            <a:r>
              <a:rPr lang="en-US" dirty="0" smtClean="0"/>
              <a:t>004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09059" y="2053450"/>
            <a:ext cx="430054" cy="430054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hord 6"/>
          <p:cNvSpPr/>
          <p:nvPr/>
        </p:nvSpPr>
        <p:spPr>
          <a:xfrm>
            <a:off x="4352059" y="2096449"/>
            <a:ext cx="344043" cy="344043"/>
          </a:xfrm>
          <a:prstGeom prst="chord">
            <a:avLst>
              <a:gd name="adj1" fmla="val 1168272"/>
              <a:gd name="adj2" fmla="val 9631728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 7"/>
          <p:cNvSpPr/>
          <p:nvPr/>
        </p:nvSpPr>
        <p:spPr>
          <a:xfrm>
            <a:off x="4741288" y="2400869"/>
            <a:ext cx="1272245" cy="1101904"/>
          </a:xfrm>
          <a:custGeom>
            <a:avLst/>
            <a:gdLst>
              <a:gd name="connsiteX0" fmla="*/ 0 w 1272245"/>
              <a:gd name="connsiteY0" fmla="*/ 0 h 1101904"/>
              <a:gd name="connsiteX1" fmla="*/ 1272245 w 1272245"/>
              <a:gd name="connsiteY1" fmla="*/ 0 h 1101904"/>
              <a:gd name="connsiteX2" fmla="*/ 1272245 w 1272245"/>
              <a:gd name="connsiteY2" fmla="*/ 1101904 h 1101904"/>
              <a:gd name="connsiteX3" fmla="*/ 0 w 1272245"/>
              <a:gd name="connsiteY3" fmla="*/ 1101904 h 1101904"/>
              <a:gd name="connsiteX4" fmla="*/ 0 w 1272245"/>
              <a:gd name="connsiteY4" fmla="*/ 0 h 110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245" h="1101904">
                <a:moveTo>
                  <a:pt x="0" y="0"/>
                </a:moveTo>
                <a:lnTo>
                  <a:pt x="1272245" y="0"/>
                </a:lnTo>
                <a:lnTo>
                  <a:pt x="1272245" y="1101904"/>
                </a:lnTo>
                <a:lnTo>
                  <a:pt x="0" y="11019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- Province</a:t>
            </a:r>
            <a:endParaRPr lang="en-US" sz="1200" kern="1200" dirty="0"/>
          </a:p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- City</a:t>
            </a:r>
          </a:p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- Dealer</a:t>
            </a:r>
            <a:endParaRPr lang="en-US" sz="12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768832" y="1993573"/>
            <a:ext cx="1272245" cy="430054"/>
          </a:xfrm>
          <a:custGeom>
            <a:avLst/>
            <a:gdLst>
              <a:gd name="connsiteX0" fmla="*/ 0 w 1272245"/>
              <a:gd name="connsiteY0" fmla="*/ 0 h 430054"/>
              <a:gd name="connsiteX1" fmla="*/ 1272245 w 1272245"/>
              <a:gd name="connsiteY1" fmla="*/ 0 h 430054"/>
              <a:gd name="connsiteX2" fmla="*/ 1272245 w 1272245"/>
              <a:gd name="connsiteY2" fmla="*/ 430054 h 430054"/>
              <a:gd name="connsiteX3" fmla="*/ 0 w 1272245"/>
              <a:gd name="connsiteY3" fmla="*/ 430054 h 430054"/>
              <a:gd name="connsiteX4" fmla="*/ 0 w 1272245"/>
              <a:gd name="connsiteY4" fmla="*/ 0 h 43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245" h="430054">
                <a:moveTo>
                  <a:pt x="0" y="0"/>
                </a:moveTo>
                <a:lnTo>
                  <a:pt x="1272245" y="0"/>
                </a:lnTo>
                <a:lnTo>
                  <a:pt x="1272245" y="430054"/>
                </a:lnTo>
                <a:lnTo>
                  <a:pt x="0" y="4300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40" tIns="40640" rIns="40640" bIns="40640" numCol="1" spcCol="1270" anchor="b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 Dealer</a:t>
            </a:r>
            <a:endParaRPr lang="en-US" sz="1600" kern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9" y="2110766"/>
            <a:ext cx="2314567" cy="40749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80146" y="3036551"/>
            <a:ext cx="2107932" cy="9980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88078" y="2359567"/>
            <a:ext cx="1159249" cy="1176025"/>
          </a:xfrm>
          <a:prstGeom prst="straightConnector1">
            <a:avLst/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1480628"/>
            <a:ext cx="10026869" cy="448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</a:t>
            </a:r>
            <a:r>
              <a:rPr lang="en-US" dirty="0" smtClean="0"/>
              <a:t>004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1820" y="5969426"/>
            <a:ext cx="4456386" cy="70917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4492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</a:t>
            </a:r>
            <a:r>
              <a:rPr lang="en-US" dirty="0" smtClean="0"/>
              <a:t>004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</a:t>
            </a:r>
            <a:r>
              <a:rPr lang="en-US" dirty="0" smtClean="0"/>
              <a:t>004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 005: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I want to adjust the MSRP to the agreed quotation price so that I can finance the quotation price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&amp; </a:t>
            </a:r>
            <a:r>
              <a:rPr lang="en-US" dirty="0"/>
              <a:t>so that I can get a binding offer from the dealer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A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B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C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PRE-CONDITION A</a:t>
            </a:r>
          </a:p>
          <a:p>
            <a:r>
              <a:rPr lang="en-US" sz="1600" dirty="0">
                <a:solidFill>
                  <a:srgbClr val="172B4D"/>
                </a:solidFill>
              </a:rPr>
              <a:t>PRE-CONDITION </a:t>
            </a:r>
            <a:r>
              <a:rPr lang="en-US" sz="1600" dirty="0" smtClean="0">
                <a:solidFill>
                  <a:srgbClr val="172B4D"/>
                </a:solidFill>
              </a:rPr>
              <a:t>B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>
                <a:solidFill>
                  <a:srgbClr val="172B4D"/>
                </a:solidFill>
              </a:rPr>
              <a:t>PRE-CONDITION </a:t>
            </a:r>
            <a:r>
              <a:rPr lang="en-US" sz="1600" dirty="0" smtClean="0">
                <a:solidFill>
                  <a:srgbClr val="172B4D"/>
                </a:solidFill>
              </a:rPr>
              <a:t>C</a:t>
            </a:r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Acceptance Criteria A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</a:t>
            </a:r>
            <a:r>
              <a:rPr lang="en-US" sz="1600" dirty="0" smtClean="0">
                <a:solidFill>
                  <a:srgbClr val="172B4D"/>
                </a:solidFill>
              </a:rPr>
              <a:t>B</a:t>
            </a:r>
            <a:endParaRPr lang="en-US" sz="1600" dirty="0">
              <a:solidFill>
                <a:srgbClr val="172B4D"/>
              </a:solidFill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C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</a:t>
            </a:r>
            <a:r>
              <a:rPr lang="en-US" sz="1600" dirty="0" smtClean="0">
                <a:solidFill>
                  <a:srgbClr val="172B4D"/>
                </a:solidFill>
              </a:rPr>
              <a:t>D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800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BMW Financial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Services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Welcome!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u="sng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 Introduction goes here,</a:t>
            </a:r>
            <a:endParaRPr lang="en-US" sz="900" u="sng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Helpline: XX-XXXX-XXX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534" y="4463912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Login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3672" y="4463911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Registration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62824" y="1685108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/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BMW Financial Services</a:t>
            </a:r>
          </a:p>
          <a:p>
            <a:pPr algn="ctr"/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/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Welcome! 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u="sng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Please Click here to understand our Application Process,</a:t>
            </a:r>
            <a:endParaRPr lang="en-US" sz="900" u="sng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Helpline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: XX-XXXX-XXX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58300" y="4232283"/>
            <a:ext cx="2217042" cy="315311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Cancel &amp; </a:t>
            </a:r>
            <a:r>
              <a:rPr lang="en-US" sz="15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Goto</a:t>
            </a:r>
            <a:r>
              <a:rPr lang="en-US" sz="15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Main Page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58300" y="3856807"/>
            <a:ext cx="2217042" cy="315311"/>
          </a:xfrm>
          <a:prstGeom prst="rect">
            <a:avLst/>
          </a:prstGeom>
          <a:solidFill>
            <a:srgbClr val="00B0F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Create New Application</a:t>
            </a:r>
            <a:r>
              <a:rPr lang="en-US" sz="1500" dirty="0">
                <a:solidFill>
                  <a:srgbClr val="666666"/>
                </a:solidFill>
                <a:latin typeface="BMW Group Condensed" panose="020B0606020202020204" pitchFamily="34" charset="0"/>
              </a:rPr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42" y="1720712"/>
            <a:ext cx="2470137" cy="44006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00" y="1749784"/>
            <a:ext cx="2472847" cy="43676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258300" y="3441092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Check Application Status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EF-EP-004: </a:t>
            </a:r>
            <a:r>
              <a:rPr lang="en-US" b="0" dirty="0"/>
              <a:t>Products Selection (Dealer &amp; Vehicle)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</a:t>
            </a:r>
            <a:r>
              <a:rPr lang="en-US" dirty="0" smtClean="0">
                <a:solidFill>
                  <a:srgbClr val="0070C0"/>
                </a:solidFill>
              </a:rPr>
              <a:t>001: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 I want </a:t>
            </a:r>
            <a:r>
              <a:rPr lang="en-US" dirty="0"/>
              <a:t>to select the </a:t>
            </a:r>
            <a:r>
              <a:rPr lang="en-US" dirty="0" smtClean="0"/>
              <a:t>vehicle so </a:t>
            </a:r>
            <a:r>
              <a:rPr lang="en-US" dirty="0"/>
              <a:t>that I can start the finance application process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002: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user </a:t>
            </a:r>
            <a:r>
              <a:rPr lang="en-US" dirty="0" smtClean="0"/>
              <a:t>I </a:t>
            </a:r>
            <a:r>
              <a:rPr lang="en-US" dirty="0"/>
              <a:t>want to have the information of the vehicle displayed (pictures, options</a:t>
            </a:r>
            <a:r>
              <a:rPr lang="en-US" dirty="0" smtClean="0"/>
              <a:t>,...) so </a:t>
            </a:r>
            <a:r>
              <a:rPr lang="en-US" dirty="0"/>
              <a:t>that I can see which car I want to purchase / finance.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003: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XXX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004: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 I </a:t>
            </a:r>
            <a:r>
              <a:rPr lang="en-US" dirty="0"/>
              <a:t>want to chose the dealership of the car I would like to purchase / </a:t>
            </a:r>
            <a:r>
              <a:rPr lang="en-US" dirty="0" smtClean="0"/>
              <a:t>finance so </a:t>
            </a:r>
            <a:r>
              <a:rPr lang="en-US" dirty="0"/>
              <a:t>that I can continue the process later on in my next </a:t>
            </a:r>
            <a:r>
              <a:rPr lang="en-US" dirty="0" smtClean="0"/>
              <a:t>visit and so </a:t>
            </a:r>
            <a:r>
              <a:rPr lang="en-US" dirty="0"/>
              <a:t>that I can get the dealer specific vehicle / finance </a:t>
            </a:r>
            <a:r>
              <a:rPr lang="en-US" dirty="0" smtClean="0"/>
              <a:t>product.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005: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user </a:t>
            </a:r>
            <a:r>
              <a:rPr lang="en-US" dirty="0" smtClean="0"/>
              <a:t>I </a:t>
            </a:r>
            <a:r>
              <a:rPr lang="en-US" dirty="0"/>
              <a:t>want to adjust the MSRP to the agreed quotation </a:t>
            </a:r>
            <a:r>
              <a:rPr lang="en-US" dirty="0" smtClean="0"/>
              <a:t>price so </a:t>
            </a:r>
            <a:r>
              <a:rPr lang="en-US" dirty="0"/>
              <a:t>that I can finance the quotation </a:t>
            </a:r>
            <a:r>
              <a:rPr lang="en-US" dirty="0" smtClean="0"/>
              <a:t>price &amp; so </a:t>
            </a:r>
            <a:r>
              <a:rPr lang="en-US" dirty="0"/>
              <a:t>that I can get a binding offer from the </a:t>
            </a:r>
            <a:r>
              <a:rPr lang="en-US" dirty="0" smtClean="0"/>
              <a:t>dealer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</a:t>
            </a:r>
            <a:r>
              <a:rPr lang="en-US" dirty="0" smtClean="0">
                <a:solidFill>
                  <a:srgbClr val="0070C0"/>
                </a:solidFill>
              </a:rPr>
              <a:t>006: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 I </a:t>
            </a:r>
            <a:r>
              <a:rPr lang="en-US" dirty="0"/>
              <a:t>want the Dealer automatically </a:t>
            </a:r>
            <a:r>
              <a:rPr lang="en-US" dirty="0" smtClean="0"/>
              <a:t>pre-filled</a:t>
            </a: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/>
              <a:t>that I don't have to search for the specific dealer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1480628"/>
            <a:ext cx="10026869" cy="448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1820" y="5969426"/>
            <a:ext cx="4456386" cy="70917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1742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 006: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want the Dealer automatically pre-filled so that I don't have to search for the specific dealer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The vehicle and the transaction price is already negotiated offline between user and sales manager.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No pipeline check necessary.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 is logged in / registered. 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accepted location based services and GPS is usable</a:t>
            </a:r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Acceptance Criteria A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</a:t>
            </a:r>
            <a:r>
              <a:rPr lang="en-US" sz="1600" dirty="0" smtClean="0">
                <a:solidFill>
                  <a:srgbClr val="172B4D"/>
                </a:solidFill>
              </a:rPr>
              <a:t>B</a:t>
            </a:r>
            <a:endParaRPr lang="en-US" sz="1600" dirty="0">
              <a:solidFill>
                <a:srgbClr val="172B4D"/>
              </a:solidFill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C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</a:t>
            </a:r>
            <a:r>
              <a:rPr lang="en-US" sz="1600" dirty="0" smtClean="0">
                <a:solidFill>
                  <a:srgbClr val="172B4D"/>
                </a:solidFill>
              </a:rPr>
              <a:t>D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006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309059" y="2053450"/>
            <a:ext cx="430054" cy="430054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Chord 18"/>
          <p:cNvSpPr/>
          <p:nvPr/>
        </p:nvSpPr>
        <p:spPr>
          <a:xfrm>
            <a:off x="4352059" y="2096449"/>
            <a:ext cx="344043" cy="344043"/>
          </a:xfrm>
          <a:prstGeom prst="chord">
            <a:avLst>
              <a:gd name="adj1" fmla="val 1168272"/>
              <a:gd name="adj2" fmla="val 9631728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Freeform 19"/>
          <p:cNvSpPr/>
          <p:nvPr/>
        </p:nvSpPr>
        <p:spPr>
          <a:xfrm>
            <a:off x="4741288" y="2400869"/>
            <a:ext cx="1272245" cy="1101904"/>
          </a:xfrm>
          <a:custGeom>
            <a:avLst/>
            <a:gdLst>
              <a:gd name="connsiteX0" fmla="*/ 0 w 1272245"/>
              <a:gd name="connsiteY0" fmla="*/ 0 h 1101904"/>
              <a:gd name="connsiteX1" fmla="*/ 1272245 w 1272245"/>
              <a:gd name="connsiteY1" fmla="*/ 0 h 1101904"/>
              <a:gd name="connsiteX2" fmla="*/ 1272245 w 1272245"/>
              <a:gd name="connsiteY2" fmla="*/ 1101904 h 1101904"/>
              <a:gd name="connsiteX3" fmla="*/ 0 w 1272245"/>
              <a:gd name="connsiteY3" fmla="*/ 1101904 h 1101904"/>
              <a:gd name="connsiteX4" fmla="*/ 0 w 1272245"/>
              <a:gd name="connsiteY4" fmla="*/ 0 h 110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245" h="1101904">
                <a:moveTo>
                  <a:pt x="0" y="0"/>
                </a:moveTo>
                <a:lnTo>
                  <a:pt x="1272245" y="0"/>
                </a:lnTo>
                <a:lnTo>
                  <a:pt x="1272245" y="1101904"/>
                </a:lnTo>
                <a:lnTo>
                  <a:pt x="0" y="11019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- Province</a:t>
            </a:r>
            <a:endParaRPr lang="en-US" sz="1200" kern="1200" dirty="0"/>
          </a:p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- City</a:t>
            </a:r>
          </a:p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- Dealer</a:t>
            </a:r>
            <a:endParaRPr lang="en-US" sz="12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4768832" y="1993573"/>
            <a:ext cx="1272245" cy="430054"/>
          </a:xfrm>
          <a:custGeom>
            <a:avLst/>
            <a:gdLst>
              <a:gd name="connsiteX0" fmla="*/ 0 w 1272245"/>
              <a:gd name="connsiteY0" fmla="*/ 0 h 430054"/>
              <a:gd name="connsiteX1" fmla="*/ 1272245 w 1272245"/>
              <a:gd name="connsiteY1" fmla="*/ 0 h 430054"/>
              <a:gd name="connsiteX2" fmla="*/ 1272245 w 1272245"/>
              <a:gd name="connsiteY2" fmla="*/ 430054 h 430054"/>
              <a:gd name="connsiteX3" fmla="*/ 0 w 1272245"/>
              <a:gd name="connsiteY3" fmla="*/ 430054 h 430054"/>
              <a:gd name="connsiteX4" fmla="*/ 0 w 1272245"/>
              <a:gd name="connsiteY4" fmla="*/ 0 h 43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245" h="430054">
                <a:moveTo>
                  <a:pt x="0" y="0"/>
                </a:moveTo>
                <a:lnTo>
                  <a:pt x="1272245" y="0"/>
                </a:lnTo>
                <a:lnTo>
                  <a:pt x="1272245" y="430054"/>
                </a:lnTo>
                <a:lnTo>
                  <a:pt x="0" y="4300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40" tIns="40640" rIns="40640" bIns="40640" numCol="1" spcCol="1270" anchor="b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 </a:t>
            </a:r>
            <a:r>
              <a:rPr lang="en-US" sz="1600" kern="1200" dirty="0" smtClean="0"/>
              <a:t>Dealer by location based service. Prefill of: </a:t>
            </a:r>
            <a:endParaRPr lang="en-US" sz="1600" kern="1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9" y="2110766"/>
            <a:ext cx="2314567" cy="40749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980146" y="3036551"/>
            <a:ext cx="2107932" cy="9980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661020" y="2359567"/>
            <a:ext cx="2586308" cy="845027"/>
          </a:xfrm>
          <a:prstGeom prst="straightConnector1">
            <a:avLst/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1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1480628"/>
            <a:ext cx="10026869" cy="448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006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1820" y="5969426"/>
            <a:ext cx="4456386" cy="70917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1384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006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 001: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I want to select the vehicle so that I can start the finance application process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 vehicle and the transaction price is already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negotiated offline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between user and sales manager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No pipeline check necessary.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 is logged in / registered. </a:t>
            </a:r>
            <a:endParaRPr lang="en-US" sz="1600" dirty="0" smtClean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Pre-Conditions: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XXX</a:t>
            </a:r>
            <a:endParaRPr lang="en-US" sz="1600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 user selected the Brand BMW / MINI and the CI is changing to either BMW or MINI.</a:t>
            </a: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The </a:t>
            </a:r>
            <a:r>
              <a:rPr lang="en-US" sz="1600" dirty="0" smtClean="0">
                <a:solidFill>
                  <a:srgbClr val="172B4D"/>
                </a:solidFill>
              </a:rPr>
              <a:t>user selected </a:t>
            </a:r>
            <a:r>
              <a:rPr lang="en-US" sz="1600" dirty="0">
                <a:solidFill>
                  <a:srgbClr val="172B4D"/>
                </a:solidFill>
              </a:rPr>
              <a:t>the </a:t>
            </a:r>
            <a:r>
              <a:rPr lang="en-US" sz="1600" dirty="0" smtClean="0">
                <a:solidFill>
                  <a:srgbClr val="172B4D"/>
                </a:solidFill>
              </a:rPr>
              <a:t>vehicle series by </a:t>
            </a:r>
            <a:r>
              <a:rPr lang="en-US" sz="1600" dirty="0">
                <a:solidFill>
                  <a:srgbClr val="172B4D"/>
                </a:solidFill>
              </a:rPr>
              <a:t>clicking / </a:t>
            </a:r>
            <a:r>
              <a:rPr lang="en-US" sz="1600" dirty="0" smtClean="0">
                <a:solidFill>
                  <a:srgbClr val="172B4D"/>
                </a:solidFill>
              </a:rPr>
              <a:t>swiping. A picture of the respective series is displayed.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The user </a:t>
            </a:r>
            <a:r>
              <a:rPr lang="en-US" sz="1600" dirty="0" smtClean="0">
                <a:solidFill>
                  <a:srgbClr val="172B4D"/>
                </a:solidFill>
              </a:rPr>
              <a:t>selected </a:t>
            </a:r>
            <a:r>
              <a:rPr lang="en-US" sz="1600" dirty="0">
                <a:solidFill>
                  <a:srgbClr val="172B4D"/>
                </a:solidFill>
              </a:rPr>
              <a:t>the </a:t>
            </a:r>
            <a:r>
              <a:rPr lang="en-US" sz="1600" dirty="0" smtClean="0">
                <a:solidFill>
                  <a:srgbClr val="172B4D"/>
                </a:solidFill>
              </a:rPr>
              <a:t>vehicle model (drop down)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 smtClean="0">
                <a:solidFill>
                  <a:srgbClr val="172B4D"/>
                </a:solidFill>
              </a:rPr>
              <a:t> </a:t>
            </a:r>
            <a:r>
              <a:rPr lang="en-US" sz="1600" dirty="0">
                <a:solidFill>
                  <a:srgbClr val="172B4D"/>
                </a:solidFill>
              </a:rPr>
              <a:t>The user selected the vehicle </a:t>
            </a:r>
            <a:r>
              <a:rPr lang="en-US" sz="1600" dirty="0" smtClean="0">
                <a:solidFill>
                  <a:srgbClr val="172B4D"/>
                </a:solidFill>
              </a:rPr>
              <a:t>package (drop </a:t>
            </a:r>
            <a:r>
              <a:rPr lang="en-US" sz="1600" dirty="0">
                <a:solidFill>
                  <a:srgbClr val="172B4D"/>
                </a:solidFill>
              </a:rPr>
              <a:t>down</a:t>
            </a:r>
            <a:r>
              <a:rPr lang="en-US" sz="1600" dirty="0" smtClean="0">
                <a:solidFill>
                  <a:srgbClr val="172B4D"/>
                </a:solidFill>
              </a:rPr>
              <a:t>)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 smtClean="0">
                <a:solidFill>
                  <a:srgbClr val="172B4D"/>
                </a:solidFill>
              </a:rPr>
              <a:t>The MSRP of the selected vehicle series, model &amp; package is displayed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2796" t="5351" r="2385" b="49763"/>
          <a:stretch/>
        </p:blipFill>
        <p:spPr>
          <a:xfrm>
            <a:off x="475508" y="2210680"/>
            <a:ext cx="2586357" cy="2651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l="2796" t="5352" r="2385" b="81591"/>
          <a:stretch/>
        </p:blipFill>
        <p:spPr>
          <a:xfrm>
            <a:off x="8230466" y="2026014"/>
            <a:ext cx="2702108" cy="7711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401982" y="1898381"/>
            <a:ext cx="107112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Solution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40770" y="1711914"/>
            <a:ext cx="107112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Solution 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5705" y="2580012"/>
            <a:ext cx="2426330" cy="3665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268966" y="2417085"/>
            <a:ext cx="2573774" cy="344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/>
          <a:srcRect l="1873" t="50526" r="2375" b="3263"/>
          <a:stretch/>
        </p:blipFill>
        <p:spPr>
          <a:xfrm>
            <a:off x="8230466" y="2807093"/>
            <a:ext cx="2702108" cy="229584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8279781" y="4123110"/>
            <a:ext cx="57740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Model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804504" y="4139712"/>
            <a:ext cx="720325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Package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23299" y="3244334"/>
            <a:ext cx="54540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Or 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726954" y="5581746"/>
            <a:ext cx="6738090" cy="104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6213" indent="-17621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Vehicle selection for customer should be easy, only include series, model, packages.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As in Solution 2, it would be better if use vehicle picture to show with series selection.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Correct Chinese and English would also be considered.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0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1480628"/>
            <a:ext cx="10026869" cy="448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5296" y="6062090"/>
            <a:ext cx="4456386" cy="70917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5386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 002: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I want to have the information of the vehicle displayed (pictures, options</a:t>
            </a:r>
            <a:r>
              <a:rPr lang="en-US" dirty="0" smtClean="0"/>
              <a:t>,...)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I can see which car I want to purchase / finance. 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The vehicle and the transaction price is already negotiated offline between user and sales manager.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No pipeline check necessary.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 is logged in / registered. 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XXX</a:t>
            </a:r>
            <a:endParaRPr lang="en-US" sz="1600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The user selected the vehicle series by clicking / swiping. A picture of the respective series is displayed.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Options of the vehicle can be selected the prices /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pictures are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displayed </a:t>
            </a: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/>
              <a:t>ES-S 002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2796" t="5352" r="2385" b="81591"/>
          <a:stretch/>
        </p:blipFill>
        <p:spPr>
          <a:xfrm>
            <a:off x="697153" y="2051181"/>
            <a:ext cx="2702108" cy="7711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1873" t="50526" r="2375" b="3263"/>
          <a:stretch/>
        </p:blipFill>
        <p:spPr>
          <a:xfrm>
            <a:off x="697153" y="2832260"/>
            <a:ext cx="2702108" cy="229584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746468" y="4148277"/>
            <a:ext cx="57740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71191" y="4164879"/>
            <a:ext cx="720325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Package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11495" y="2948796"/>
            <a:ext cx="1473423" cy="1026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949700" y="1574800"/>
            <a:ext cx="2946400" cy="1373996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Picture?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Options?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ASP Products?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1060</Words>
  <Application>Microsoft Office PowerPoint</Application>
  <PresentationFormat>Widescreen</PresentationFormat>
  <Paragraphs>267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Wingdings</vt:lpstr>
      <vt:lpstr>BMW Group 16:9</vt:lpstr>
      <vt:lpstr>PowerPoint Presentation</vt:lpstr>
      <vt:lpstr>EF-EP-004: Products Selection (Dealer &amp; Vehicle)</vt:lpstr>
      <vt:lpstr>Story ID: ES-S 001: </vt:lpstr>
      <vt:lpstr>Story ID: ES-S 001 </vt:lpstr>
      <vt:lpstr>Story ID: ES-S 001 </vt:lpstr>
      <vt:lpstr>Story ID: ES-S 001 </vt:lpstr>
      <vt:lpstr>Story ID: ES-S 001 </vt:lpstr>
      <vt:lpstr>Story ID: ES-S 002: </vt:lpstr>
      <vt:lpstr>Story ID: ES-S 002 </vt:lpstr>
      <vt:lpstr>Story ID: ES-S 002 </vt:lpstr>
      <vt:lpstr>Story ID: ES-S 002</vt:lpstr>
      <vt:lpstr>Story ID: ES-S 002 </vt:lpstr>
      <vt:lpstr>Story ID: ES-S 004: </vt:lpstr>
      <vt:lpstr>Story ID: ES-S 004 </vt:lpstr>
      <vt:lpstr>Story ID: ES-S 004</vt:lpstr>
      <vt:lpstr>Story ID: ES-S 004</vt:lpstr>
      <vt:lpstr>Story ID: ES-S 004 </vt:lpstr>
      <vt:lpstr>Story ID: ES-S 005: </vt:lpstr>
      <vt:lpstr>Story ID: ES-S 005</vt:lpstr>
      <vt:lpstr>Story ID: ES-S 005</vt:lpstr>
      <vt:lpstr>Story ID: ES-S 005</vt:lpstr>
      <vt:lpstr>Story ID: ES-S 005</vt:lpstr>
      <vt:lpstr>Story ID: ES-S 006: </vt:lpstr>
      <vt:lpstr>Story ID: ES-S 006 </vt:lpstr>
      <vt:lpstr>Story ID: ES-S 006 </vt:lpstr>
      <vt:lpstr>Story ID: ES-S 006 </vt:lpstr>
      <vt:lpstr>Story ID: ES-S 006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Befelein Maximilian, SF5-CN-V-23</cp:lastModifiedBy>
  <cp:revision>188</cp:revision>
  <dcterms:created xsi:type="dcterms:W3CDTF">2017-04-27T07:24:45Z</dcterms:created>
  <dcterms:modified xsi:type="dcterms:W3CDTF">2018-10-09T03:23:48Z</dcterms:modified>
</cp:coreProperties>
</file>